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mp4" ContentType="video/unknown"/>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notesSlides/notesSlide32.xml" ContentType="application/vnd.openxmlformats-officedocument.presentationml.notesSlide+xml"/>
  <Override PartName="/ppt/notesSlides/notesSlide33.xml" ContentType="application/vnd.openxmlformats-officedocument.presentationml.notesSlide+xml"/>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notesSlides/notesSlide34.xml" ContentType="application/vnd.openxmlformats-officedocument.presentationml.notesSlide+xml"/>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notesSlides/notesSlide35.xml" ContentType="application/vnd.openxmlformats-officedocument.presentationml.notesSlide+xml"/>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0.bin" ContentType="application/vnd.openxmlformats-officedocument.oleObject"/>
  <Override PartName="/ppt/embeddings/oleObject81.bin" ContentType="application/vnd.openxmlformats-officedocument.oleObject"/>
  <Override PartName="/ppt/embeddings/oleObject82.bin" ContentType="application/vnd.openxmlformats-officedocument.oleObject"/>
  <Override PartName="/ppt/embeddings/oleObject83.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handoutMasterIdLst>
    <p:handoutMasterId r:id="rId76"/>
  </p:handoutMasterIdLst>
  <p:sldIdLst>
    <p:sldId id="257" r:id="rId2"/>
    <p:sldId id="278" r:id="rId3"/>
    <p:sldId id="279" r:id="rId4"/>
    <p:sldId id="280" r:id="rId5"/>
    <p:sldId id="281" r:id="rId6"/>
    <p:sldId id="370" r:id="rId7"/>
    <p:sldId id="258" r:id="rId8"/>
    <p:sldId id="259" r:id="rId9"/>
    <p:sldId id="284" r:id="rId10"/>
    <p:sldId id="286" r:id="rId11"/>
    <p:sldId id="283" r:id="rId12"/>
    <p:sldId id="287" r:id="rId13"/>
    <p:sldId id="338" r:id="rId14"/>
    <p:sldId id="288" r:id="rId15"/>
    <p:sldId id="343" r:id="rId16"/>
    <p:sldId id="374" r:id="rId17"/>
    <p:sldId id="290" r:id="rId18"/>
    <p:sldId id="349" r:id="rId19"/>
    <p:sldId id="291" r:id="rId20"/>
    <p:sldId id="292" r:id="rId21"/>
    <p:sldId id="293" r:id="rId22"/>
    <p:sldId id="294" r:id="rId23"/>
    <p:sldId id="327" r:id="rId24"/>
    <p:sldId id="328" r:id="rId25"/>
    <p:sldId id="329" r:id="rId26"/>
    <p:sldId id="330" r:id="rId27"/>
    <p:sldId id="331" r:id="rId28"/>
    <p:sldId id="332" r:id="rId29"/>
    <p:sldId id="295" r:id="rId30"/>
    <p:sldId id="296" r:id="rId31"/>
    <p:sldId id="297" r:id="rId32"/>
    <p:sldId id="298" r:id="rId33"/>
    <p:sldId id="350" r:id="rId34"/>
    <p:sldId id="351" r:id="rId35"/>
    <p:sldId id="352" r:id="rId36"/>
    <p:sldId id="347" r:id="rId37"/>
    <p:sldId id="348" r:id="rId38"/>
    <p:sldId id="300" r:id="rId39"/>
    <p:sldId id="301" r:id="rId40"/>
    <p:sldId id="302" r:id="rId41"/>
    <p:sldId id="303" r:id="rId42"/>
    <p:sldId id="304" r:id="rId43"/>
    <p:sldId id="334" r:id="rId44"/>
    <p:sldId id="335" r:id="rId45"/>
    <p:sldId id="305" r:id="rId46"/>
    <p:sldId id="306" r:id="rId47"/>
    <p:sldId id="307" r:id="rId48"/>
    <p:sldId id="308" r:id="rId49"/>
    <p:sldId id="340" r:id="rId50"/>
    <p:sldId id="344" r:id="rId51"/>
    <p:sldId id="345" r:id="rId52"/>
    <p:sldId id="346" r:id="rId53"/>
    <p:sldId id="309" r:id="rId54"/>
    <p:sldId id="361" r:id="rId55"/>
    <p:sldId id="310" r:id="rId56"/>
    <p:sldId id="317" r:id="rId57"/>
    <p:sldId id="371" r:id="rId58"/>
    <p:sldId id="372" r:id="rId59"/>
    <p:sldId id="373" r:id="rId60"/>
    <p:sldId id="353" r:id="rId61"/>
    <p:sldId id="318" r:id="rId62"/>
    <p:sldId id="319" r:id="rId63"/>
    <p:sldId id="320" r:id="rId64"/>
    <p:sldId id="321" r:id="rId65"/>
    <p:sldId id="322" r:id="rId66"/>
    <p:sldId id="323" r:id="rId67"/>
    <p:sldId id="375" r:id="rId68"/>
    <p:sldId id="363" r:id="rId69"/>
    <p:sldId id="357" r:id="rId70"/>
    <p:sldId id="358" r:id="rId71"/>
    <p:sldId id="359" r:id="rId72"/>
    <p:sldId id="360" r:id="rId73"/>
    <p:sldId id="325" r:id="rId7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CC0099"/>
    <a:srgbClr val="FF00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18" autoAdjust="0"/>
  </p:normalViewPr>
  <p:slideViewPr>
    <p:cSldViewPr>
      <p:cViewPr>
        <p:scale>
          <a:sx n="103" d="100"/>
          <a:sy n="103" d="100"/>
        </p:scale>
        <p:origin x="-360"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handoutMaster" Target="handoutMasters/handoutMaster1.xml"/><Relationship Id="rId77" Type="http://schemas.openxmlformats.org/officeDocument/2006/relationships/printerSettings" Target="printerSettings/printerSettings1.bin"/><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9" Type="http://schemas.openxmlformats.org/officeDocument/2006/relationships/image" Target="../media/image47.wmf"/><Relationship Id="rId20" Type="http://schemas.openxmlformats.org/officeDocument/2006/relationships/image" Target="../media/image58.wmf"/><Relationship Id="rId21" Type="http://schemas.openxmlformats.org/officeDocument/2006/relationships/image" Target="../media/image59.wmf"/><Relationship Id="rId22" Type="http://schemas.openxmlformats.org/officeDocument/2006/relationships/image" Target="../media/image60.wmf"/><Relationship Id="rId23" Type="http://schemas.openxmlformats.org/officeDocument/2006/relationships/image" Target="../media/image61.wmf"/><Relationship Id="rId24" Type="http://schemas.openxmlformats.org/officeDocument/2006/relationships/image" Target="../media/image62.wmf"/><Relationship Id="rId25" Type="http://schemas.openxmlformats.org/officeDocument/2006/relationships/image" Target="../media/image63.wmf"/><Relationship Id="rId26" Type="http://schemas.openxmlformats.org/officeDocument/2006/relationships/image" Target="../media/image64.wmf"/><Relationship Id="rId10" Type="http://schemas.openxmlformats.org/officeDocument/2006/relationships/image" Target="../media/image48.wmf"/><Relationship Id="rId11" Type="http://schemas.openxmlformats.org/officeDocument/2006/relationships/image" Target="../media/image49.wmf"/><Relationship Id="rId12" Type="http://schemas.openxmlformats.org/officeDocument/2006/relationships/image" Target="../media/image50.wmf"/><Relationship Id="rId13" Type="http://schemas.openxmlformats.org/officeDocument/2006/relationships/image" Target="../media/image51.wmf"/><Relationship Id="rId14" Type="http://schemas.openxmlformats.org/officeDocument/2006/relationships/image" Target="../media/image52.wmf"/><Relationship Id="rId15" Type="http://schemas.openxmlformats.org/officeDocument/2006/relationships/image" Target="../media/image53.wmf"/><Relationship Id="rId16" Type="http://schemas.openxmlformats.org/officeDocument/2006/relationships/image" Target="../media/image54.wmf"/><Relationship Id="rId17" Type="http://schemas.openxmlformats.org/officeDocument/2006/relationships/image" Target="../media/image55.wmf"/><Relationship Id="rId18" Type="http://schemas.openxmlformats.org/officeDocument/2006/relationships/image" Target="../media/image56.wmf"/><Relationship Id="rId19" Type="http://schemas.openxmlformats.org/officeDocument/2006/relationships/image" Target="../media/image57.wmf"/><Relationship Id="rId1" Type="http://schemas.openxmlformats.org/officeDocument/2006/relationships/image" Target="../media/image39.wmf"/><Relationship Id="rId2" Type="http://schemas.openxmlformats.org/officeDocument/2006/relationships/image" Target="../media/image40.wmf"/><Relationship Id="rId3" Type="http://schemas.openxmlformats.org/officeDocument/2006/relationships/image" Target="../media/image41.wmf"/><Relationship Id="rId4" Type="http://schemas.openxmlformats.org/officeDocument/2006/relationships/image" Target="../media/image42.wmf"/><Relationship Id="rId5" Type="http://schemas.openxmlformats.org/officeDocument/2006/relationships/image" Target="../media/image43.wmf"/><Relationship Id="rId6" Type="http://schemas.openxmlformats.org/officeDocument/2006/relationships/image" Target="../media/image44.wmf"/><Relationship Id="rId7" Type="http://schemas.openxmlformats.org/officeDocument/2006/relationships/image" Target="../media/image45.wmf"/><Relationship Id="rId8"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11" Type="http://schemas.openxmlformats.org/officeDocument/2006/relationships/image" Target="../media/image76.wmf"/><Relationship Id="rId12" Type="http://schemas.openxmlformats.org/officeDocument/2006/relationships/image" Target="../media/image77.wmf"/><Relationship Id="rId1" Type="http://schemas.openxmlformats.org/officeDocument/2006/relationships/image" Target="../media/image66.wmf"/><Relationship Id="rId2" Type="http://schemas.openxmlformats.org/officeDocument/2006/relationships/image" Target="../media/image67.wmf"/><Relationship Id="rId3" Type="http://schemas.openxmlformats.org/officeDocument/2006/relationships/image" Target="../media/image68.wmf"/><Relationship Id="rId4" Type="http://schemas.openxmlformats.org/officeDocument/2006/relationships/image" Target="../media/image69.wmf"/><Relationship Id="rId5" Type="http://schemas.openxmlformats.org/officeDocument/2006/relationships/image" Target="../media/image70.wmf"/><Relationship Id="rId6" Type="http://schemas.openxmlformats.org/officeDocument/2006/relationships/image" Target="../media/image71.wmf"/><Relationship Id="rId7" Type="http://schemas.openxmlformats.org/officeDocument/2006/relationships/image" Target="../media/image72.wmf"/><Relationship Id="rId8" Type="http://schemas.openxmlformats.org/officeDocument/2006/relationships/image" Target="../media/image73.wmf"/><Relationship Id="rId9" Type="http://schemas.openxmlformats.org/officeDocument/2006/relationships/image" Target="../media/image74.wmf"/><Relationship Id="rId10" Type="http://schemas.openxmlformats.org/officeDocument/2006/relationships/image" Target="../media/image7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9.wmf"/><Relationship Id="rId2" Type="http://schemas.openxmlformats.org/officeDocument/2006/relationships/image" Target="../media/image80.wmf"/><Relationship Id="rId3" Type="http://schemas.openxmlformats.org/officeDocument/2006/relationships/image" Target="../media/image81.wmf"/></Relationships>
</file>

<file path=ppt/drawings/_rels/vmlDrawing4.vml.rels><?xml version="1.0" encoding="UTF-8" standalone="yes"?>
<Relationships xmlns="http://schemas.openxmlformats.org/package/2006/relationships"><Relationship Id="rId11" Type="http://schemas.openxmlformats.org/officeDocument/2006/relationships/image" Target="../media/image92.wmf"/><Relationship Id="rId12" Type="http://schemas.openxmlformats.org/officeDocument/2006/relationships/image" Target="../media/image93.wmf"/><Relationship Id="rId13" Type="http://schemas.openxmlformats.org/officeDocument/2006/relationships/image" Target="../media/image94.wmf"/><Relationship Id="rId14" Type="http://schemas.openxmlformats.org/officeDocument/2006/relationships/image" Target="../media/image95.wmf"/><Relationship Id="rId15" Type="http://schemas.openxmlformats.org/officeDocument/2006/relationships/image" Target="../media/image96.wmf"/><Relationship Id="rId16" Type="http://schemas.openxmlformats.org/officeDocument/2006/relationships/image" Target="../media/image97.wmf"/><Relationship Id="rId17" Type="http://schemas.openxmlformats.org/officeDocument/2006/relationships/image" Target="../media/image98.emf"/><Relationship Id="rId18" Type="http://schemas.openxmlformats.org/officeDocument/2006/relationships/image" Target="../media/image99.emf"/><Relationship Id="rId19" Type="http://schemas.openxmlformats.org/officeDocument/2006/relationships/image" Target="../media/image100.emf"/><Relationship Id="rId1" Type="http://schemas.openxmlformats.org/officeDocument/2006/relationships/image" Target="../media/image82.wmf"/><Relationship Id="rId2" Type="http://schemas.openxmlformats.org/officeDocument/2006/relationships/image" Target="../media/image83.wmf"/><Relationship Id="rId3" Type="http://schemas.openxmlformats.org/officeDocument/2006/relationships/image" Target="../media/image84.wmf"/><Relationship Id="rId4" Type="http://schemas.openxmlformats.org/officeDocument/2006/relationships/image" Target="../media/image85.wmf"/><Relationship Id="rId5" Type="http://schemas.openxmlformats.org/officeDocument/2006/relationships/image" Target="../media/image86.wmf"/><Relationship Id="rId6" Type="http://schemas.openxmlformats.org/officeDocument/2006/relationships/image" Target="../media/image87.wmf"/><Relationship Id="rId7" Type="http://schemas.openxmlformats.org/officeDocument/2006/relationships/image" Target="../media/image88.wmf"/><Relationship Id="rId8" Type="http://schemas.openxmlformats.org/officeDocument/2006/relationships/image" Target="../media/image89.wmf"/><Relationship Id="rId9" Type="http://schemas.openxmlformats.org/officeDocument/2006/relationships/image" Target="../media/image90.wmf"/><Relationship Id="rId10" Type="http://schemas.openxmlformats.org/officeDocument/2006/relationships/image" Target="../media/image9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FF7518C-DA39-354C-B727-20ED8523FA8B}" type="datetimeFigureOut">
              <a:rPr lang="en-US" smtClean="0"/>
              <a:t>9/29/16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B3956F-ADE0-6544-8384-E0615ADAEDED}" type="slidenum">
              <a:rPr lang="en-US" smtClean="0"/>
              <a:t>‹#›</a:t>
            </a:fld>
            <a:endParaRPr lang="en-US"/>
          </a:p>
        </p:txBody>
      </p:sp>
    </p:spTree>
    <p:extLst>
      <p:ext uri="{BB962C8B-B14F-4D97-AF65-F5344CB8AC3E}">
        <p14:creationId xmlns:p14="http://schemas.microsoft.com/office/powerpoint/2010/main" val="32167696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8D44F2-DDDE-C240-93B5-E382B38C8F15}" type="datetimeFigureOut">
              <a:rPr lang="en-US" smtClean="0"/>
              <a:t>9/29/16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DDBF37-9FEA-BB4F-A02F-BB9F04DCD724}" type="slidenum">
              <a:rPr lang="en-US" smtClean="0"/>
              <a:t>‹#›</a:t>
            </a:fld>
            <a:endParaRPr lang="en-US"/>
          </a:p>
        </p:txBody>
      </p:sp>
    </p:spTree>
    <p:extLst>
      <p:ext uri="{BB962C8B-B14F-4D97-AF65-F5344CB8AC3E}">
        <p14:creationId xmlns:p14="http://schemas.microsoft.com/office/powerpoint/2010/main" val="80074282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DBF37-9FEA-BB4F-A02F-BB9F04DCD724}" type="slidenum">
              <a:rPr lang="en-US" smtClean="0"/>
              <a:t>1</a:t>
            </a:fld>
            <a:endParaRPr lang="en-US"/>
          </a:p>
        </p:txBody>
      </p:sp>
    </p:spTree>
    <p:extLst>
      <p:ext uri="{BB962C8B-B14F-4D97-AF65-F5344CB8AC3E}">
        <p14:creationId xmlns:p14="http://schemas.microsoft.com/office/powerpoint/2010/main" val="1791078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30</a:t>
            </a:fld>
            <a:endParaRPr lang="en-US" smtClean="0">
              <a:latin typeface="Arial" charset="0"/>
            </a:endParaRPr>
          </a:p>
        </p:txBody>
      </p:sp>
      <p:sp>
        <p:nvSpPr>
          <p:cNvPr id="59395" name="Rectangle 2"/>
          <p:cNvSpPr>
            <a:spLocks noGrp="1" noRot="1" noChangeAspect="1" noChangeArrowheads="1" noTextEdit="1"/>
          </p:cNvSpPr>
          <p:nvPr>
            <p:ph type="sldImg"/>
          </p:nvPr>
        </p:nvSpPr>
        <p:spPr>
          <a:xfrm>
            <a:off x="1143000" y="685800"/>
            <a:ext cx="4572000" cy="3429000"/>
          </a:xfrm>
          <a:ln/>
        </p:spPr>
      </p:sp>
      <p:sp>
        <p:nvSpPr>
          <p:cNvPr id="59396" name="Rectangle 3"/>
          <p:cNvSpPr>
            <a:spLocks noGrp="1" noChangeArrowheads="1"/>
          </p:cNvSpPr>
          <p:nvPr>
            <p:ph type="body" idx="1"/>
          </p:nvPr>
        </p:nvSpPr>
        <p:spPr>
          <a:xfrm>
            <a:off x="913991" y="4344358"/>
            <a:ext cx="5030018" cy="4113169"/>
          </a:xfrm>
          <a:noFill/>
          <a:ln/>
        </p:spPr>
        <p:txBody>
          <a:bodyPr/>
          <a:lstStyle/>
          <a:p>
            <a:pPr eaLnBrk="1" hangingPunct="1"/>
            <a:endParaRPr lang="en-US" smtClean="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143000" y="685800"/>
            <a:ext cx="4572000" cy="3429000"/>
          </a:xfrm>
          <a:ln/>
        </p:spPr>
      </p:sp>
      <p:sp>
        <p:nvSpPr>
          <p:cNvPr id="60419" name="Notes Placeholder 2"/>
          <p:cNvSpPr>
            <a:spLocks noGrp="1"/>
          </p:cNvSpPr>
          <p:nvPr>
            <p:ph type="body" idx="1"/>
          </p:nvPr>
        </p:nvSpPr>
        <p:spPr>
          <a:noFill/>
          <a:ln/>
        </p:spPr>
        <p:txBody>
          <a:bodyPr/>
          <a:lstStyle/>
          <a:p>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31</a:t>
            </a:fld>
            <a:endParaRPr lang="en-US" smtClean="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143000" y="685800"/>
            <a:ext cx="4572000" cy="3429000"/>
          </a:xfrm>
          <a:ln/>
        </p:spPr>
      </p:sp>
      <p:sp>
        <p:nvSpPr>
          <p:cNvPr id="60419" name="Notes Placeholder 2"/>
          <p:cNvSpPr>
            <a:spLocks noGrp="1"/>
          </p:cNvSpPr>
          <p:nvPr>
            <p:ph type="body" idx="1"/>
          </p:nvPr>
        </p:nvSpPr>
        <p:spPr>
          <a:noFill/>
          <a:ln/>
        </p:spPr>
        <p:txBody>
          <a:bodyPr/>
          <a:lstStyle/>
          <a:p>
            <a:r>
              <a:rPr lang="en-US" smtClean="0">
                <a:latin typeface="Arial" charset="0"/>
              </a:rPr>
              <a:t>Pick an order for two reasons: sequential processor and pruning</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32</a:t>
            </a:fld>
            <a:endParaRPr lang="en-US" smtClean="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82BA51B-CCE4-4F47-9F45-1C08DE7FCA39}" type="slidenum">
              <a:rPr lang="en-US"/>
              <a:pPr>
                <a:defRPr/>
              </a:pPr>
              <a:t>33</a:t>
            </a:fld>
            <a:endParaRPr lang="en-US"/>
          </a:p>
        </p:txBody>
      </p:sp>
      <p:sp>
        <p:nvSpPr>
          <p:cNvPr id="15513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551363" name="Rectangle 3"/>
          <p:cNvSpPr>
            <a:spLocks noGrp="1" noChangeArrowheads="1"/>
          </p:cNvSpPr>
          <p:nvPr>
            <p:ph type="body" idx="1"/>
          </p:nvPr>
        </p:nvSpPr>
        <p:spPr/>
        <p:txBody>
          <a:bodyPr/>
          <a:lstStyle/>
          <a:p>
            <a:pPr>
              <a:defRPr/>
            </a:pPr>
            <a:endParaRPr lang="en-US" smtClean="0">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E841475-3411-6049-9EAF-D895011A55F1}" type="slidenum">
              <a:rPr lang="en-US"/>
              <a:pPr>
                <a:defRPr/>
              </a:pPr>
              <a:t>34</a:t>
            </a:fld>
            <a:endParaRPr lang="en-US"/>
          </a:p>
        </p:txBody>
      </p:sp>
      <p:sp>
        <p:nvSpPr>
          <p:cNvPr id="15534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553411" name="Rectangle 3"/>
          <p:cNvSpPr>
            <a:spLocks noGrp="1" noChangeArrowheads="1"/>
          </p:cNvSpPr>
          <p:nvPr>
            <p:ph type="body" idx="1"/>
          </p:nvPr>
        </p:nvSpPr>
        <p:spPr/>
        <p:txBody>
          <a:bodyPr/>
          <a:lstStyle/>
          <a:p>
            <a:pPr>
              <a:defRPr/>
            </a:pPr>
            <a:endParaRPr lang="en-US" smtClean="0">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536EEE4-FA6D-BB4B-9FBD-AFA0610E247C}" type="slidenum">
              <a:rPr lang="en-US"/>
              <a:pPr>
                <a:defRPr/>
              </a:pPr>
              <a:t>35</a:t>
            </a:fld>
            <a:endParaRPr lang="en-US"/>
          </a:p>
        </p:txBody>
      </p:sp>
      <p:sp>
        <p:nvSpPr>
          <p:cNvPr id="15554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555459" name="Rectangle 3"/>
          <p:cNvSpPr>
            <a:spLocks noGrp="1" noChangeArrowheads="1"/>
          </p:cNvSpPr>
          <p:nvPr>
            <p:ph type="body" idx="1"/>
          </p:nvPr>
        </p:nvSpPr>
        <p:spPr/>
        <p:txBody>
          <a:bodyPr/>
          <a:lstStyle/>
          <a:p>
            <a:pPr>
              <a:defRPr/>
            </a:pPr>
            <a:endParaRPr lang="en-US" smtClean="0">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Ply = turn</a:t>
            </a:r>
            <a:endParaRPr lang="en-US" dirty="0"/>
          </a:p>
        </p:txBody>
      </p:sp>
      <p:sp>
        <p:nvSpPr>
          <p:cNvPr id="4" name="Slide Number Placeholder 3"/>
          <p:cNvSpPr>
            <a:spLocks noGrp="1"/>
          </p:cNvSpPr>
          <p:nvPr>
            <p:ph type="sldNum" sz="quarter" idx="10"/>
          </p:nvPr>
        </p:nvSpPr>
        <p:spPr/>
        <p:txBody>
          <a:bodyPr/>
          <a:lstStyle/>
          <a:p>
            <a:fld id="{B8DDBF37-9FEA-BB4F-A02F-BB9F04DCD724}" type="slidenum">
              <a:rPr lang="en-US" smtClean="0"/>
              <a:t>45</a:t>
            </a:fld>
            <a:endParaRPr lang="en-US"/>
          </a:p>
        </p:txBody>
      </p:sp>
    </p:spTree>
    <p:extLst>
      <p:ext uri="{BB962C8B-B14F-4D97-AF65-F5344CB8AC3E}">
        <p14:creationId xmlns:p14="http://schemas.microsoft.com/office/powerpoint/2010/main" val="494394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p:txBody>
          <a:bodyPr/>
          <a:lstStyle/>
          <a:p>
            <a:pPr>
              <a:defRPr/>
            </a:pPr>
            <a:fld id="{83974095-F338-284B-8D19-47DB9716CF94}" type="slidenum">
              <a:rPr lang="en-US" smtClean="0"/>
              <a:pPr>
                <a:defRPr/>
              </a:pPr>
              <a:t>49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p:txBody>
          <a:bodyPr/>
          <a:lstStyle/>
          <a:p>
            <a:pPr>
              <a:defRPr/>
            </a:pPr>
            <a:fld id="{59EEDC4D-F6DF-B346-A9D0-B84668B8C30E}" type="slidenum">
              <a:rPr lang="en-US" smtClean="0"/>
              <a:pPr>
                <a:defRPr/>
              </a:pPr>
              <a:t>50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p:txBody>
          <a:bodyPr/>
          <a:lstStyle/>
          <a:p>
            <a:pPr>
              <a:defRPr/>
            </a:pPr>
            <a:fld id="{38CD8D97-7A95-F543-896B-797151959372}" type="slidenum">
              <a:rPr lang="en-US" smtClean="0"/>
              <a:pPr>
                <a:defRPr/>
              </a:pPr>
              <a:t>51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DBF37-9FEA-BB4F-A02F-BB9F04DCD724}" type="slidenum">
              <a:rPr lang="en-US" smtClean="0"/>
              <a:t>8</a:t>
            </a:fld>
            <a:endParaRPr lang="en-US"/>
          </a:p>
        </p:txBody>
      </p:sp>
    </p:spTree>
    <p:extLst>
      <p:ext uri="{BB962C8B-B14F-4D97-AF65-F5344CB8AC3E}">
        <p14:creationId xmlns:p14="http://schemas.microsoft.com/office/powerpoint/2010/main" val="3374425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p:txBody>
          <a:bodyPr/>
          <a:lstStyle/>
          <a:p>
            <a:pPr>
              <a:defRPr/>
            </a:pPr>
            <a:fld id="{1EE7DB6D-57D5-574F-8198-5A87939114BA}" type="slidenum">
              <a:rPr lang="en-US" smtClean="0"/>
              <a:pPr>
                <a:defRPr/>
              </a:pPr>
              <a:t>52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46ABA16-9DD5-D843-AA87-DA791C66F21E}" type="slidenum">
              <a:rPr lang="en-US"/>
              <a:pPr>
                <a:defRPr/>
              </a:pPr>
              <a:t>54</a:t>
            </a:fld>
            <a:endParaRPr lang="en-US"/>
          </a:p>
        </p:txBody>
      </p:sp>
      <p:sp>
        <p:nvSpPr>
          <p:cNvPr id="16158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15875" name="Rectangle 3"/>
          <p:cNvSpPr>
            <a:spLocks noGrp="1" noChangeArrowheads="1"/>
          </p:cNvSpPr>
          <p:nvPr>
            <p:ph type="body" idx="1"/>
          </p:nvPr>
        </p:nvSpPr>
        <p:spPr/>
        <p:txBody>
          <a:bodyPr/>
          <a:lstStyle/>
          <a:p>
            <a:pPr>
              <a:defRPr/>
            </a:pPr>
            <a:endParaRPr lang="en-US" smtClean="0">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82BA51B-CCE4-4F47-9F45-1C08DE7FCA39}" type="slidenum">
              <a:rPr lang="en-US"/>
              <a:pPr>
                <a:defRPr/>
              </a:pPr>
              <a:t>57</a:t>
            </a:fld>
            <a:endParaRPr lang="en-US"/>
          </a:p>
        </p:txBody>
      </p:sp>
      <p:sp>
        <p:nvSpPr>
          <p:cNvPr id="15513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551363" name="Rectangle 3"/>
          <p:cNvSpPr>
            <a:spLocks noGrp="1" noChangeArrowheads="1"/>
          </p:cNvSpPr>
          <p:nvPr>
            <p:ph type="body" idx="1"/>
          </p:nvPr>
        </p:nvSpPr>
        <p:spPr/>
        <p:txBody>
          <a:bodyPr/>
          <a:lstStyle/>
          <a:p>
            <a:pPr>
              <a:defRPr/>
            </a:pPr>
            <a:endParaRPr lang="en-US" smtClean="0">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E841475-3411-6049-9EAF-D895011A55F1}" type="slidenum">
              <a:rPr lang="en-US"/>
              <a:pPr>
                <a:defRPr/>
              </a:pPr>
              <a:t>58</a:t>
            </a:fld>
            <a:endParaRPr lang="en-US"/>
          </a:p>
        </p:txBody>
      </p:sp>
      <p:sp>
        <p:nvSpPr>
          <p:cNvPr id="15534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553411" name="Rectangle 3"/>
          <p:cNvSpPr>
            <a:spLocks noGrp="1" noChangeArrowheads="1"/>
          </p:cNvSpPr>
          <p:nvPr>
            <p:ph type="body" idx="1"/>
          </p:nvPr>
        </p:nvSpPr>
        <p:spPr/>
        <p:txBody>
          <a:bodyPr/>
          <a:lstStyle/>
          <a:p>
            <a:pPr>
              <a:defRPr/>
            </a:pPr>
            <a:endParaRPr lang="en-US" smtClean="0">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536EEE4-FA6D-BB4B-9FBD-AFA0610E247C}" type="slidenum">
              <a:rPr lang="en-US"/>
              <a:pPr>
                <a:defRPr/>
              </a:pPr>
              <a:t>59</a:t>
            </a:fld>
            <a:endParaRPr lang="en-US"/>
          </a:p>
        </p:txBody>
      </p:sp>
      <p:sp>
        <p:nvSpPr>
          <p:cNvPr id="15554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555459" name="Rectangle 3"/>
          <p:cNvSpPr>
            <a:spLocks noGrp="1" noChangeArrowheads="1"/>
          </p:cNvSpPr>
          <p:nvPr>
            <p:ph type="body" idx="1"/>
          </p:nvPr>
        </p:nvSpPr>
        <p:spPr/>
        <p:txBody>
          <a:bodyPr/>
          <a:lstStyle/>
          <a:p>
            <a:pPr>
              <a:defRPr/>
            </a:pPr>
            <a:endParaRPr lang="en-US" smtClean="0">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CB5B989-E478-CB40-A4A7-6BD8EE5CB584}" type="slidenum">
              <a:rPr lang="en-US"/>
              <a:pPr>
                <a:defRPr/>
              </a:pPr>
              <a:t>60</a:t>
            </a:fld>
            <a:endParaRPr lang="en-US"/>
          </a:p>
        </p:txBody>
      </p:sp>
      <p:sp>
        <p:nvSpPr>
          <p:cNvPr id="15575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557507" name="Rectangle 3"/>
          <p:cNvSpPr>
            <a:spLocks noGrp="1" noChangeArrowheads="1"/>
          </p:cNvSpPr>
          <p:nvPr>
            <p:ph type="body" idx="1"/>
          </p:nvPr>
        </p:nvSpPr>
        <p:spPr/>
        <p:txBody>
          <a:bodyPr/>
          <a:lstStyle/>
          <a:p>
            <a:pPr>
              <a:defRPr/>
            </a:pPr>
            <a:endParaRPr lang="en-US" smtClean="0">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EA8ADE4E-6B6A-43C5-A4E7-3C3886E87B4F}" type="slidenum">
              <a:rPr lang="en-US" smtClean="0">
                <a:latin typeface="Arial" charset="0"/>
              </a:rPr>
              <a:pPr/>
              <a:t>61</a:t>
            </a:fld>
            <a:endParaRPr lang="en-US" smtClean="0">
              <a:latin typeface="Arial" charset="0"/>
            </a:endParaRPr>
          </a:p>
        </p:txBody>
      </p:sp>
      <p:sp>
        <p:nvSpPr>
          <p:cNvPr id="63491" name="Rectangle 2"/>
          <p:cNvSpPr>
            <a:spLocks noGrp="1" noRot="1" noChangeAspect="1" noChangeArrowheads="1" noTextEdit="1"/>
          </p:cNvSpPr>
          <p:nvPr>
            <p:ph type="sldImg"/>
          </p:nvPr>
        </p:nvSpPr>
        <p:spPr>
          <a:xfrm>
            <a:off x="428625" y="686405"/>
            <a:ext cx="6000750" cy="3429000"/>
          </a:xfrm>
          <a:ln/>
        </p:spPr>
      </p:sp>
      <p:sp>
        <p:nvSpPr>
          <p:cNvPr id="63492" name="Rectangle 3"/>
          <p:cNvSpPr>
            <a:spLocks noGrp="1" noChangeArrowheads="1"/>
          </p:cNvSpPr>
          <p:nvPr>
            <p:ph type="body" idx="1"/>
          </p:nvPr>
        </p:nvSpPr>
        <p:spPr>
          <a:xfrm>
            <a:off x="913991" y="4344358"/>
            <a:ext cx="5030018" cy="4113169"/>
          </a:xfrm>
          <a:noFill/>
          <a:ln/>
        </p:spPr>
        <p:txBody>
          <a:bodyPr/>
          <a:lstStyle/>
          <a:p>
            <a:pPr eaLnBrk="1" hangingPunct="1"/>
            <a:endParaRPr lang="en-US" smtClean="0">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3BDCDB44-FDFA-4020-8765-16E5EDF522FD}" type="slidenum">
              <a:rPr lang="en-US" smtClean="0">
                <a:latin typeface="Arial" charset="0"/>
              </a:rPr>
              <a:pPr/>
              <a:t>62</a:t>
            </a:fld>
            <a:endParaRPr lang="en-US" smtClean="0">
              <a:latin typeface="Arial" charset="0"/>
            </a:endParaRPr>
          </a:p>
        </p:txBody>
      </p:sp>
      <p:sp>
        <p:nvSpPr>
          <p:cNvPr id="64515" name="Rectangle 2"/>
          <p:cNvSpPr>
            <a:spLocks noGrp="1" noRot="1" noChangeAspect="1" noChangeArrowheads="1" noTextEdit="1"/>
          </p:cNvSpPr>
          <p:nvPr>
            <p:ph type="sldImg"/>
          </p:nvPr>
        </p:nvSpPr>
        <p:spPr>
          <a:xfrm>
            <a:off x="1143000" y="685800"/>
            <a:ext cx="4572000" cy="3429000"/>
          </a:xfrm>
          <a:ln/>
        </p:spPr>
      </p:sp>
      <p:sp>
        <p:nvSpPr>
          <p:cNvPr id="64516" name="Rectangle 3"/>
          <p:cNvSpPr>
            <a:spLocks noGrp="1" noChangeArrowheads="1"/>
          </p:cNvSpPr>
          <p:nvPr>
            <p:ph type="body" idx="1"/>
          </p:nvPr>
        </p:nvSpPr>
        <p:spPr>
          <a:xfrm>
            <a:off x="913991" y="4344358"/>
            <a:ext cx="5030018" cy="4113169"/>
          </a:xfrm>
          <a:noFill/>
          <a:ln/>
        </p:spPr>
        <p:txBody>
          <a:bodyPr/>
          <a:lstStyle/>
          <a:p>
            <a:pPr eaLnBrk="1" hangingPunct="1"/>
            <a:endParaRPr lang="en-US" smtClean="0">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5D6F6B2-B4A7-4DD8-9C8A-489B85C4F060}" type="slidenum">
              <a:rPr lang="en-US" smtClean="0">
                <a:latin typeface="Arial" charset="0"/>
              </a:rPr>
              <a:pPr/>
              <a:t>63</a:t>
            </a:fld>
            <a:endParaRPr lang="en-US" smtClean="0">
              <a:latin typeface="Arial" charset="0"/>
            </a:endParaRPr>
          </a:p>
        </p:txBody>
      </p:sp>
      <p:sp>
        <p:nvSpPr>
          <p:cNvPr id="65539" name="Rectangle 2"/>
          <p:cNvSpPr>
            <a:spLocks noGrp="1" noRot="1" noChangeAspect="1" noChangeArrowheads="1" noTextEdit="1"/>
          </p:cNvSpPr>
          <p:nvPr>
            <p:ph type="sldImg"/>
          </p:nvPr>
        </p:nvSpPr>
        <p:spPr>
          <a:xfrm>
            <a:off x="1143000" y="685800"/>
            <a:ext cx="4572000" cy="3429000"/>
          </a:xfrm>
          <a:ln/>
        </p:spPr>
      </p:sp>
      <p:sp>
        <p:nvSpPr>
          <p:cNvPr id="65540" name="Rectangle 3"/>
          <p:cNvSpPr>
            <a:spLocks noGrp="1" noChangeArrowheads="1"/>
          </p:cNvSpPr>
          <p:nvPr>
            <p:ph type="body" idx="1"/>
          </p:nvPr>
        </p:nvSpPr>
        <p:spPr>
          <a:xfrm>
            <a:off x="913991" y="4344358"/>
            <a:ext cx="5030018" cy="4113169"/>
          </a:xfrm>
          <a:noFill/>
          <a:ln/>
        </p:spPr>
        <p:txBody>
          <a:bodyPr/>
          <a:lstStyle/>
          <a:p>
            <a:pPr eaLnBrk="1" hangingPunct="1"/>
            <a:endParaRPr lang="en-US" smtClean="0">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143000" y="685800"/>
            <a:ext cx="4572000" cy="3429000"/>
          </a:xfrm>
          <a:ln/>
        </p:spPr>
      </p:sp>
      <p:sp>
        <p:nvSpPr>
          <p:cNvPr id="60419" name="Notes Placeholder 2"/>
          <p:cNvSpPr>
            <a:spLocks noGrp="1"/>
          </p:cNvSpPr>
          <p:nvPr>
            <p:ph type="body" idx="1"/>
          </p:nvPr>
        </p:nvSpPr>
        <p:spPr>
          <a:noFill/>
          <a:ln/>
        </p:spPr>
        <p:txBody>
          <a:bodyPr/>
          <a:lstStyle/>
          <a:p>
            <a:r>
              <a:rPr lang="en-US" smtClean="0">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64</a:t>
            </a:fld>
            <a:endParaRPr lang="en-US"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4C31169-8967-4479-BD8E-A9DFFFA5AB03}" type="slidenum">
              <a:rPr lang="en-US" smtClean="0">
                <a:latin typeface="Arial" charset="0"/>
              </a:rPr>
              <a:pPr/>
              <a:t>9</a:t>
            </a:fld>
            <a:endParaRPr lang="en-US" smtClean="0">
              <a:latin typeface="Arial" charset="0"/>
            </a:endParaRPr>
          </a:p>
        </p:txBody>
      </p:sp>
      <p:sp>
        <p:nvSpPr>
          <p:cNvPr id="57347" name="Rectangle 2"/>
          <p:cNvSpPr>
            <a:spLocks noGrp="1" noRot="1" noChangeAspect="1" noChangeArrowheads="1" noTextEdit="1"/>
          </p:cNvSpPr>
          <p:nvPr>
            <p:ph type="sldImg"/>
          </p:nvPr>
        </p:nvSpPr>
        <p:spPr>
          <a:xfrm>
            <a:off x="1143000" y="685800"/>
            <a:ext cx="4572000" cy="3429000"/>
          </a:xfrm>
          <a:ln/>
        </p:spPr>
      </p:sp>
      <p:sp>
        <p:nvSpPr>
          <p:cNvPr id="57348" name="Rectangle 3"/>
          <p:cNvSpPr>
            <a:spLocks noGrp="1" noChangeArrowheads="1"/>
          </p:cNvSpPr>
          <p:nvPr>
            <p:ph type="body" idx="1"/>
          </p:nvPr>
        </p:nvSpPr>
        <p:spPr>
          <a:xfrm>
            <a:off x="913991" y="4344358"/>
            <a:ext cx="5030018" cy="4113169"/>
          </a:xfrm>
          <a:noFill/>
          <a:ln/>
        </p:spPr>
        <p:txBody>
          <a:bodyPr/>
          <a:lstStyle/>
          <a:p>
            <a:pPr eaLnBrk="1" hangingPunct="1"/>
            <a:endParaRPr lang="en-US" baseline="0" dirty="0" smtClean="0">
              <a:latin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143000" y="685800"/>
            <a:ext cx="4572000" cy="3429000"/>
          </a:xfrm>
          <a:ln/>
        </p:spPr>
      </p:sp>
      <p:sp>
        <p:nvSpPr>
          <p:cNvPr id="69635" name="Notes Placeholder 2"/>
          <p:cNvSpPr>
            <a:spLocks noGrp="1"/>
          </p:cNvSpPr>
          <p:nvPr>
            <p:ph type="body" idx="1"/>
          </p:nvPr>
        </p:nvSpPr>
        <p:spPr>
          <a:noFill/>
          <a:ln/>
        </p:spPr>
        <p:txBody>
          <a:bodyPr/>
          <a:lstStyle/>
          <a:p>
            <a:endParaRPr lang="en-US" dirty="0" smtClean="0">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65</a:t>
            </a:fld>
            <a:endParaRPr lang="en-US" smtClean="0">
              <a:latin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1658AA4-224F-4A47-B93C-6BC195DCD8B1}" type="slidenum">
              <a:rPr lang="en-US"/>
              <a:pPr>
                <a:defRPr/>
              </a:pPr>
              <a:t>68</a:t>
            </a:fld>
            <a:endParaRPr lang="en-US"/>
          </a:p>
        </p:txBody>
      </p:sp>
      <p:sp>
        <p:nvSpPr>
          <p:cNvPr id="1678338" name="Rectangle 2"/>
          <p:cNvSpPr>
            <a:spLocks noGrp="1" noRot="1" noChangeAspect="1" noChangeArrowheads="1" noTextEdit="1"/>
          </p:cNvSpPr>
          <p:nvPr>
            <p:ph type="sldImg"/>
          </p:nvPr>
        </p:nvSpPr>
        <p:spPr>
          <a:xfrm>
            <a:off x="1144588" y="684213"/>
            <a:ext cx="4572000" cy="3429000"/>
          </a:xfrm>
          <a:ln/>
          <a:extLst>
            <a:ext uri="{FAA26D3D-D897-4be2-8F04-BA451C77F1D7}">
              <ma14:placeholderFlag xmlns:ma14="http://schemas.microsoft.com/office/mac/drawingml/2011/main" val="1"/>
            </a:ext>
          </a:extLst>
        </p:spPr>
      </p:sp>
      <p:sp>
        <p:nvSpPr>
          <p:cNvPr id="1678339" name="Rectangle 3"/>
          <p:cNvSpPr>
            <a:spLocks noGrp="1" noChangeArrowheads="1"/>
          </p:cNvSpPr>
          <p:nvPr>
            <p:ph type="body" idx="1"/>
          </p:nvPr>
        </p:nvSpPr>
        <p:spPr>
          <a:xfrm>
            <a:off x="914400" y="4343400"/>
            <a:ext cx="5029200" cy="4116388"/>
          </a:xfrm>
        </p:spPr>
        <p:txBody>
          <a:bodyPr/>
          <a:lstStyle/>
          <a:p>
            <a:pPr>
              <a:lnSpc>
                <a:spcPct val="80000"/>
              </a:lnSpc>
              <a:defRPr/>
            </a:pPr>
            <a:endParaRPr lang="en-US" sz="800" smtClean="0">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B991455-189A-6C41-91E6-06BE9DD6C26C}" type="slidenum">
              <a:rPr lang="en-US"/>
              <a:pPr>
                <a:defRPr/>
              </a:pPr>
              <a:t>69</a:t>
            </a:fld>
            <a:endParaRPr lang="en-US"/>
          </a:p>
        </p:txBody>
      </p:sp>
      <p:sp>
        <p:nvSpPr>
          <p:cNvPr id="16005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00515" name="Rectangle 3"/>
          <p:cNvSpPr>
            <a:spLocks noGrp="1" noChangeArrowheads="1"/>
          </p:cNvSpPr>
          <p:nvPr>
            <p:ph type="body" idx="1"/>
          </p:nvPr>
        </p:nvSpPr>
        <p:spPr/>
        <p:txBody>
          <a:bodyPr/>
          <a:lstStyle/>
          <a:p>
            <a:pPr>
              <a:defRPr/>
            </a:pPr>
            <a:endParaRPr lang="en-US" smtClean="0">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15176F6-4F16-9740-9C83-CAE31A0E2846}" type="slidenum">
              <a:rPr lang="en-US"/>
              <a:pPr>
                <a:defRPr/>
              </a:pPr>
              <a:t>70</a:t>
            </a:fld>
            <a:endParaRPr lang="en-US"/>
          </a:p>
        </p:txBody>
      </p:sp>
      <p:sp>
        <p:nvSpPr>
          <p:cNvPr id="1680386" name="Rectangle 2"/>
          <p:cNvSpPr>
            <a:spLocks noGrp="1" noRot="1" noChangeAspect="1" noChangeArrowheads="1" noTextEdit="1"/>
          </p:cNvSpPr>
          <p:nvPr>
            <p:ph type="sldImg"/>
          </p:nvPr>
        </p:nvSpPr>
        <p:spPr>
          <a:xfrm>
            <a:off x="1144588" y="684213"/>
            <a:ext cx="4572000" cy="3429000"/>
          </a:xfrm>
          <a:ln/>
          <a:extLst>
            <a:ext uri="{FAA26D3D-D897-4be2-8F04-BA451C77F1D7}">
              <ma14:placeholderFlag xmlns:ma14="http://schemas.microsoft.com/office/mac/drawingml/2011/main" val="1"/>
            </a:ext>
          </a:extLst>
        </p:spPr>
      </p:sp>
      <p:sp>
        <p:nvSpPr>
          <p:cNvPr id="1680387" name="Rectangle 3"/>
          <p:cNvSpPr>
            <a:spLocks noGrp="1" noChangeArrowheads="1"/>
          </p:cNvSpPr>
          <p:nvPr>
            <p:ph type="body" idx="1"/>
          </p:nvPr>
        </p:nvSpPr>
        <p:spPr>
          <a:xfrm>
            <a:off x="914400" y="4343400"/>
            <a:ext cx="5029200" cy="4116388"/>
          </a:xfrm>
        </p:spPr>
        <p:txBody>
          <a:bodyPr/>
          <a:lstStyle/>
          <a:p>
            <a:pPr>
              <a:lnSpc>
                <a:spcPct val="80000"/>
              </a:lnSpc>
              <a:buFontTx/>
              <a:buChar char="•"/>
              <a:defRPr/>
            </a:pPr>
            <a:r>
              <a:rPr lang="en-US" smtClean="0">
                <a:cs typeface="+mn-cs"/>
              </a:rPr>
              <a:t>Have to include chance nodes in addition to MIN and MAX nodes.</a:t>
            </a:r>
          </a:p>
          <a:p>
            <a:pPr>
              <a:lnSpc>
                <a:spcPct val="80000"/>
              </a:lnSpc>
              <a:buFontTx/>
              <a:buChar char="•"/>
              <a:defRPr/>
            </a:pPr>
            <a:r>
              <a:rPr lang="en-US" smtClean="0">
                <a:cs typeface="+mn-cs"/>
              </a:rPr>
              <a:t>Branches leading from chance nodes denote possible dice rolls and each is labeled with the probability that it will occur (36 ways to roll the dice, but only 21 distinct rolls 6-5 is the same as 5-6)</a:t>
            </a:r>
          </a:p>
          <a:p>
            <a:pPr>
              <a:lnSpc>
                <a:spcPct val="80000"/>
              </a:lnSpc>
              <a:buFontTx/>
              <a:buChar char="•"/>
              <a:defRPr/>
            </a:pPr>
            <a:r>
              <a:rPr lang="en-US" smtClean="0">
                <a:cs typeface="+mn-cs"/>
              </a:rPr>
              <a:t>How should we calculate MINIMAX value?  Can only calculate the average or expected value taken over all possible dice rolls.</a:t>
            </a:r>
          </a:p>
          <a:p>
            <a:pPr>
              <a:lnSpc>
                <a:spcPct val="80000"/>
              </a:lnSpc>
              <a:buFontTx/>
              <a:buChar char="•"/>
              <a:defRPr/>
            </a:pPr>
            <a:r>
              <a:rPr lang="en-US" smtClean="0">
                <a:cs typeface="+mn-cs"/>
              </a:rPr>
              <a:t>Lots more about this, if interested send me email for references.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E40C9DA-2FA8-F746-AC92-3EFD19D0EAFF}" type="slidenum">
              <a:rPr lang="en-US"/>
              <a:pPr>
                <a:defRPr/>
              </a:pPr>
              <a:t>71</a:t>
            </a:fld>
            <a:endParaRPr lang="en-US"/>
          </a:p>
        </p:txBody>
      </p:sp>
      <p:sp>
        <p:nvSpPr>
          <p:cNvPr id="1682434" name="Rectangle 2"/>
          <p:cNvSpPr>
            <a:spLocks noGrp="1" noRot="1" noChangeAspect="1" noChangeArrowheads="1" noTextEdit="1"/>
          </p:cNvSpPr>
          <p:nvPr>
            <p:ph type="sldImg"/>
          </p:nvPr>
        </p:nvSpPr>
        <p:spPr>
          <a:xfrm>
            <a:off x="1144588" y="684213"/>
            <a:ext cx="4572000" cy="3429000"/>
          </a:xfrm>
          <a:ln/>
          <a:extLst>
            <a:ext uri="{FAA26D3D-D897-4be2-8F04-BA451C77F1D7}">
              <ma14:placeholderFlag xmlns:ma14="http://schemas.microsoft.com/office/mac/drawingml/2011/main" val="1"/>
            </a:ext>
          </a:extLst>
        </p:spPr>
      </p:sp>
      <p:sp>
        <p:nvSpPr>
          <p:cNvPr id="1682435" name="Rectangle 3"/>
          <p:cNvSpPr>
            <a:spLocks noGrp="1" noChangeArrowheads="1"/>
          </p:cNvSpPr>
          <p:nvPr>
            <p:ph type="body" idx="1"/>
          </p:nvPr>
        </p:nvSpPr>
        <p:spPr>
          <a:xfrm>
            <a:off x="914400" y="4343400"/>
            <a:ext cx="5029200" cy="4116388"/>
          </a:xfrm>
        </p:spPr>
        <p:txBody>
          <a:bodyPr/>
          <a:lstStyle/>
          <a:p>
            <a:pPr>
              <a:defRPr/>
            </a:pPr>
            <a:endParaRPr lang="en-US" smtClean="0">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98555D6-9A51-CD42-A4F1-6AAFC8C74945}" type="slidenum">
              <a:rPr lang="en-US"/>
              <a:pPr>
                <a:defRPr/>
              </a:pPr>
              <a:t>72</a:t>
            </a:fld>
            <a:endParaRPr lang="en-US"/>
          </a:p>
        </p:txBody>
      </p:sp>
      <p:sp>
        <p:nvSpPr>
          <p:cNvPr id="1684482" name="Rectangle 2"/>
          <p:cNvSpPr>
            <a:spLocks noGrp="1" noRot="1" noChangeAspect="1" noChangeArrowheads="1" noTextEdit="1"/>
          </p:cNvSpPr>
          <p:nvPr>
            <p:ph type="sldImg"/>
          </p:nvPr>
        </p:nvSpPr>
        <p:spPr>
          <a:xfrm>
            <a:off x="1144588" y="684213"/>
            <a:ext cx="4572000" cy="3429000"/>
          </a:xfrm>
          <a:ln/>
          <a:extLst>
            <a:ext uri="{FAA26D3D-D897-4be2-8F04-BA451C77F1D7}">
              <ma14:placeholderFlag xmlns:ma14="http://schemas.microsoft.com/office/mac/drawingml/2011/main" val="1"/>
            </a:ext>
          </a:extLst>
        </p:spPr>
      </p:sp>
      <p:sp>
        <p:nvSpPr>
          <p:cNvPr id="1684483" name="Rectangle 3"/>
          <p:cNvSpPr>
            <a:spLocks noGrp="1" noChangeArrowheads="1"/>
          </p:cNvSpPr>
          <p:nvPr>
            <p:ph type="body" idx="1"/>
          </p:nvPr>
        </p:nvSpPr>
        <p:spPr>
          <a:xfrm>
            <a:off x="914400" y="4343400"/>
            <a:ext cx="5029200" cy="4116388"/>
          </a:xfrm>
        </p:spPr>
        <p:txBody>
          <a:bodyPr/>
          <a:lstStyle/>
          <a:p>
            <a:pPr>
              <a:lnSpc>
                <a:spcPct val="80000"/>
              </a:lnSpc>
              <a:buFontTx/>
              <a:buChar char="•"/>
              <a:defRPr/>
            </a:pPr>
            <a:r>
              <a:rPr lang="en-US" smtClean="0">
                <a:cs typeface="+mn-cs"/>
              </a:rPr>
              <a:t>Obvious extension to the algorithm, as in minimax, is to cut off the search at some depth, and apply an evaluation function to each leaf.</a:t>
            </a:r>
          </a:p>
          <a:p>
            <a:pPr>
              <a:lnSpc>
                <a:spcPct val="80000"/>
              </a:lnSpc>
              <a:buFontTx/>
              <a:buChar char="•"/>
              <a:defRPr/>
            </a:pPr>
            <a:r>
              <a:rPr lang="en-US" smtClean="0">
                <a:cs typeface="+mn-cs"/>
              </a:rPr>
              <a:t>Unlike minimax, however, it is not enough for the evaluation function to just give higher scores to better positions.  The presence of chance nodes means that one has to be more careful...</a:t>
            </a:r>
          </a:p>
          <a:p>
            <a:pPr>
              <a:lnSpc>
                <a:spcPct val="80000"/>
              </a:lnSpc>
              <a:buFontTx/>
              <a:buChar char="•"/>
              <a:defRPr/>
            </a:pPr>
            <a:r>
              <a:rPr lang="en-US" smtClean="0">
                <a:cs typeface="+mn-cs"/>
              </a:rPr>
              <a:t>Evaluation function assigns values of 1, 2, 3, 4 to the leaves: move a-1 is best.  Evaluation function that preserves the ordering of the leaves (values of 1, 20, 30, 400) will select a-2. The algorithm behaves completely differently if we make a change in the scale of some evaluation values.</a:t>
            </a:r>
          </a:p>
          <a:p>
            <a:pPr>
              <a:lnSpc>
                <a:spcPct val="80000"/>
              </a:lnSpc>
              <a:buFontTx/>
              <a:buChar char="•"/>
              <a:defRPr/>
            </a:pPr>
            <a:r>
              <a:rPr lang="en-US" smtClean="0">
                <a:cs typeface="+mn-cs"/>
              </a:rPr>
              <a:t>To avoid this behavior, the evaluation function must be a positive linear transformation of the probability of winning from a  position.</a:t>
            </a:r>
          </a:p>
          <a:p>
            <a:pPr>
              <a:lnSpc>
                <a:spcPct val="80000"/>
              </a:lnSpc>
              <a:buFontTx/>
              <a:buChar char="•"/>
              <a:defRPr/>
            </a:pPr>
            <a:r>
              <a:rPr lang="en-US" smtClean="0">
                <a:cs typeface="+mn-cs"/>
              </a:rPr>
              <a:t>Another problem with expectiminimax: very expensive!! Where minimax is O(b</a:t>
            </a:r>
            <a:r>
              <a:rPr lang="en-US" baseline="30000" smtClean="0">
                <a:cs typeface="+mn-cs"/>
              </a:rPr>
              <a:t>m</a:t>
            </a:r>
            <a:r>
              <a:rPr lang="en-US" smtClean="0">
                <a:cs typeface="+mn-cs"/>
              </a:rPr>
              <a:t>), expectiminimax is O(b</a:t>
            </a:r>
            <a:r>
              <a:rPr lang="en-US" baseline="30000" smtClean="0">
                <a:cs typeface="+mn-cs"/>
              </a:rPr>
              <a:t>m </a:t>
            </a:r>
            <a:r>
              <a:rPr lang="en-US" smtClean="0">
                <a:cs typeface="+mn-cs"/>
              </a:rPr>
              <a:t>n</a:t>
            </a:r>
            <a:r>
              <a:rPr lang="en-US" baseline="30000" smtClean="0">
                <a:cs typeface="+mn-cs"/>
              </a:rPr>
              <a:t>m</a:t>
            </a:r>
            <a:r>
              <a:rPr lang="en-US" smtClean="0">
                <a:cs typeface="+mn-cs"/>
              </a:rPr>
              <a:t>) where n is the number of distinct rolls.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11</a:t>
            </a:fld>
            <a:endParaRPr lang="en-US" smtClean="0">
              <a:latin typeface="Arial" charset="0"/>
            </a:endParaRPr>
          </a:p>
        </p:txBody>
      </p:sp>
      <p:sp>
        <p:nvSpPr>
          <p:cNvPr id="56323" name="Rectangle 2"/>
          <p:cNvSpPr>
            <a:spLocks noGrp="1" noRot="1" noChangeAspect="1" noChangeArrowheads="1" noTextEdit="1"/>
          </p:cNvSpPr>
          <p:nvPr>
            <p:ph type="sldImg"/>
          </p:nvPr>
        </p:nvSpPr>
        <p:spPr>
          <a:xfrm>
            <a:off x="1143000" y="685800"/>
            <a:ext cx="4572000" cy="3429000"/>
          </a:xfrm>
          <a:ln/>
        </p:spPr>
      </p:sp>
      <p:sp>
        <p:nvSpPr>
          <p:cNvPr id="56324" name="Rectangle 3"/>
          <p:cNvSpPr>
            <a:spLocks noGrp="1" noChangeArrowheads="1"/>
          </p:cNvSpPr>
          <p:nvPr>
            <p:ph type="body" idx="1"/>
          </p:nvPr>
        </p:nvSpPr>
        <p:spPr>
          <a:xfrm>
            <a:off x="913991" y="4344358"/>
            <a:ext cx="5030018" cy="4113169"/>
          </a:xfrm>
          <a:noFill/>
          <a:ln/>
        </p:spPr>
        <p:txBody>
          <a:bodyPr/>
          <a:lstStyle/>
          <a:p>
            <a:pPr eaLnBrk="1" hangingPunct="1"/>
            <a:endParaRPr lang="en-US"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12</a:t>
            </a:fld>
            <a:endParaRPr lang="en-US" smtClean="0">
              <a:latin typeface="Arial" charset="0"/>
            </a:endParaRPr>
          </a:p>
        </p:txBody>
      </p:sp>
      <p:sp>
        <p:nvSpPr>
          <p:cNvPr id="56323" name="Rectangle 2"/>
          <p:cNvSpPr>
            <a:spLocks noGrp="1" noRot="1" noChangeAspect="1" noChangeArrowheads="1" noTextEdit="1"/>
          </p:cNvSpPr>
          <p:nvPr>
            <p:ph type="sldImg"/>
          </p:nvPr>
        </p:nvSpPr>
        <p:spPr>
          <a:xfrm>
            <a:off x="1143000" y="685800"/>
            <a:ext cx="4572000" cy="3429000"/>
          </a:xfrm>
          <a:ln/>
        </p:spPr>
      </p:sp>
      <p:sp>
        <p:nvSpPr>
          <p:cNvPr id="56324" name="Rectangle 3"/>
          <p:cNvSpPr>
            <a:spLocks noGrp="1" noChangeArrowheads="1"/>
          </p:cNvSpPr>
          <p:nvPr>
            <p:ph type="body" idx="1"/>
          </p:nvPr>
        </p:nvSpPr>
        <p:spPr>
          <a:xfrm>
            <a:off x="913991" y="4344358"/>
            <a:ext cx="5030018" cy="4113169"/>
          </a:xfrm>
          <a:noFill/>
          <a:ln/>
        </p:spPr>
        <p:txBody>
          <a:bodyPr/>
          <a:lstStyle/>
          <a:p>
            <a:pPr eaLnBrk="1" hangingPunct="1"/>
            <a:endParaRPr lang="en-US"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14</a:t>
            </a:fld>
            <a:endParaRPr lang="en-US" smtClean="0">
              <a:latin typeface="Arial" charset="0"/>
            </a:endParaRPr>
          </a:p>
        </p:txBody>
      </p:sp>
      <p:sp>
        <p:nvSpPr>
          <p:cNvPr id="56323" name="Rectangle 2"/>
          <p:cNvSpPr>
            <a:spLocks noGrp="1" noRot="1" noChangeAspect="1" noChangeArrowheads="1" noTextEdit="1"/>
          </p:cNvSpPr>
          <p:nvPr>
            <p:ph type="sldImg"/>
          </p:nvPr>
        </p:nvSpPr>
        <p:spPr>
          <a:xfrm>
            <a:off x="1143000" y="685800"/>
            <a:ext cx="4572000" cy="3429000"/>
          </a:xfrm>
          <a:ln/>
        </p:spPr>
      </p:sp>
      <p:sp>
        <p:nvSpPr>
          <p:cNvPr id="56324" name="Rectangle 3"/>
          <p:cNvSpPr>
            <a:spLocks noGrp="1" noChangeArrowheads="1"/>
          </p:cNvSpPr>
          <p:nvPr>
            <p:ph type="body" idx="1"/>
          </p:nvPr>
        </p:nvSpPr>
        <p:spPr>
          <a:xfrm>
            <a:off x="913991" y="4344358"/>
            <a:ext cx="5030018" cy="4113169"/>
          </a:xfrm>
          <a:noFill/>
          <a:ln/>
        </p:spPr>
        <p:txBody>
          <a:bodyPr/>
          <a:lstStyle/>
          <a:p>
            <a:pPr eaLnBrk="1" hangingPunct="1"/>
            <a:endParaRPr lang="en-US" smtClean="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eaLnBrk="1" fontAlgn="auto" hangingPunct="1">
              <a:spcBef>
                <a:spcPts val="0"/>
              </a:spcBef>
              <a:spcAft>
                <a:spcPts val="0"/>
              </a:spcAft>
              <a:defRPr/>
            </a:pPr>
            <a:r>
              <a:rPr lang="en-US" dirty="0" smtClean="0"/>
              <a:t>The field of game theory deals with games in a very general sense</a:t>
            </a:r>
          </a:p>
          <a:p>
            <a:pPr>
              <a:defRPr/>
            </a:pPr>
            <a:r>
              <a:rPr lang="en-US" dirty="0" smtClean="0"/>
              <a:t>In this talk, we will focus on the “classic” board games that fit the above criteria, which already throw up some interesting challenges</a:t>
            </a:r>
          </a:p>
          <a:p>
            <a:pPr>
              <a:defRPr/>
            </a:pPr>
            <a:r>
              <a:rPr lang="en-US" dirty="0" smtClean="0"/>
              <a:t>Imperfect information</a:t>
            </a:r>
            <a:r>
              <a:rPr lang="en-US" baseline="0" dirty="0" smtClean="0"/>
              <a:t> – “chance” is involved</a:t>
            </a:r>
          </a:p>
          <a:p>
            <a:pPr>
              <a:defRPr/>
            </a:pPr>
            <a:endParaRPr lang="en-US" baseline="0" dirty="0" smtClean="0"/>
          </a:p>
          <a:p>
            <a:pPr>
              <a:defRPr/>
            </a:pPr>
            <a:r>
              <a:rPr lang="en-US" baseline="0" dirty="0" smtClean="0"/>
              <a:t>perfect info – all is visible, imperfect – all </a:t>
            </a:r>
            <a:r>
              <a:rPr lang="en-US" baseline="0" dirty="0" err="1" smtClean="0"/>
              <a:t>isnt</a:t>
            </a:r>
            <a:r>
              <a:rPr lang="en-US" baseline="0" dirty="0" smtClean="0"/>
              <a:t> visible – </a:t>
            </a:r>
            <a:r>
              <a:rPr lang="en-US" baseline="0" dirty="0" err="1" smtClean="0"/>
              <a:t>eg</a:t>
            </a:r>
            <a:r>
              <a:rPr lang="en-US" baseline="0" dirty="0" smtClean="0"/>
              <a:t>, cards in hand</a:t>
            </a:r>
            <a:endParaRPr lang="en-US" dirty="0"/>
          </a:p>
        </p:txBody>
      </p:sp>
      <p:sp>
        <p:nvSpPr>
          <p:cNvPr id="4" name="Slide Number Placeholder 3"/>
          <p:cNvSpPr>
            <a:spLocks noGrp="1"/>
          </p:cNvSpPr>
          <p:nvPr>
            <p:ph type="sldNum" sz="quarter" idx="5"/>
          </p:nvPr>
        </p:nvSpPr>
        <p:spPr/>
        <p:txBody>
          <a:bodyPr/>
          <a:lstStyle/>
          <a:p>
            <a:pPr>
              <a:defRPr/>
            </a:pPr>
            <a:fld id="{CDF7ABA9-547E-D649-89A3-0F4AB7E0148D}" type="slidenum">
              <a:rPr lang="en-US" smtClean="0"/>
              <a:pPr>
                <a:defRPr/>
              </a:pPr>
              <a:t>15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0A543C0-7EF6-3040-A8D8-2C74B2545C11}" type="slidenum">
              <a:rPr lang="en-US"/>
              <a:pPr>
                <a:defRPr/>
              </a:pPr>
              <a:t>18</a:t>
            </a:fld>
            <a:endParaRPr lang="en-US"/>
          </a:p>
        </p:txBody>
      </p:sp>
      <p:sp>
        <p:nvSpPr>
          <p:cNvPr id="15370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537027" name="Rectangle 3"/>
          <p:cNvSpPr>
            <a:spLocks noGrp="1" noChangeArrowheads="1"/>
          </p:cNvSpPr>
          <p:nvPr>
            <p:ph type="body" idx="1"/>
          </p:nvPr>
        </p:nvSpPr>
        <p:spPr/>
        <p:txBody>
          <a:bodyPr/>
          <a:lstStyle/>
          <a:p>
            <a:pPr>
              <a:defRPr/>
            </a:pPr>
            <a:endParaRPr lang="en-US" smtClean="0">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4F027FC-5BC0-42F1-89EB-2B8A298EE3B3}" type="slidenum">
              <a:rPr lang="en-US" smtClean="0">
                <a:latin typeface="Arial" charset="0"/>
              </a:rPr>
              <a:pPr/>
              <a:t>29</a:t>
            </a:fld>
            <a:endParaRPr lang="en-US" smtClean="0">
              <a:latin typeface="Arial" charset="0"/>
            </a:endParaRPr>
          </a:p>
        </p:txBody>
      </p:sp>
      <p:sp>
        <p:nvSpPr>
          <p:cNvPr id="62467" name="Rectangle 2"/>
          <p:cNvSpPr>
            <a:spLocks noGrp="1" noRot="1" noChangeAspect="1" noChangeArrowheads="1" noTextEdit="1"/>
          </p:cNvSpPr>
          <p:nvPr>
            <p:ph type="sldImg"/>
          </p:nvPr>
        </p:nvSpPr>
        <p:spPr>
          <a:xfrm>
            <a:off x="428625" y="686405"/>
            <a:ext cx="6000750" cy="3429000"/>
          </a:xfrm>
          <a:ln/>
        </p:spPr>
      </p:sp>
      <p:sp>
        <p:nvSpPr>
          <p:cNvPr id="62468" name="Rectangle 3"/>
          <p:cNvSpPr>
            <a:spLocks noGrp="1" noChangeArrowheads="1"/>
          </p:cNvSpPr>
          <p:nvPr>
            <p:ph type="body" idx="1"/>
          </p:nvPr>
        </p:nvSpPr>
        <p:spPr>
          <a:xfrm>
            <a:off x="913991" y="4344358"/>
            <a:ext cx="5030018" cy="4113169"/>
          </a:xfrm>
          <a:noFill/>
          <a:ln/>
        </p:spPr>
        <p:txBody>
          <a:bodyPr/>
          <a:lstStyle/>
          <a:p>
            <a:pPr eaLnBrk="1" hangingPunct="1"/>
            <a:r>
              <a:rPr lang="en-US" dirty="0" smtClean="0">
                <a:latin typeface="Arial" charset="0"/>
              </a:rPr>
              <a:t>What is a state?</a:t>
            </a:r>
          </a:p>
          <a:p>
            <a:pPr eaLnBrk="1" hangingPunct="1"/>
            <a:r>
              <a:rPr lang="en-US" dirty="0" smtClean="0">
                <a:latin typeface="Arial" charset="0"/>
              </a:rPr>
              <a:t>How many states does this have? 9!</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A96696D-E866-3144-AA26-CEA674F89630}" type="slidenum">
              <a:rPr lang="en-US"/>
              <a:pPr/>
              <a:t>‹#›</a:t>
            </a:fld>
            <a:endParaRPr lang="en-US"/>
          </a:p>
        </p:txBody>
      </p:sp>
    </p:spTree>
    <p:extLst>
      <p:ext uri="{BB962C8B-B14F-4D97-AF65-F5344CB8AC3E}">
        <p14:creationId xmlns:p14="http://schemas.microsoft.com/office/powerpoint/2010/main" val="2199056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EF6ECC-9429-0A4C-A21F-5AFCAAC59472}" type="slidenum">
              <a:rPr lang="en-US"/>
              <a:pPr/>
              <a:t>‹#›</a:t>
            </a:fld>
            <a:endParaRPr lang="en-US"/>
          </a:p>
        </p:txBody>
      </p:sp>
    </p:spTree>
    <p:extLst>
      <p:ext uri="{BB962C8B-B14F-4D97-AF65-F5344CB8AC3E}">
        <p14:creationId xmlns:p14="http://schemas.microsoft.com/office/powerpoint/2010/main" val="464379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160D884-8A56-1747-90DA-B18F255DE83E}" type="slidenum">
              <a:rPr lang="en-US"/>
              <a:pPr/>
              <a:t>‹#›</a:t>
            </a:fld>
            <a:endParaRPr lang="en-US"/>
          </a:p>
        </p:txBody>
      </p:sp>
    </p:spTree>
    <p:extLst>
      <p:ext uri="{BB962C8B-B14F-4D97-AF65-F5344CB8AC3E}">
        <p14:creationId xmlns:p14="http://schemas.microsoft.com/office/powerpoint/2010/main" val="1060226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E0580DF-4FD0-904F-8807-A0EB15674F82}" type="slidenum">
              <a:rPr lang="en-US"/>
              <a:pPr/>
              <a:t>‹#›</a:t>
            </a:fld>
            <a:endParaRPr lang="en-US"/>
          </a:p>
        </p:txBody>
      </p:sp>
    </p:spTree>
    <p:extLst>
      <p:ext uri="{BB962C8B-B14F-4D97-AF65-F5344CB8AC3E}">
        <p14:creationId xmlns:p14="http://schemas.microsoft.com/office/powerpoint/2010/main" val="225516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5F3D364-0C1C-0C40-AD08-E79E27DACEBE}" type="slidenum">
              <a:rPr lang="en-US"/>
              <a:pPr/>
              <a:t>‹#›</a:t>
            </a:fld>
            <a:endParaRPr lang="en-US"/>
          </a:p>
        </p:txBody>
      </p:sp>
    </p:spTree>
    <p:extLst>
      <p:ext uri="{BB962C8B-B14F-4D97-AF65-F5344CB8AC3E}">
        <p14:creationId xmlns:p14="http://schemas.microsoft.com/office/powerpoint/2010/main" val="3944453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C891709-86FA-2A4A-A1AE-5FB44F40FBB2}" type="slidenum">
              <a:rPr lang="en-US"/>
              <a:pPr/>
              <a:t>‹#›</a:t>
            </a:fld>
            <a:endParaRPr lang="en-US"/>
          </a:p>
        </p:txBody>
      </p:sp>
    </p:spTree>
    <p:extLst>
      <p:ext uri="{BB962C8B-B14F-4D97-AF65-F5344CB8AC3E}">
        <p14:creationId xmlns:p14="http://schemas.microsoft.com/office/powerpoint/2010/main" val="2463091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9EE79972-42E6-5649-ADC9-8A0A910FDE87}" type="slidenum">
              <a:rPr lang="en-US"/>
              <a:pPr/>
              <a:t>‹#›</a:t>
            </a:fld>
            <a:endParaRPr lang="en-US"/>
          </a:p>
        </p:txBody>
      </p:sp>
    </p:spTree>
    <p:extLst>
      <p:ext uri="{BB962C8B-B14F-4D97-AF65-F5344CB8AC3E}">
        <p14:creationId xmlns:p14="http://schemas.microsoft.com/office/powerpoint/2010/main" val="3258854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47B72AE3-5B8A-8347-960B-739DAEA3EBF0}" type="slidenum">
              <a:rPr lang="en-US"/>
              <a:pPr/>
              <a:t>‹#›</a:t>
            </a:fld>
            <a:endParaRPr lang="en-US"/>
          </a:p>
        </p:txBody>
      </p:sp>
    </p:spTree>
    <p:extLst>
      <p:ext uri="{BB962C8B-B14F-4D97-AF65-F5344CB8AC3E}">
        <p14:creationId xmlns:p14="http://schemas.microsoft.com/office/powerpoint/2010/main" val="2494803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0D601E93-3010-CA4A-9E68-882B58AFEABA}" type="slidenum">
              <a:rPr lang="en-US"/>
              <a:pPr/>
              <a:t>‹#›</a:t>
            </a:fld>
            <a:endParaRPr lang="en-US"/>
          </a:p>
        </p:txBody>
      </p:sp>
    </p:spTree>
    <p:extLst>
      <p:ext uri="{BB962C8B-B14F-4D97-AF65-F5344CB8AC3E}">
        <p14:creationId xmlns:p14="http://schemas.microsoft.com/office/powerpoint/2010/main" val="288438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5BD9683-1225-9747-9AE6-D0D2ADBAC6BF}" type="slidenum">
              <a:rPr lang="en-US"/>
              <a:pPr/>
              <a:t>‹#›</a:t>
            </a:fld>
            <a:endParaRPr lang="en-US"/>
          </a:p>
        </p:txBody>
      </p:sp>
    </p:spTree>
    <p:extLst>
      <p:ext uri="{BB962C8B-B14F-4D97-AF65-F5344CB8AC3E}">
        <p14:creationId xmlns:p14="http://schemas.microsoft.com/office/powerpoint/2010/main" val="370271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8E6DA2-20CF-1A4F-8373-206182D04B41}" type="slidenum">
              <a:rPr lang="en-US"/>
              <a:pPr/>
              <a:t>‹#›</a:t>
            </a:fld>
            <a:endParaRPr lang="en-US"/>
          </a:p>
        </p:txBody>
      </p:sp>
    </p:spTree>
    <p:extLst>
      <p:ext uri="{BB962C8B-B14F-4D97-AF65-F5344CB8AC3E}">
        <p14:creationId xmlns:p14="http://schemas.microsoft.com/office/powerpoint/2010/main" val="29874943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4C7D33C5-064C-1E4E-A5ED-12209BD16DE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me@rutumulkar.com" TargetMode="External"/><Relationship Id="rId3" Type="http://schemas.openxmlformats.org/officeDocument/2006/relationships/hyperlink" Target="mailto:k.porterfield7@gmail.com"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tags" Target="../tags/tag1.xml"/><Relationship Id="rId2" Type="http://schemas.openxmlformats.org/officeDocument/2006/relationships/tags" Target="../tags/tag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tags" Target="../tags/tag5.xml"/><Relationship Id="rId4" Type="http://schemas.openxmlformats.org/officeDocument/2006/relationships/slideLayout" Target="../slideLayouts/slideLayout2.xml"/><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4.png"/><Relationship Id="rId9" Type="http://schemas.openxmlformats.org/officeDocument/2006/relationships/image" Target="../media/image17.png"/><Relationship Id="rId1" Type="http://schemas.openxmlformats.org/officeDocument/2006/relationships/tags" Target="../tags/tag3.xml"/><Relationship Id="rId2" Type="http://schemas.openxmlformats.org/officeDocument/2006/relationships/tags" Target="../tags/tag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tags" Target="../tags/tag6.xml"/><Relationship Id="rId2" Type="http://schemas.openxmlformats.org/officeDocument/2006/relationships/tags" Target="../tags/tag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7.png"/><Relationship Id="rId1" Type="http://schemas.microsoft.com/office/2007/relationships/media" Target="../media/media1.mp4"/><Relationship Id="rId2" Type="http://schemas.openxmlformats.org/officeDocument/2006/relationships/video" Target="../media/media1.mp4"/></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7.png"/><Relationship Id="rId1" Type="http://schemas.microsoft.com/office/2007/relationships/media" Target="../media/media2.mp4"/><Relationship Id="rId2" Type="http://schemas.openxmlformats.org/officeDocument/2006/relationships/video" Target="../media/media2.mp4"/></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7.png"/><Relationship Id="rId1" Type="http://schemas.microsoft.com/office/2007/relationships/media" Target="../media/media3.mp4"/><Relationship Id="rId2" Type="http://schemas.openxmlformats.org/officeDocument/2006/relationships/video" Target="../media/media3.mp4"/></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7.png"/><Relationship Id="rId1" Type="http://schemas.microsoft.com/office/2007/relationships/media" Target="../media/media4.mp4"/><Relationship Id="rId2" Type="http://schemas.openxmlformats.org/officeDocument/2006/relationships/video" Target="../media/media4.mp4"/></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5.xml.rels><?xml version="1.0" encoding="UTF-8" standalone="yes"?>
<Relationships xmlns="http://schemas.openxmlformats.org/package/2006/relationships"><Relationship Id="rId3" Type="http://schemas.openxmlformats.org/officeDocument/2006/relationships/image" Target="../media/image33.wmf"/><Relationship Id="rId4" Type="http://schemas.openxmlformats.org/officeDocument/2006/relationships/image" Target="../media/image34.wmf"/><Relationship Id="rId5" Type="http://schemas.openxmlformats.org/officeDocument/2006/relationships/image" Target="../media/image35.png"/><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8.xml.rels><?xml version="1.0" encoding="UTF-8" standalone="yes"?>
<Relationships xmlns="http://schemas.openxmlformats.org/package/2006/relationships"><Relationship Id="rId13" Type="http://schemas.openxmlformats.org/officeDocument/2006/relationships/image" Target="../media/image43.wmf"/><Relationship Id="rId14" Type="http://schemas.openxmlformats.org/officeDocument/2006/relationships/oleObject" Target="../embeddings/oleObject6.bin"/><Relationship Id="rId15" Type="http://schemas.openxmlformats.org/officeDocument/2006/relationships/image" Target="../media/image44.wmf"/><Relationship Id="rId16" Type="http://schemas.openxmlformats.org/officeDocument/2006/relationships/oleObject" Target="../embeddings/oleObject7.bin"/><Relationship Id="rId17" Type="http://schemas.openxmlformats.org/officeDocument/2006/relationships/image" Target="../media/image45.wmf"/><Relationship Id="rId18" Type="http://schemas.openxmlformats.org/officeDocument/2006/relationships/oleObject" Target="../embeddings/oleObject8.bin"/><Relationship Id="rId19" Type="http://schemas.openxmlformats.org/officeDocument/2006/relationships/image" Target="../media/image46.wmf"/><Relationship Id="rId50" Type="http://schemas.openxmlformats.org/officeDocument/2006/relationships/oleObject" Target="../embeddings/oleObject24.bin"/><Relationship Id="rId51" Type="http://schemas.openxmlformats.org/officeDocument/2006/relationships/image" Target="../media/image62.wmf"/><Relationship Id="rId52" Type="http://schemas.openxmlformats.org/officeDocument/2006/relationships/oleObject" Target="../embeddings/oleObject25.bin"/><Relationship Id="rId53" Type="http://schemas.openxmlformats.org/officeDocument/2006/relationships/image" Target="../media/image63.wmf"/><Relationship Id="rId54" Type="http://schemas.openxmlformats.org/officeDocument/2006/relationships/oleObject" Target="../embeddings/oleObject26.bin"/><Relationship Id="rId55" Type="http://schemas.openxmlformats.org/officeDocument/2006/relationships/image" Target="../media/image64.wmf"/><Relationship Id="rId56" Type="http://schemas.openxmlformats.org/officeDocument/2006/relationships/image" Target="../media/image65.png"/><Relationship Id="rId40" Type="http://schemas.openxmlformats.org/officeDocument/2006/relationships/oleObject" Target="../embeddings/oleObject19.bin"/><Relationship Id="rId41" Type="http://schemas.openxmlformats.org/officeDocument/2006/relationships/image" Target="../media/image57.wmf"/><Relationship Id="rId42" Type="http://schemas.openxmlformats.org/officeDocument/2006/relationships/oleObject" Target="../embeddings/oleObject20.bin"/><Relationship Id="rId43" Type="http://schemas.openxmlformats.org/officeDocument/2006/relationships/image" Target="../media/image58.wmf"/><Relationship Id="rId44" Type="http://schemas.openxmlformats.org/officeDocument/2006/relationships/oleObject" Target="../embeddings/oleObject21.bin"/><Relationship Id="rId45" Type="http://schemas.openxmlformats.org/officeDocument/2006/relationships/image" Target="../media/image59.wmf"/><Relationship Id="rId46" Type="http://schemas.openxmlformats.org/officeDocument/2006/relationships/oleObject" Target="../embeddings/oleObject22.bin"/><Relationship Id="rId47" Type="http://schemas.openxmlformats.org/officeDocument/2006/relationships/image" Target="../media/image60.wmf"/><Relationship Id="rId48" Type="http://schemas.openxmlformats.org/officeDocument/2006/relationships/oleObject" Target="../embeddings/oleObject23.bin"/><Relationship Id="rId49" Type="http://schemas.openxmlformats.org/officeDocument/2006/relationships/image" Target="../media/image61.w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31.xml"/><Relationship Id="rId4" Type="http://schemas.openxmlformats.org/officeDocument/2006/relationships/oleObject" Target="../embeddings/oleObject1.bin"/><Relationship Id="rId5" Type="http://schemas.openxmlformats.org/officeDocument/2006/relationships/image" Target="../media/image39.wmf"/><Relationship Id="rId6" Type="http://schemas.openxmlformats.org/officeDocument/2006/relationships/oleObject" Target="../embeddings/oleObject2.bin"/><Relationship Id="rId7" Type="http://schemas.openxmlformats.org/officeDocument/2006/relationships/image" Target="../media/image40.wmf"/><Relationship Id="rId8" Type="http://schemas.openxmlformats.org/officeDocument/2006/relationships/oleObject" Target="../embeddings/oleObject3.bin"/><Relationship Id="rId9" Type="http://schemas.openxmlformats.org/officeDocument/2006/relationships/image" Target="../media/image41.wmf"/><Relationship Id="rId30" Type="http://schemas.openxmlformats.org/officeDocument/2006/relationships/oleObject" Target="../embeddings/oleObject14.bin"/><Relationship Id="rId31" Type="http://schemas.openxmlformats.org/officeDocument/2006/relationships/image" Target="../media/image52.wmf"/><Relationship Id="rId32" Type="http://schemas.openxmlformats.org/officeDocument/2006/relationships/oleObject" Target="../embeddings/oleObject15.bin"/><Relationship Id="rId33" Type="http://schemas.openxmlformats.org/officeDocument/2006/relationships/image" Target="../media/image53.wmf"/><Relationship Id="rId34" Type="http://schemas.openxmlformats.org/officeDocument/2006/relationships/oleObject" Target="../embeddings/oleObject16.bin"/><Relationship Id="rId35" Type="http://schemas.openxmlformats.org/officeDocument/2006/relationships/image" Target="../media/image54.wmf"/><Relationship Id="rId36" Type="http://schemas.openxmlformats.org/officeDocument/2006/relationships/oleObject" Target="../embeddings/oleObject17.bin"/><Relationship Id="rId37" Type="http://schemas.openxmlformats.org/officeDocument/2006/relationships/image" Target="../media/image55.wmf"/><Relationship Id="rId38" Type="http://schemas.openxmlformats.org/officeDocument/2006/relationships/oleObject" Target="../embeddings/oleObject18.bin"/><Relationship Id="rId39" Type="http://schemas.openxmlformats.org/officeDocument/2006/relationships/image" Target="../media/image56.wmf"/><Relationship Id="rId20" Type="http://schemas.openxmlformats.org/officeDocument/2006/relationships/oleObject" Target="../embeddings/oleObject9.bin"/><Relationship Id="rId21" Type="http://schemas.openxmlformats.org/officeDocument/2006/relationships/image" Target="../media/image47.wmf"/><Relationship Id="rId22" Type="http://schemas.openxmlformats.org/officeDocument/2006/relationships/oleObject" Target="../embeddings/oleObject10.bin"/><Relationship Id="rId23" Type="http://schemas.openxmlformats.org/officeDocument/2006/relationships/image" Target="../media/image48.wmf"/><Relationship Id="rId24" Type="http://schemas.openxmlformats.org/officeDocument/2006/relationships/oleObject" Target="../embeddings/oleObject11.bin"/><Relationship Id="rId25" Type="http://schemas.openxmlformats.org/officeDocument/2006/relationships/image" Target="../media/image49.wmf"/><Relationship Id="rId26" Type="http://schemas.openxmlformats.org/officeDocument/2006/relationships/oleObject" Target="../embeddings/oleObject12.bin"/><Relationship Id="rId27" Type="http://schemas.openxmlformats.org/officeDocument/2006/relationships/image" Target="../media/image50.wmf"/><Relationship Id="rId28" Type="http://schemas.openxmlformats.org/officeDocument/2006/relationships/oleObject" Target="../embeddings/oleObject13.bin"/><Relationship Id="rId29" Type="http://schemas.openxmlformats.org/officeDocument/2006/relationships/image" Target="../media/image51.wmf"/><Relationship Id="rId10" Type="http://schemas.openxmlformats.org/officeDocument/2006/relationships/oleObject" Target="../embeddings/oleObject4.bin"/><Relationship Id="rId11" Type="http://schemas.openxmlformats.org/officeDocument/2006/relationships/image" Target="../media/image42.wmf"/><Relationship Id="rId12" Type="http://schemas.openxmlformats.org/officeDocument/2006/relationships/oleObject" Target="../embeddings/oleObject5.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9" Type="http://schemas.openxmlformats.org/officeDocument/2006/relationships/oleObject" Target="../embeddings/oleObject29.bin"/><Relationship Id="rId20" Type="http://schemas.openxmlformats.org/officeDocument/2006/relationships/oleObject" Target="../embeddings/oleObject35.bin"/><Relationship Id="rId21" Type="http://schemas.openxmlformats.org/officeDocument/2006/relationships/image" Target="../media/image73.wmf"/><Relationship Id="rId22" Type="http://schemas.openxmlformats.org/officeDocument/2006/relationships/oleObject" Target="../embeddings/oleObject36.bin"/><Relationship Id="rId23" Type="http://schemas.openxmlformats.org/officeDocument/2006/relationships/image" Target="../media/image74.wmf"/><Relationship Id="rId24" Type="http://schemas.openxmlformats.org/officeDocument/2006/relationships/oleObject" Target="../embeddings/oleObject37.bin"/><Relationship Id="rId25" Type="http://schemas.openxmlformats.org/officeDocument/2006/relationships/image" Target="../media/image75.wmf"/><Relationship Id="rId26" Type="http://schemas.openxmlformats.org/officeDocument/2006/relationships/oleObject" Target="../embeddings/oleObject38.bin"/><Relationship Id="rId27" Type="http://schemas.openxmlformats.org/officeDocument/2006/relationships/image" Target="../media/image76.wmf"/><Relationship Id="rId28" Type="http://schemas.openxmlformats.org/officeDocument/2006/relationships/oleObject" Target="../embeddings/oleObject39.bin"/><Relationship Id="rId29" Type="http://schemas.openxmlformats.org/officeDocument/2006/relationships/image" Target="../media/image77.wmf"/><Relationship Id="rId30" Type="http://schemas.openxmlformats.org/officeDocument/2006/relationships/oleObject" Target="../embeddings/oleObject40.bin"/><Relationship Id="rId10" Type="http://schemas.openxmlformats.org/officeDocument/2006/relationships/image" Target="../media/image68.wmf"/><Relationship Id="rId11" Type="http://schemas.openxmlformats.org/officeDocument/2006/relationships/oleObject" Target="../embeddings/oleObject30.bin"/><Relationship Id="rId12" Type="http://schemas.openxmlformats.org/officeDocument/2006/relationships/image" Target="../media/image69.wmf"/><Relationship Id="rId13" Type="http://schemas.openxmlformats.org/officeDocument/2006/relationships/oleObject" Target="../embeddings/oleObject31.bin"/><Relationship Id="rId14" Type="http://schemas.openxmlformats.org/officeDocument/2006/relationships/oleObject" Target="../embeddings/oleObject32.bin"/><Relationship Id="rId15" Type="http://schemas.openxmlformats.org/officeDocument/2006/relationships/image" Target="../media/image70.wmf"/><Relationship Id="rId16" Type="http://schemas.openxmlformats.org/officeDocument/2006/relationships/oleObject" Target="../embeddings/oleObject33.bin"/><Relationship Id="rId17" Type="http://schemas.openxmlformats.org/officeDocument/2006/relationships/image" Target="../media/image71.wmf"/><Relationship Id="rId18" Type="http://schemas.openxmlformats.org/officeDocument/2006/relationships/oleObject" Target="../embeddings/oleObject34.bin"/><Relationship Id="rId19" Type="http://schemas.openxmlformats.org/officeDocument/2006/relationships/image" Target="../media/image72.wmf"/><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notesSlide" Target="../notesSlides/notesSlide33.xml"/><Relationship Id="rId4" Type="http://schemas.openxmlformats.org/officeDocument/2006/relationships/image" Target="../media/image78.wmf"/><Relationship Id="rId5" Type="http://schemas.openxmlformats.org/officeDocument/2006/relationships/oleObject" Target="../embeddings/oleObject27.bin"/><Relationship Id="rId6" Type="http://schemas.openxmlformats.org/officeDocument/2006/relationships/image" Target="../media/image66.wmf"/><Relationship Id="rId7" Type="http://schemas.openxmlformats.org/officeDocument/2006/relationships/oleObject" Target="../embeddings/oleObject28.bin"/><Relationship Id="rId8" Type="http://schemas.openxmlformats.org/officeDocument/2006/relationships/image" Target="../media/image67.wm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oleObject" Target="../embeddings/oleObject41.bin"/><Relationship Id="rId5" Type="http://schemas.openxmlformats.org/officeDocument/2006/relationships/image" Target="../media/image79.wmf"/><Relationship Id="rId6" Type="http://schemas.openxmlformats.org/officeDocument/2006/relationships/oleObject" Target="../embeddings/oleObject42.bin"/><Relationship Id="rId7" Type="http://schemas.openxmlformats.org/officeDocument/2006/relationships/image" Target="../media/image80.wmf"/><Relationship Id="rId8" Type="http://schemas.openxmlformats.org/officeDocument/2006/relationships/oleObject" Target="../embeddings/oleObject43.bin"/><Relationship Id="rId9" Type="http://schemas.openxmlformats.org/officeDocument/2006/relationships/image" Target="../media/image81.wmf"/><Relationship Id="rId1" Type="http://schemas.openxmlformats.org/officeDocument/2006/relationships/vmlDrawing" Target="../drawings/vmlDrawing3.vml"/><Relationship Id="rId2"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3" Type="http://schemas.openxmlformats.org/officeDocument/2006/relationships/oleObject" Target="../embeddings/oleObject48.bin"/><Relationship Id="rId14" Type="http://schemas.openxmlformats.org/officeDocument/2006/relationships/image" Target="../media/image86.wmf"/><Relationship Id="rId15" Type="http://schemas.openxmlformats.org/officeDocument/2006/relationships/oleObject" Target="../embeddings/oleObject49.bin"/><Relationship Id="rId16" Type="http://schemas.openxmlformats.org/officeDocument/2006/relationships/image" Target="../media/image87.wmf"/><Relationship Id="rId17" Type="http://schemas.openxmlformats.org/officeDocument/2006/relationships/oleObject" Target="../embeddings/oleObject50.bin"/><Relationship Id="rId18" Type="http://schemas.openxmlformats.org/officeDocument/2006/relationships/image" Target="../media/image88.wmf"/><Relationship Id="rId19" Type="http://schemas.openxmlformats.org/officeDocument/2006/relationships/oleObject" Target="../embeddings/oleObject51.bin"/><Relationship Id="rId63" Type="http://schemas.openxmlformats.org/officeDocument/2006/relationships/image" Target="../media/image100.emf"/><Relationship Id="rId50" Type="http://schemas.openxmlformats.org/officeDocument/2006/relationships/oleObject" Target="../embeddings/oleObject74.bin"/><Relationship Id="rId51" Type="http://schemas.openxmlformats.org/officeDocument/2006/relationships/oleObject" Target="../embeddings/oleObject75.bin"/><Relationship Id="rId52" Type="http://schemas.openxmlformats.org/officeDocument/2006/relationships/oleObject" Target="../embeddings/oleObject76.bin"/><Relationship Id="rId53" Type="http://schemas.openxmlformats.org/officeDocument/2006/relationships/oleObject" Target="../embeddings/oleObject77.bin"/><Relationship Id="rId54" Type="http://schemas.openxmlformats.org/officeDocument/2006/relationships/oleObject" Target="../embeddings/oleObject78.bin"/><Relationship Id="rId55" Type="http://schemas.openxmlformats.org/officeDocument/2006/relationships/image" Target="../media/image97.wmf"/><Relationship Id="rId56" Type="http://schemas.openxmlformats.org/officeDocument/2006/relationships/oleObject" Target="../embeddings/oleObject79.bin"/><Relationship Id="rId57" Type="http://schemas.openxmlformats.org/officeDocument/2006/relationships/oleObject" Target="../embeddings/oleObject80.bin"/><Relationship Id="rId58" Type="http://schemas.openxmlformats.org/officeDocument/2006/relationships/oleObject" Target="../embeddings/oleObject81.bin"/><Relationship Id="rId59" Type="http://schemas.openxmlformats.org/officeDocument/2006/relationships/image" Target="../media/image98.emf"/><Relationship Id="rId40" Type="http://schemas.openxmlformats.org/officeDocument/2006/relationships/image" Target="../media/image95.wmf"/><Relationship Id="rId41" Type="http://schemas.openxmlformats.org/officeDocument/2006/relationships/oleObject" Target="../embeddings/oleObject66.bin"/><Relationship Id="rId42" Type="http://schemas.openxmlformats.org/officeDocument/2006/relationships/image" Target="../media/image96.wmf"/><Relationship Id="rId43" Type="http://schemas.openxmlformats.org/officeDocument/2006/relationships/oleObject" Target="../embeddings/oleObject67.bin"/><Relationship Id="rId44" Type="http://schemas.openxmlformats.org/officeDocument/2006/relationships/oleObject" Target="../embeddings/oleObject68.bin"/><Relationship Id="rId45" Type="http://schemas.openxmlformats.org/officeDocument/2006/relationships/oleObject" Target="../embeddings/oleObject69.bin"/><Relationship Id="rId46" Type="http://schemas.openxmlformats.org/officeDocument/2006/relationships/oleObject" Target="../embeddings/oleObject70.bin"/><Relationship Id="rId47" Type="http://schemas.openxmlformats.org/officeDocument/2006/relationships/oleObject" Target="../embeddings/oleObject71.bin"/><Relationship Id="rId48" Type="http://schemas.openxmlformats.org/officeDocument/2006/relationships/oleObject" Target="../embeddings/oleObject72.bin"/><Relationship Id="rId49" Type="http://schemas.openxmlformats.org/officeDocument/2006/relationships/oleObject" Target="../embeddings/oleObject73.bin"/><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notesSlide" Target="../notesSlides/notesSlide35.xml"/><Relationship Id="rId4" Type="http://schemas.openxmlformats.org/officeDocument/2006/relationships/image" Target="../media/image78.wmf"/><Relationship Id="rId5" Type="http://schemas.openxmlformats.org/officeDocument/2006/relationships/oleObject" Target="../embeddings/oleObject44.bin"/><Relationship Id="rId6" Type="http://schemas.openxmlformats.org/officeDocument/2006/relationships/image" Target="../media/image82.wmf"/><Relationship Id="rId7" Type="http://schemas.openxmlformats.org/officeDocument/2006/relationships/oleObject" Target="../embeddings/oleObject45.bin"/><Relationship Id="rId8" Type="http://schemas.openxmlformats.org/officeDocument/2006/relationships/image" Target="../media/image83.wmf"/><Relationship Id="rId9" Type="http://schemas.openxmlformats.org/officeDocument/2006/relationships/oleObject" Target="../embeddings/oleObject46.bin"/><Relationship Id="rId30" Type="http://schemas.openxmlformats.org/officeDocument/2006/relationships/oleObject" Target="../embeddings/oleObject57.bin"/><Relationship Id="rId31" Type="http://schemas.openxmlformats.org/officeDocument/2006/relationships/oleObject" Target="../embeddings/oleObject58.bin"/><Relationship Id="rId32" Type="http://schemas.openxmlformats.org/officeDocument/2006/relationships/oleObject" Target="../embeddings/oleObject59.bin"/><Relationship Id="rId33" Type="http://schemas.openxmlformats.org/officeDocument/2006/relationships/oleObject" Target="../embeddings/oleObject60.bin"/><Relationship Id="rId34" Type="http://schemas.openxmlformats.org/officeDocument/2006/relationships/oleObject" Target="../embeddings/oleObject61.bin"/><Relationship Id="rId35" Type="http://schemas.openxmlformats.org/officeDocument/2006/relationships/oleObject" Target="../embeddings/oleObject62.bin"/><Relationship Id="rId36" Type="http://schemas.openxmlformats.org/officeDocument/2006/relationships/oleObject" Target="../embeddings/oleObject63.bin"/><Relationship Id="rId37" Type="http://schemas.openxmlformats.org/officeDocument/2006/relationships/oleObject" Target="../embeddings/oleObject64.bin"/><Relationship Id="rId38" Type="http://schemas.openxmlformats.org/officeDocument/2006/relationships/image" Target="../media/image94.wmf"/><Relationship Id="rId39" Type="http://schemas.openxmlformats.org/officeDocument/2006/relationships/oleObject" Target="../embeddings/oleObject65.bin"/><Relationship Id="rId20" Type="http://schemas.openxmlformats.org/officeDocument/2006/relationships/image" Target="../media/image89.wmf"/><Relationship Id="rId21" Type="http://schemas.openxmlformats.org/officeDocument/2006/relationships/oleObject" Target="../embeddings/oleObject52.bin"/><Relationship Id="rId22" Type="http://schemas.openxmlformats.org/officeDocument/2006/relationships/image" Target="../media/image90.wmf"/><Relationship Id="rId23" Type="http://schemas.openxmlformats.org/officeDocument/2006/relationships/oleObject" Target="../embeddings/oleObject53.bin"/><Relationship Id="rId24" Type="http://schemas.openxmlformats.org/officeDocument/2006/relationships/image" Target="../media/image91.wmf"/><Relationship Id="rId25" Type="http://schemas.openxmlformats.org/officeDocument/2006/relationships/oleObject" Target="../embeddings/oleObject54.bin"/><Relationship Id="rId26" Type="http://schemas.openxmlformats.org/officeDocument/2006/relationships/image" Target="../media/image92.wmf"/><Relationship Id="rId27" Type="http://schemas.openxmlformats.org/officeDocument/2006/relationships/oleObject" Target="../embeddings/oleObject55.bin"/><Relationship Id="rId28" Type="http://schemas.openxmlformats.org/officeDocument/2006/relationships/image" Target="../media/image93.wmf"/><Relationship Id="rId29" Type="http://schemas.openxmlformats.org/officeDocument/2006/relationships/oleObject" Target="../embeddings/oleObject56.bin"/><Relationship Id="rId60" Type="http://schemas.openxmlformats.org/officeDocument/2006/relationships/oleObject" Target="../embeddings/oleObject82.bin"/><Relationship Id="rId61" Type="http://schemas.openxmlformats.org/officeDocument/2006/relationships/image" Target="../media/image99.emf"/><Relationship Id="rId62" Type="http://schemas.openxmlformats.org/officeDocument/2006/relationships/oleObject" Target="../embeddings/oleObject83.bin"/><Relationship Id="rId10" Type="http://schemas.openxmlformats.org/officeDocument/2006/relationships/image" Target="../media/image84.wmf"/><Relationship Id="rId11" Type="http://schemas.openxmlformats.org/officeDocument/2006/relationships/oleObject" Target="../embeddings/oleObject47.bin"/><Relationship Id="rId12" Type="http://schemas.openxmlformats.org/officeDocument/2006/relationships/image" Target="../media/image85.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Grp="1" noChangeArrowheads="1"/>
          </p:cNvSpPr>
          <p:nvPr>
            <p:ph type="ctrTitle"/>
          </p:nvPr>
        </p:nvSpPr>
        <p:spPr>
          <a:xfrm>
            <a:off x="685800" y="1524000"/>
            <a:ext cx="7772400" cy="2076451"/>
          </a:xfrm>
        </p:spPr>
        <p:txBody>
          <a:bodyPr/>
          <a:lstStyle/>
          <a:p>
            <a:r>
              <a:rPr lang="en-US" sz="4000" dirty="0" smtClean="0"/>
              <a:t>CS5100: Foundations of Artificial Intelligence</a:t>
            </a:r>
            <a:br>
              <a:rPr lang="en-US" sz="4000" dirty="0" smtClean="0"/>
            </a:br>
            <a:r>
              <a:rPr lang="en-US" sz="4000" dirty="0" smtClean="0"/>
              <a:t/>
            </a:r>
            <a:br>
              <a:rPr lang="en-US" sz="4000" dirty="0" smtClean="0"/>
            </a:br>
            <a:r>
              <a:rPr lang="en-US" sz="3600" dirty="0" smtClean="0"/>
              <a:t>Adversarial </a:t>
            </a:r>
            <a:r>
              <a:rPr lang="en-US" sz="3600" dirty="0"/>
              <a:t>Search</a:t>
            </a:r>
          </a:p>
        </p:txBody>
      </p:sp>
      <p:sp>
        <p:nvSpPr>
          <p:cNvPr id="3075" name="Rectangle 3"/>
          <p:cNvSpPr>
            <a:spLocks noGrp="1" noChangeArrowheads="1"/>
          </p:cNvSpPr>
          <p:nvPr>
            <p:ph type="subTitle" idx="1"/>
          </p:nvPr>
        </p:nvSpPr>
        <p:spPr>
          <a:xfrm>
            <a:off x="1371600" y="4495800"/>
            <a:ext cx="6400800" cy="1143000"/>
          </a:xfrm>
        </p:spPr>
        <p:txBody>
          <a:bodyPr/>
          <a:lstStyle/>
          <a:p>
            <a:pPr eaLnBrk="1" hangingPunct="1">
              <a:defRPr/>
            </a:pPr>
            <a:r>
              <a:rPr lang="en-US" sz="2800" dirty="0" smtClean="0">
                <a:solidFill>
                  <a:schemeClr val="bg1">
                    <a:lumMod val="50000"/>
                  </a:schemeClr>
                </a:solidFill>
              </a:rPr>
              <a:t>Dr</a:t>
            </a:r>
            <a:r>
              <a:rPr lang="en-US" sz="2800" dirty="0">
                <a:solidFill>
                  <a:schemeClr val="bg1">
                    <a:lumMod val="50000"/>
                  </a:schemeClr>
                </a:solidFill>
              </a:rPr>
              <a:t>. Rutu Mulkar-Mehta</a:t>
            </a:r>
          </a:p>
          <a:p>
            <a:pPr eaLnBrk="1" hangingPunct="1">
              <a:defRPr/>
            </a:pPr>
            <a:r>
              <a:rPr lang="en-US" sz="2800" dirty="0">
                <a:solidFill>
                  <a:schemeClr val="bg1">
                    <a:lumMod val="50000"/>
                  </a:schemeClr>
                </a:solidFill>
              </a:rPr>
              <a:t>Lecture </a:t>
            </a:r>
            <a:r>
              <a:rPr lang="en-US" sz="2800" dirty="0" smtClean="0">
                <a:solidFill>
                  <a:schemeClr val="bg1">
                    <a:lumMod val="50000"/>
                  </a:schemeClr>
                </a:solidFill>
              </a:rPr>
              <a:t>4</a:t>
            </a:r>
            <a:endParaRPr lang="en-US" sz="2800" dirty="0">
              <a:solidFill>
                <a:schemeClr val="bg1">
                  <a:lumMod val="50000"/>
                </a:schemeClr>
              </a:solidFill>
            </a:endParaRPr>
          </a:p>
        </p:txBody>
      </p:sp>
      <p:sp>
        <p:nvSpPr>
          <p:cNvPr id="6" name="Rectangle 5"/>
          <p:cNvSpPr/>
          <p:nvPr/>
        </p:nvSpPr>
        <p:spPr>
          <a:xfrm>
            <a:off x="381000" y="6096000"/>
            <a:ext cx="8652541" cy="646331"/>
          </a:xfrm>
          <a:prstGeom prst="rect">
            <a:avLst/>
          </a:prstGeom>
        </p:spPr>
        <p:txBody>
          <a:bodyPr wrap="none">
            <a:spAutoFit/>
          </a:bodyPr>
          <a:lstStyle/>
          <a:p>
            <a:r>
              <a:rPr lang="en-US" dirty="0" smtClean="0"/>
              <a:t>Some slides and images used from Berkeley </a:t>
            </a:r>
            <a:r>
              <a:rPr lang="en-US" dirty="0"/>
              <a:t>CS188 course </a:t>
            </a:r>
            <a:r>
              <a:rPr lang="en-US" dirty="0" smtClean="0"/>
              <a:t>notes, with permission</a:t>
            </a:r>
          </a:p>
          <a:p>
            <a:r>
              <a:rPr lang="en-US" dirty="0" smtClean="0"/>
              <a:t>Some slides and images used from Cornell CS4700 </a:t>
            </a:r>
            <a:r>
              <a:rPr lang="en-US" dirty="0"/>
              <a:t>c</a:t>
            </a:r>
            <a:r>
              <a:rPr lang="en-US" dirty="0" smtClean="0"/>
              <a:t>ourse  notes, with permission</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95800" y="1219199"/>
            <a:ext cx="4480322" cy="2438401"/>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 y="1219200"/>
            <a:ext cx="3081090" cy="260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Zero-Sum Games</a:t>
            </a:r>
            <a:endParaRPr lang="en-US" dirty="0"/>
          </a:p>
        </p:txBody>
      </p:sp>
      <p:sp>
        <p:nvSpPr>
          <p:cNvPr id="8" name="Content Placeholder 7"/>
          <p:cNvSpPr>
            <a:spLocks noGrp="1"/>
          </p:cNvSpPr>
          <p:nvPr>
            <p:ph sz="half" idx="1"/>
          </p:nvPr>
        </p:nvSpPr>
        <p:spPr>
          <a:xfrm>
            <a:off x="304800" y="4038600"/>
            <a:ext cx="4286250" cy="1706564"/>
          </a:xfrm>
        </p:spPr>
        <p:txBody>
          <a:bodyPr/>
          <a:lstStyle/>
          <a:p>
            <a:r>
              <a:rPr lang="en-US" sz="2400" dirty="0" smtClean="0"/>
              <a:t>Zero-Sum Games</a:t>
            </a:r>
          </a:p>
          <a:p>
            <a:pPr lvl="1"/>
            <a:r>
              <a:rPr lang="en-US" sz="2000" dirty="0" smtClean="0"/>
              <a:t>Agents have opposite utilities (values on outcomes)</a:t>
            </a:r>
          </a:p>
          <a:p>
            <a:pPr lvl="1"/>
            <a:r>
              <a:rPr lang="en-US" sz="2000" dirty="0" smtClean="0"/>
              <a:t>Lets us think of a single value that one maximizes and the other minimizes</a:t>
            </a:r>
          </a:p>
          <a:p>
            <a:pPr lvl="1"/>
            <a:r>
              <a:rPr lang="en-US" sz="2000" dirty="0" smtClean="0"/>
              <a:t>Adversarial, pure competition</a:t>
            </a:r>
          </a:p>
        </p:txBody>
      </p:sp>
      <p:sp>
        <p:nvSpPr>
          <p:cNvPr id="9" name="Content Placeholder 8"/>
          <p:cNvSpPr>
            <a:spLocks noGrp="1"/>
          </p:cNvSpPr>
          <p:nvPr>
            <p:ph sz="half" idx="2"/>
          </p:nvPr>
        </p:nvSpPr>
        <p:spPr>
          <a:xfrm>
            <a:off x="4648200" y="3657600"/>
            <a:ext cx="4171950" cy="1782764"/>
          </a:xfrm>
        </p:spPr>
        <p:txBody>
          <a:bodyPr/>
          <a:lstStyle/>
          <a:p>
            <a:r>
              <a:rPr lang="en-US" sz="2400" dirty="0" smtClean="0"/>
              <a:t>General Games</a:t>
            </a:r>
          </a:p>
          <a:p>
            <a:pPr lvl="1"/>
            <a:r>
              <a:rPr lang="en-US" sz="2000" dirty="0" smtClean="0"/>
              <a:t>Agents have independent utilities (values on outcomes)</a:t>
            </a:r>
          </a:p>
          <a:p>
            <a:pPr lvl="1"/>
            <a:r>
              <a:rPr lang="en-US" sz="2000" dirty="0" smtClean="0"/>
              <a:t>Cooperation, indifference, competition, and more are all possible</a:t>
            </a:r>
          </a:p>
          <a:p>
            <a:pPr lvl="1"/>
            <a:r>
              <a:rPr lang="en-US" sz="2000" dirty="0" smtClean="0"/>
              <a:t>More later on non-zero-sum games</a:t>
            </a:r>
            <a:endParaRPr lang="en-US" sz="2000" dirty="0"/>
          </a:p>
        </p:txBody>
      </p:sp>
    </p:spTree>
    <p:extLst>
      <p:ext uri="{BB962C8B-B14F-4D97-AF65-F5344CB8AC3E}">
        <p14:creationId xmlns:p14="http://schemas.microsoft.com/office/powerpoint/2010/main" val="24782546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Game Playing State-of-the-Art</a:t>
            </a:r>
          </a:p>
        </p:txBody>
      </p:sp>
      <p:sp>
        <p:nvSpPr>
          <p:cNvPr id="1098755" name="Rectangle 3"/>
          <p:cNvSpPr>
            <a:spLocks noGrp="1" noChangeArrowheads="1"/>
          </p:cNvSpPr>
          <p:nvPr>
            <p:ph idx="1"/>
          </p:nvPr>
        </p:nvSpPr>
        <p:spPr>
          <a:xfrm>
            <a:off x="285750" y="1600200"/>
            <a:ext cx="8477250" cy="3276600"/>
          </a:xfrm>
        </p:spPr>
        <p:txBody>
          <a:bodyPr/>
          <a:lstStyle/>
          <a:p>
            <a:pPr eaLnBrk="1" hangingPunct="1">
              <a:lnSpc>
                <a:spcPct val="80000"/>
              </a:lnSpc>
            </a:pPr>
            <a:r>
              <a:rPr lang="en-US" sz="2400" b="1" dirty="0" smtClean="0"/>
              <a:t>Checkers:</a:t>
            </a:r>
            <a:r>
              <a:rPr lang="en-US" sz="2400" dirty="0" smtClean="0"/>
              <a:t> </a:t>
            </a:r>
          </a:p>
          <a:p>
            <a:pPr lvl="1">
              <a:lnSpc>
                <a:spcPct val="80000"/>
              </a:lnSpc>
            </a:pPr>
            <a:r>
              <a:rPr lang="en-US" sz="2000" dirty="0" smtClean="0"/>
              <a:t>1950: First computer player.  </a:t>
            </a:r>
          </a:p>
          <a:p>
            <a:pPr lvl="1">
              <a:lnSpc>
                <a:spcPct val="80000"/>
              </a:lnSpc>
            </a:pPr>
            <a:r>
              <a:rPr lang="en-US" sz="2000" dirty="0" smtClean="0"/>
              <a:t>1994: First computer champion: Chinook ended 40-year-reign of human champion Marion Tinsley using complete 8-piece endgame. </a:t>
            </a:r>
          </a:p>
          <a:p>
            <a:pPr lvl="1">
              <a:lnSpc>
                <a:spcPct val="80000"/>
              </a:lnSpc>
            </a:pPr>
            <a:r>
              <a:rPr lang="en-US" sz="2000" dirty="0" smtClean="0"/>
              <a:t>2007: Checkers solved!</a:t>
            </a:r>
          </a:p>
          <a:p>
            <a:pPr marL="0" indent="0" eaLnBrk="1" hangingPunct="1">
              <a:lnSpc>
                <a:spcPct val="80000"/>
              </a:lnSpc>
              <a:buNone/>
            </a:pPr>
            <a:endParaRPr lang="en-US" sz="1600" b="1" dirty="0" smtClean="0"/>
          </a:p>
        </p:txBody>
      </p:sp>
      <p:pic>
        <p:nvPicPr>
          <p:cNvPr id="2" name="Picture 1" descr="checke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3657600"/>
            <a:ext cx="5080000" cy="2870200"/>
          </a:xfrm>
          <a:prstGeom prst="rect">
            <a:avLst/>
          </a:prstGeom>
        </p:spPr>
      </p:pic>
    </p:spTree>
    <p:extLst>
      <p:ext uri="{BB962C8B-B14F-4D97-AF65-F5344CB8AC3E}">
        <p14:creationId xmlns:p14="http://schemas.microsoft.com/office/powerpoint/2010/main" val="40808667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87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Game Playing State-of-the-Art</a:t>
            </a:r>
          </a:p>
        </p:txBody>
      </p:sp>
      <p:sp>
        <p:nvSpPr>
          <p:cNvPr id="1098755" name="Rectangle 3"/>
          <p:cNvSpPr>
            <a:spLocks noGrp="1" noChangeArrowheads="1"/>
          </p:cNvSpPr>
          <p:nvPr>
            <p:ph idx="1"/>
          </p:nvPr>
        </p:nvSpPr>
        <p:spPr>
          <a:xfrm>
            <a:off x="285750" y="1295400"/>
            <a:ext cx="8553450" cy="1752600"/>
          </a:xfrm>
        </p:spPr>
        <p:txBody>
          <a:bodyPr/>
          <a:lstStyle/>
          <a:p>
            <a:pPr marL="0" indent="0" eaLnBrk="1" hangingPunct="1">
              <a:lnSpc>
                <a:spcPct val="80000"/>
              </a:lnSpc>
              <a:buNone/>
            </a:pPr>
            <a:r>
              <a:rPr lang="en-US" sz="2000" b="1" dirty="0" smtClean="0"/>
              <a:t>Chess:</a:t>
            </a:r>
            <a:r>
              <a:rPr lang="en-US" sz="2000" dirty="0" smtClean="0"/>
              <a:t> </a:t>
            </a:r>
          </a:p>
          <a:p>
            <a:pPr>
              <a:lnSpc>
                <a:spcPct val="80000"/>
              </a:lnSpc>
            </a:pPr>
            <a:r>
              <a:rPr lang="en-US" sz="2000" dirty="0" smtClean="0"/>
              <a:t>1997: Deep Blue defeats human champion Gary Kasparov in a six-game match.  </a:t>
            </a:r>
          </a:p>
          <a:p>
            <a:pPr>
              <a:lnSpc>
                <a:spcPct val="80000"/>
              </a:lnSpc>
            </a:pPr>
            <a:r>
              <a:rPr lang="en-US" sz="2000" dirty="0" smtClean="0"/>
              <a:t>Deep Blue examined 200M positions per second, used very sophisticated evaluation and undisclosed methods for extending some lines of search up to 40 ply.  </a:t>
            </a:r>
          </a:p>
          <a:p>
            <a:pPr>
              <a:lnSpc>
                <a:spcPct val="80000"/>
              </a:lnSpc>
            </a:pPr>
            <a:r>
              <a:rPr lang="en-US" sz="2000" dirty="0" smtClean="0"/>
              <a:t>Current programs are even better, if less historic.</a:t>
            </a:r>
          </a:p>
        </p:txBody>
      </p:sp>
      <p:pic>
        <p:nvPicPr>
          <p:cNvPr id="2" name="Picture 1" descr="ches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598333"/>
            <a:ext cx="5867400" cy="3259667"/>
          </a:xfrm>
          <a:prstGeom prst="rect">
            <a:avLst/>
          </a:prstGeom>
        </p:spPr>
      </p:pic>
    </p:spTree>
    <p:extLst>
      <p:ext uri="{BB962C8B-B14F-4D97-AF65-F5344CB8AC3E}">
        <p14:creationId xmlns:p14="http://schemas.microsoft.com/office/powerpoint/2010/main" val="1720139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87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4" descr="Page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04800"/>
            <a:ext cx="6858000" cy="584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5254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Game Playing State-of-the-Art</a:t>
            </a:r>
          </a:p>
        </p:txBody>
      </p:sp>
      <p:sp>
        <p:nvSpPr>
          <p:cNvPr id="1098755" name="Rectangle 3"/>
          <p:cNvSpPr>
            <a:spLocks noGrp="1" noChangeArrowheads="1"/>
          </p:cNvSpPr>
          <p:nvPr>
            <p:ph idx="1"/>
          </p:nvPr>
        </p:nvSpPr>
        <p:spPr>
          <a:xfrm>
            <a:off x="285750" y="1295400"/>
            <a:ext cx="8248650" cy="2438400"/>
          </a:xfrm>
        </p:spPr>
        <p:txBody>
          <a:bodyPr/>
          <a:lstStyle/>
          <a:p>
            <a:pPr marL="0" indent="0" eaLnBrk="1" hangingPunct="1">
              <a:lnSpc>
                <a:spcPct val="80000"/>
              </a:lnSpc>
              <a:buNone/>
            </a:pPr>
            <a:r>
              <a:rPr lang="en-US" sz="2000" b="1" dirty="0" smtClean="0"/>
              <a:t>Go:</a:t>
            </a:r>
            <a:r>
              <a:rPr lang="en-US" sz="2000" dirty="0" smtClean="0"/>
              <a:t> </a:t>
            </a:r>
          </a:p>
          <a:p>
            <a:pPr>
              <a:lnSpc>
                <a:spcPct val="80000"/>
              </a:lnSpc>
            </a:pPr>
            <a:r>
              <a:rPr lang="en-US" sz="2000" dirty="0" smtClean="0"/>
              <a:t>In </a:t>
            </a:r>
            <a:r>
              <a:rPr lang="en-US" sz="2000" dirty="0"/>
              <a:t>October 2015, </a:t>
            </a:r>
            <a:r>
              <a:rPr lang="en-US" sz="2000" dirty="0" err="1" smtClean="0"/>
              <a:t>AlphaGo</a:t>
            </a:r>
            <a:r>
              <a:rPr lang="en-US" sz="2000" dirty="0" smtClean="0"/>
              <a:t> </a:t>
            </a:r>
            <a:r>
              <a:rPr lang="en-US" sz="2000" dirty="0"/>
              <a:t>became the first Computer Go program to beat a professional human Go player without handicaps on a full-sized 19×19 board.</a:t>
            </a:r>
            <a:endParaRPr lang="en-US" sz="2000" dirty="0" smtClean="0"/>
          </a:p>
        </p:txBody>
      </p:sp>
      <p:pic>
        <p:nvPicPr>
          <p:cNvPr id="2" name="Picture 1" descr="badu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514600"/>
            <a:ext cx="5334000" cy="4000500"/>
          </a:xfrm>
          <a:prstGeom prst="rect">
            <a:avLst/>
          </a:prstGeom>
        </p:spPr>
      </p:pic>
    </p:spTree>
    <p:extLst>
      <p:ext uri="{BB962C8B-B14F-4D97-AF65-F5344CB8AC3E}">
        <p14:creationId xmlns:p14="http://schemas.microsoft.com/office/powerpoint/2010/main" val="22313145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t>Traditional Board Games</a:t>
            </a:r>
            <a:endParaRPr lang="en-US" dirty="0"/>
          </a:p>
        </p:txBody>
      </p:sp>
      <p:sp>
        <p:nvSpPr>
          <p:cNvPr id="3" name="Content Placeholder 2"/>
          <p:cNvSpPr>
            <a:spLocks noGrp="1"/>
          </p:cNvSpPr>
          <p:nvPr>
            <p:ph idx="1"/>
          </p:nvPr>
        </p:nvSpPr>
        <p:spPr/>
        <p:txBody>
          <a:bodyPr/>
          <a:lstStyle/>
          <a:p>
            <a:pPr>
              <a:defRPr/>
            </a:pPr>
            <a:r>
              <a:rPr lang="en-US" dirty="0" smtClean="0"/>
              <a:t>Finite</a:t>
            </a:r>
          </a:p>
          <a:p>
            <a:pPr>
              <a:defRPr/>
            </a:pPr>
            <a:r>
              <a:rPr lang="en-US" dirty="0" smtClean="0"/>
              <a:t>Two-player</a:t>
            </a:r>
          </a:p>
          <a:p>
            <a:pPr>
              <a:defRPr/>
            </a:pPr>
            <a:r>
              <a:rPr lang="en-US" dirty="0" smtClean="0"/>
              <a:t>Zero-sum</a:t>
            </a:r>
          </a:p>
          <a:p>
            <a:pPr>
              <a:defRPr/>
            </a:pPr>
            <a:r>
              <a:rPr lang="en-US" dirty="0" smtClean="0"/>
              <a:t>Deterministic</a:t>
            </a:r>
          </a:p>
          <a:p>
            <a:pPr>
              <a:defRPr/>
            </a:pPr>
            <a:r>
              <a:rPr lang="en-US" dirty="0" smtClean="0"/>
              <a:t>Perfect Information</a:t>
            </a:r>
          </a:p>
          <a:p>
            <a:pPr>
              <a:defRPr/>
            </a:pPr>
            <a:r>
              <a:rPr lang="en-US" dirty="0" smtClean="0"/>
              <a:t>Sequential</a:t>
            </a:r>
          </a:p>
        </p:txBody>
      </p:sp>
      <p:pic>
        <p:nvPicPr>
          <p:cNvPr id="26627" name="Picture 4" descr="ches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3150" y="4044950"/>
            <a:ext cx="200818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5" descr="connect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03938" y="1600200"/>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905000"/>
            <a:ext cx="2844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256723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3" name="Content Placeholder 2"/>
          <p:cNvSpPr>
            <a:spLocks noGrp="1"/>
          </p:cNvSpPr>
          <p:nvPr>
            <p:ph idx="1"/>
          </p:nvPr>
        </p:nvSpPr>
        <p:spPr/>
        <p:txBody>
          <a:bodyPr/>
          <a:lstStyle/>
          <a:p>
            <a:r>
              <a:rPr lang="en-US" dirty="0">
                <a:latin typeface="Arial" charset="0"/>
              </a:rPr>
              <a:t>Perfect </a:t>
            </a:r>
            <a:r>
              <a:rPr lang="en-US" dirty="0" smtClean="0">
                <a:latin typeface="Arial" charset="0"/>
              </a:rPr>
              <a:t>information:</a:t>
            </a:r>
          </a:p>
          <a:p>
            <a:pPr lvl="1"/>
            <a:r>
              <a:rPr lang="en-US" dirty="0" smtClean="0">
                <a:latin typeface="Arial" charset="0"/>
              </a:rPr>
              <a:t> All information is visible to all players at all times – e.g. Chess, Checkers, etc.</a:t>
            </a:r>
          </a:p>
          <a:p>
            <a:r>
              <a:rPr lang="en-US" dirty="0" smtClean="0">
                <a:latin typeface="Arial" charset="0"/>
              </a:rPr>
              <a:t>Imperfect information: </a:t>
            </a:r>
          </a:p>
          <a:p>
            <a:pPr lvl="1"/>
            <a:r>
              <a:rPr lang="en-US" dirty="0" smtClean="0">
                <a:latin typeface="Arial" charset="0"/>
              </a:rPr>
              <a:t>Some information is not visible to all players e.g. Poker, Bridge etc.</a:t>
            </a:r>
          </a:p>
          <a:p>
            <a:r>
              <a:rPr lang="en-US" dirty="0" smtClean="0">
                <a:latin typeface="Arial" charset="0"/>
              </a:rPr>
              <a:t>Zero Sum Games</a:t>
            </a:r>
          </a:p>
          <a:p>
            <a:pPr lvl="1"/>
            <a:r>
              <a:rPr lang="en-US" dirty="0" smtClean="0">
                <a:latin typeface="Arial" charset="0"/>
              </a:rPr>
              <a:t>One players’ win is the other player’ loss</a:t>
            </a:r>
          </a:p>
          <a:p>
            <a:pPr marL="0" indent="0">
              <a:buNone/>
            </a:pPr>
            <a:endParaRPr lang="en-US" dirty="0"/>
          </a:p>
        </p:txBody>
      </p:sp>
    </p:spTree>
    <p:extLst>
      <p:ext uri="{BB962C8B-B14F-4D97-AF65-F5344CB8AC3E}">
        <p14:creationId xmlns:p14="http://schemas.microsoft.com/office/powerpoint/2010/main" val="18260120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74968" y="1320019"/>
            <a:ext cx="4113126" cy="50720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Adversarial Search</a:t>
            </a:r>
            <a:endParaRPr lang="en-US" dirty="0"/>
          </a:p>
        </p:txBody>
      </p:sp>
    </p:spTree>
    <p:extLst>
      <p:ext uri="{BB962C8B-B14F-4D97-AF65-F5344CB8AC3E}">
        <p14:creationId xmlns:p14="http://schemas.microsoft.com/office/powerpoint/2010/main" val="10627121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rgbClr val="000000"/>
                </a:solidFill>
              </a:rPr>
              <a:t>Formal definition of a game: </a:t>
            </a:r>
            <a:endParaRPr lang="en-US" dirty="0"/>
          </a:p>
        </p:txBody>
      </p:sp>
      <p:sp>
        <p:nvSpPr>
          <p:cNvPr id="1536003" name="Rectangle 3"/>
          <p:cNvSpPr>
            <a:spLocks noGrp="1" noChangeArrowheads="1"/>
          </p:cNvSpPr>
          <p:nvPr>
            <p:ph idx="1"/>
          </p:nvPr>
        </p:nvSpPr>
        <p:spPr/>
        <p:txBody>
          <a:bodyPr/>
          <a:lstStyle/>
          <a:p>
            <a:pPr marL="514350" indent="-457200">
              <a:defRPr/>
            </a:pPr>
            <a:r>
              <a:rPr lang="en-US" sz="2800" dirty="0" smtClean="0">
                <a:solidFill>
                  <a:srgbClr val="FF0000"/>
                </a:solidFill>
              </a:rPr>
              <a:t>Initial state</a:t>
            </a:r>
          </a:p>
          <a:p>
            <a:pPr marL="514350" indent="-457200">
              <a:defRPr/>
            </a:pPr>
            <a:r>
              <a:rPr lang="en-US" sz="2800" dirty="0" smtClean="0">
                <a:solidFill>
                  <a:srgbClr val="FF0000"/>
                </a:solidFill>
              </a:rPr>
              <a:t>Successor function</a:t>
            </a:r>
            <a:r>
              <a:rPr lang="en-US" sz="2800" dirty="0" smtClean="0"/>
              <a:t>: returns list of </a:t>
            </a:r>
            <a:r>
              <a:rPr lang="en-US" sz="2800" i="1" dirty="0" smtClean="0"/>
              <a:t>(move, state)</a:t>
            </a:r>
            <a:r>
              <a:rPr lang="en-US" sz="2800" dirty="0" smtClean="0"/>
              <a:t> pairs</a:t>
            </a:r>
          </a:p>
          <a:p>
            <a:pPr marL="514350" indent="-457200">
              <a:defRPr/>
            </a:pPr>
            <a:r>
              <a:rPr lang="en-US" sz="2800" dirty="0" smtClean="0">
                <a:solidFill>
                  <a:srgbClr val="FF0000"/>
                </a:solidFill>
              </a:rPr>
              <a:t>Terminal test</a:t>
            </a:r>
            <a:r>
              <a:rPr lang="en-US" sz="2800" dirty="0" smtClean="0"/>
              <a:t>: determines when game over</a:t>
            </a:r>
          </a:p>
          <a:p>
            <a:pPr marL="508000" indent="-447675">
              <a:defRPr/>
            </a:pPr>
            <a:r>
              <a:rPr lang="en-US" sz="2800" dirty="0" smtClean="0">
                <a:solidFill>
                  <a:srgbClr val="FF0000"/>
                </a:solidFill>
              </a:rPr>
              <a:t>Terminal states</a:t>
            </a:r>
            <a:r>
              <a:rPr lang="en-US" sz="2800" dirty="0" smtClean="0"/>
              <a:t>: states where game ends</a:t>
            </a:r>
          </a:p>
          <a:p>
            <a:pPr marL="514350" indent="-457200">
              <a:defRPr/>
            </a:pPr>
            <a:r>
              <a:rPr lang="en-US" sz="2800" dirty="0" smtClean="0">
                <a:solidFill>
                  <a:srgbClr val="FF0000"/>
                </a:solidFill>
              </a:rPr>
              <a:t>Utility function </a:t>
            </a:r>
            <a:r>
              <a:rPr lang="en-US" sz="2800" dirty="0" smtClean="0"/>
              <a:t>(objective function or payoff function): gives numeric value for </a:t>
            </a:r>
            <a:r>
              <a:rPr lang="en-US" sz="2800" dirty="0" smtClean="0">
                <a:solidFill>
                  <a:schemeClr val="accent2"/>
                </a:solidFill>
              </a:rPr>
              <a:t>terminal states</a:t>
            </a:r>
          </a:p>
          <a:p>
            <a:pPr marL="914400" lvl="1" indent="-457200" eaLnBrk="1" hangingPunct="1">
              <a:defRPr/>
            </a:pPr>
            <a:endParaRPr lang="en-US" dirty="0" smtClean="0"/>
          </a:p>
        </p:txBody>
      </p:sp>
      <p:sp>
        <p:nvSpPr>
          <p:cNvPr id="1536004" name="Text Box 4"/>
          <p:cNvSpPr txBox="1">
            <a:spLocks noChangeArrowheads="1"/>
          </p:cNvSpPr>
          <p:nvPr/>
        </p:nvSpPr>
        <p:spPr bwMode="auto">
          <a:xfrm>
            <a:off x="609600" y="5638800"/>
            <a:ext cx="7924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US" sz="2000" dirty="0">
                <a:cs typeface="+mn-cs"/>
              </a:rPr>
              <a:t>We will consider games with 2 players (</a:t>
            </a:r>
            <a:r>
              <a:rPr lang="en-US" sz="2000" b="1" dirty="0">
                <a:solidFill>
                  <a:srgbClr val="FF0000"/>
                </a:solidFill>
                <a:cs typeface="+mn-cs"/>
              </a:rPr>
              <a:t>Max and Min</a:t>
            </a:r>
            <a:r>
              <a:rPr lang="en-US" sz="2000" dirty="0" smtClean="0">
                <a:cs typeface="+mn-cs"/>
              </a:rPr>
              <a:t>) </a:t>
            </a:r>
            <a:endParaRPr lang="en-US" sz="2000" dirty="0">
              <a:cs typeface="+mn-cs"/>
            </a:endParaRPr>
          </a:p>
          <a:p>
            <a:pPr algn="ctr">
              <a:defRPr/>
            </a:pPr>
            <a:r>
              <a:rPr lang="en-US" sz="2000" b="1" dirty="0">
                <a:solidFill>
                  <a:srgbClr val="FF0000"/>
                </a:solidFill>
                <a:cs typeface="+mn-cs"/>
              </a:rPr>
              <a:t>Max moves first. </a:t>
            </a:r>
          </a:p>
        </p:txBody>
      </p:sp>
    </p:spTree>
    <p:extLst>
      <p:ext uri="{BB962C8B-B14F-4D97-AF65-F5344CB8AC3E}">
        <p14:creationId xmlns:p14="http://schemas.microsoft.com/office/powerpoint/2010/main" val="205004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0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0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0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60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360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6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03" grpId="0" build="p"/>
      <p:bldP spid="153600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Single-Agent Search Trees</a:t>
            </a:r>
          </a:p>
        </p:txBody>
      </p:sp>
      <p:sp>
        <p:nvSpPr>
          <p:cNvPr id="9" name="Rectangle 8"/>
          <p:cNvSpPr/>
          <p:nvPr/>
        </p:nvSpPr>
        <p:spPr>
          <a:xfrm>
            <a:off x="3943350" y="1447800"/>
            <a:ext cx="1143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4400550" y="1512889"/>
            <a:ext cx="228600" cy="261937"/>
          </a:xfrm>
          <a:prstGeom prst="rect">
            <a:avLst/>
          </a:prstGeom>
          <a:noFill/>
          <a:ln w="9525">
            <a:noFill/>
            <a:miter lim="800000"/>
            <a:headEnd/>
            <a:tailEnd/>
          </a:ln>
        </p:spPr>
      </p:pic>
      <p:sp>
        <p:nvSpPr>
          <p:cNvPr id="12" name="Oval 11"/>
          <p:cNvSpPr/>
          <p:nvPr/>
        </p:nvSpPr>
        <p:spPr>
          <a:xfrm>
            <a:off x="4914900" y="1600200"/>
            <a:ext cx="5715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2743200" y="1905000"/>
            <a:ext cx="177165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514850" y="1905000"/>
            <a:ext cx="17145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5429250" y="2819400"/>
            <a:ext cx="8001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229350" y="2819400"/>
            <a:ext cx="9144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1943101" y="2819400"/>
            <a:ext cx="8001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743201" y="2819400"/>
            <a:ext cx="9144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171700" y="2362200"/>
            <a:ext cx="1143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400300" y="2427289"/>
            <a:ext cx="228600" cy="261937"/>
          </a:xfrm>
          <a:prstGeom prst="rect">
            <a:avLst/>
          </a:prstGeom>
          <a:noFill/>
          <a:ln w="9525">
            <a:noFill/>
            <a:miter lim="800000"/>
            <a:headEnd/>
            <a:tailEnd/>
          </a:ln>
        </p:spPr>
      </p:pic>
      <p:sp>
        <p:nvSpPr>
          <p:cNvPr id="42" name="Oval 41"/>
          <p:cNvSpPr/>
          <p:nvPr/>
        </p:nvSpPr>
        <p:spPr>
          <a:xfrm>
            <a:off x="3143250" y="2514600"/>
            <a:ext cx="5715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p:cNvSpPr/>
          <p:nvPr/>
        </p:nvSpPr>
        <p:spPr>
          <a:xfrm>
            <a:off x="5657850" y="2362200"/>
            <a:ext cx="1143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6343650" y="2427289"/>
            <a:ext cx="228600" cy="261937"/>
          </a:xfrm>
          <a:prstGeom prst="rect">
            <a:avLst/>
          </a:prstGeom>
          <a:noFill/>
          <a:ln w="9525">
            <a:noFill/>
            <a:miter lim="800000"/>
            <a:headEnd/>
            <a:tailEnd/>
          </a:ln>
        </p:spPr>
      </p:pic>
      <p:sp>
        <p:nvSpPr>
          <p:cNvPr id="47" name="Oval 46"/>
          <p:cNvSpPr/>
          <p:nvPr/>
        </p:nvSpPr>
        <p:spPr>
          <a:xfrm>
            <a:off x="6629400" y="2514600"/>
            <a:ext cx="5715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ectangle 47"/>
          <p:cNvSpPr/>
          <p:nvPr/>
        </p:nvSpPr>
        <p:spPr>
          <a:xfrm>
            <a:off x="4857750" y="3276600"/>
            <a:ext cx="1143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314950" y="3341689"/>
            <a:ext cx="228600" cy="261937"/>
          </a:xfrm>
          <a:prstGeom prst="rect">
            <a:avLst/>
          </a:prstGeom>
          <a:noFill/>
          <a:ln w="9525">
            <a:noFill/>
            <a:miter lim="800000"/>
            <a:headEnd/>
            <a:tailEnd/>
          </a:ln>
        </p:spPr>
      </p:pic>
      <p:sp>
        <p:nvSpPr>
          <p:cNvPr id="50" name="Oval 49"/>
          <p:cNvSpPr/>
          <p:nvPr/>
        </p:nvSpPr>
        <p:spPr>
          <a:xfrm>
            <a:off x="5829300" y="3429000"/>
            <a:ext cx="5715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Rectangle 50"/>
          <p:cNvSpPr/>
          <p:nvPr/>
        </p:nvSpPr>
        <p:spPr>
          <a:xfrm>
            <a:off x="6572250" y="3276600"/>
            <a:ext cx="1143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7486650" y="3341689"/>
            <a:ext cx="228600" cy="261937"/>
          </a:xfrm>
          <a:prstGeom prst="rect">
            <a:avLst/>
          </a:prstGeom>
          <a:noFill/>
          <a:ln w="9525">
            <a:noFill/>
            <a:miter lim="800000"/>
            <a:headEnd/>
            <a:tailEnd/>
          </a:ln>
        </p:spPr>
      </p:pic>
      <p:sp>
        <p:nvSpPr>
          <p:cNvPr id="54" name="Rectangle 53"/>
          <p:cNvSpPr/>
          <p:nvPr/>
        </p:nvSpPr>
        <p:spPr>
          <a:xfrm>
            <a:off x="1371600" y="3276600"/>
            <a:ext cx="1143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371600" y="3341689"/>
            <a:ext cx="228600" cy="261937"/>
          </a:xfrm>
          <a:prstGeom prst="rect">
            <a:avLst/>
          </a:prstGeom>
          <a:noFill/>
          <a:ln w="9525">
            <a:noFill/>
            <a:miter lim="800000"/>
            <a:headEnd/>
            <a:tailEnd/>
          </a:ln>
        </p:spPr>
      </p:pic>
      <p:sp>
        <p:nvSpPr>
          <p:cNvPr id="56" name="Oval 55"/>
          <p:cNvSpPr/>
          <p:nvPr/>
        </p:nvSpPr>
        <p:spPr>
          <a:xfrm>
            <a:off x="2343150" y="3429000"/>
            <a:ext cx="5715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3086100" y="3276600"/>
            <a:ext cx="1143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3543300" y="3341689"/>
            <a:ext cx="228600" cy="261937"/>
          </a:xfrm>
          <a:prstGeom prst="rect">
            <a:avLst/>
          </a:prstGeom>
          <a:noFill/>
          <a:ln w="9525">
            <a:noFill/>
            <a:miter lim="800000"/>
            <a:headEnd/>
            <a:tailEnd/>
          </a:ln>
        </p:spPr>
      </p:pic>
      <p:sp>
        <p:nvSpPr>
          <p:cNvPr id="59" name="Oval 58"/>
          <p:cNvSpPr/>
          <p:nvPr/>
        </p:nvSpPr>
        <p:spPr>
          <a:xfrm>
            <a:off x="4057650" y="3429000"/>
            <a:ext cx="5715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Isosceles Triangle 59"/>
          <p:cNvSpPr/>
          <p:nvPr/>
        </p:nvSpPr>
        <p:spPr>
          <a:xfrm>
            <a:off x="1371600" y="3886200"/>
            <a:ext cx="1143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3086100" y="3886200"/>
            <a:ext cx="1143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4857750" y="3886200"/>
            <a:ext cx="1143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7029450" y="3733800"/>
            <a:ext cx="400050" cy="461665"/>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sp>
        <p:nvSpPr>
          <p:cNvPr id="64" name="TextBox 63"/>
          <p:cNvSpPr txBox="1"/>
          <p:nvPr/>
        </p:nvSpPr>
        <p:spPr>
          <a:xfrm>
            <a:off x="1543050" y="5715001"/>
            <a:ext cx="514350" cy="461665"/>
          </a:xfrm>
          <a:prstGeom prst="rect">
            <a:avLst/>
          </a:prstGeom>
          <a:noFill/>
        </p:spPr>
        <p:txBody>
          <a:bodyPr wrap="square" rtlCol="0">
            <a:spAutoFit/>
          </a:bodyPr>
          <a:lstStyle/>
          <a:p>
            <a:r>
              <a:rPr lang="en-US" sz="2400" dirty="0" smtClean="0">
                <a:latin typeface="Calibri" pitchFamily="34" charset="0"/>
              </a:rPr>
              <a:t>2</a:t>
            </a:r>
            <a:endParaRPr lang="en-US" sz="2400" dirty="0">
              <a:latin typeface="Calibri" pitchFamily="34" charset="0"/>
            </a:endParaRPr>
          </a:p>
        </p:txBody>
      </p:sp>
      <p:sp>
        <p:nvSpPr>
          <p:cNvPr id="65" name="TextBox 64"/>
          <p:cNvSpPr txBox="1"/>
          <p:nvPr/>
        </p:nvSpPr>
        <p:spPr>
          <a:xfrm>
            <a:off x="2057400" y="5715001"/>
            <a:ext cx="571500" cy="461665"/>
          </a:xfrm>
          <a:prstGeom prst="rect">
            <a:avLst/>
          </a:prstGeom>
          <a:noFill/>
        </p:spPr>
        <p:txBody>
          <a:bodyPr wrap="square" rtlCol="0">
            <a:spAutoFit/>
          </a:bodyPr>
          <a:lstStyle/>
          <a:p>
            <a:r>
              <a:rPr lang="en-US" sz="2400" dirty="0" smtClean="0">
                <a:latin typeface="Calibri" pitchFamily="34" charset="0"/>
              </a:rPr>
              <a:t>0</a:t>
            </a:r>
            <a:endParaRPr lang="en-US" sz="2400" dirty="0">
              <a:latin typeface="Calibri" pitchFamily="34" charset="0"/>
            </a:endParaRPr>
          </a:p>
        </p:txBody>
      </p:sp>
      <p:sp>
        <p:nvSpPr>
          <p:cNvPr id="66" name="TextBox 65"/>
          <p:cNvSpPr txBox="1"/>
          <p:nvPr/>
        </p:nvSpPr>
        <p:spPr>
          <a:xfrm>
            <a:off x="3314700" y="5715001"/>
            <a:ext cx="628650" cy="461665"/>
          </a:xfrm>
          <a:prstGeom prst="rect">
            <a:avLst/>
          </a:prstGeom>
          <a:noFill/>
        </p:spPr>
        <p:txBody>
          <a:bodyPr wrap="square" rtlCol="0">
            <a:spAutoFit/>
          </a:bodyPr>
          <a:lstStyle/>
          <a:p>
            <a:r>
              <a:rPr lang="en-US" sz="2400" dirty="0" smtClean="0">
                <a:latin typeface="Calibri" pitchFamily="34" charset="0"/>
              </a:rPr>
              <a:t>2</a:t>
            </a:r>
            <a:endParaRPr lang="en-US" sz="2400" dirty="0">
              <a:latin typeface="Calibri" pitchFamily="34" charset="0"/>
            </a:endParaRPr>
          </a:p>
        </p:txBody>
      </p:sp>
      <p:sp>
        <p:nvSpPr>
          <p:cNvPr id="67" name="TextBox 66"/>
          <p:cNvSpPr txBox="1"/>
          <p:nvPr/>
        </p:nvSpPr>
        <p:spPr>
          <a:xfrm>
            <a:off x="3771900" y="5715001"/>
            <a:ext cx="571500" cy="461665"/>
          </a:xfrm>
          <a:prstGeom prst="rect">
            <a:avLst/>
          </a:prstGeom>
          <a:noFill/>
        </p:spPr>
        <p:txBody>
          <a:bodyPr wrap="square" rtlCol="0">
            <a:spAutoFit/>
          </a:bodyPr>
          <a:lstStyle/>
          <a:p>
            <a:r>
              <a:rPr lang="en-US" sz="2400" dirty="0" smtClean="0">
                <a:latin typeface="Calibri" pitchFamily="34" charset="0"/>
              </a:rPr>
              <a:t>6</a:t>
            </a:r>
            <a:endParaRPr lang="en-US" sz="2400" dirty="0">
              <a:latin typeface="Calibri" pitchFamily="34" charset="0"/>
            </a:endParaRPr>
          </a:p>
        </p:txBody>
      </p:sp>
      <p:sp>
        <p:nvSpPr>
          <p:cNvPr id="68" name="TextBox 67"/>
          <p:cNvSpPr txBox="1"/>
          <p:nvPr/>
        </p:nvSpPr>
        <p:spPr>
          <a:xfrm>
            <a:off x="5029200" y="5715001"/>
            <a:ext cx="628650" cy="461665"/>
          </a:xfrm>
          <a:prstGeom prst="rect">
            <a:avLst/>
          </a:prstGeom>
          <a:noFill/>
        </p:spPr>
        <p:txBody>
          <a:bodyPr wrap="square" rtlCol="0">
            <a:spAutoFit/>
          </a:bodyPr>
          <a:lstStyle/>
          <a:p>
            <a:r>
              <a:rPr lang="en-US" sz="2400" dirty="0" smtClean="0">
                <a:latin typeface="Calibri" pitchFamily="34" charset="0"/>
              </a:rPr>
              <a:t>4</a:t>
            </a:r>
            <a:endParaRPr lang="en-US" sz="2400" dirty="0">
              <a:latin typeface="Calibri" pitchFamily="34" charset="0"/>
            </a:endParaRPr>
          </a:p>
        </p:txBody>
      </p:sp>
      <p:sp>
        <p:nvSpPr>
          <p:cNvPr id="69" name="TextBox 68"/>
          <p:cNvSpPr txBox="1"/>
          <p:nvPr/>
        </p:nvSpPr>
        <p:spPr>
          <a:xfrm>
            <a:off x="5600700" y="5715001"/>
            <a:ext cx="571500" cy="461665"/>
          </a:xfrm>
          <a:prstGeom prst="rect">
            <a:avLst/>
          </a:prstGeom>
          <a:noFill/>
        </p:spPr>
        <p:txBody>
          <a:bodyPr wrap="square" rtlCol="0">
            <a:spAutoFit/>
          </a:bodyPr>
          <a:lstStyle/>
          <a:p>
            <a:r>
              <a:rPr lang="en-US" sz="2400" dirty="0" smtClean="0">
                <a:latin typeface="Calibri" pitchFamily="34" charset="0"/>
              </a:rPr>
              <a:t>6</a:t>
            </a:r>
            <a:endParaRPr lang="en-US" sz="2400" dirty="0">
              <a:latin typeface="Calibri" pitchFamily="34" charset="0"/>
            </a:endParaRPr>
          </a:p>
        </p:txBody>
      </p:sp>
      <p:sp>
        <p:nvSpPr>
          <p:cNvPr id="70" name="TextBox 69"/>
          <p:cNvSpPr txBox="1"/>
          <p:nvPr/>
        </p:nvSpPr>
        <p:spPr>
          <a:xfrm>
            <a:off x="2686050" y="5715001"/>
            <a:ext cx="571500" cy="461665"/>
          </a:xfrm>
          <a:prstGeom prst="rect">
            <a:avLst/>
          </a:prstGeom>
          <a:noFill/>
        </p:spPr>
        <p:txBody>
          <a:bodyPr wrap="square" rtlCol="0">
            <a:spAutoFit/>
          </a:bodyPr>
          <a:lstStyle/>
          <a:p>
            <a:r>
              <a:rPr lang="en-US" sz="2400" dirty="0" smtClean="0">
                <a:latin typeface="Calibri" pitchFamily="34" charset="0"/>
              </a:rPr>
              <a:t>…</a:t>
            </a:r>
            <a:endParaRPr lang="en-US" sz="2400" dirty="0">
              <a:latin typeface="Calibri" pitchFamily="34" charset="0"/>
            </a:endParaRPr>
          </a:p>
        </p:txBody>
      </p:sp>
      <p:sp>
        <p:nvSpPr>
          <p:cNvPr id="71" name="TextBox 70"/>
          <p:cNvSpPr txBox="1"/>
          <p:nvPr/>
        </p:nvSpPr>
        <p:spPr>
          <a:xfrm>
            <a:off x="4400550" y="5715001"/>
            <a:ext cx="571500" cy="461665"/>
          </a:xfrm>
          <a:prstGeom prst="rect">
            <a:avLst/>
          </a:prstGeom>
          <a:noFill/>
        </p:spPr>
        <p:txBody>
          <a:bodyPr wrap="square" rtlCol="0">
            <a:spAutoFit/>
          </a:bodyPr>
          <a:lstStyle/>
          <a:p>
            <a:r>
              <a:rPr lang="en-US" sz="2400" dirty="0" smtClean="0">
                <a:latin typeface="Calibri" pitchFamily="34" charset="0"/>
              </a:rPr>
              <a:t>…</a:t>
            </a:r>
            <a:endParaRPr lang="en-US" sz="2400" dirty="0">
              <a:latin typeface="Calibri" pitchFamily="34" charset="0"/>
            </a:endParaRPr>
          </a:p>
        </p:txBody>
      </p:sp>
    </p:spTree>
    <p:extLst>
      <p:ext uri="{BB962C8B-B14F-4D97-AF65-F5344CB8AC3E}">
        <p14:creationId xmlns:p14="http://schemas.microsoft.com/office/powerpoint/2010/main" val="2874668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47" grpId="0" animBg="1"/>
      <p:bldP spid="48" grpId="0" animBg="1"/>
      <p:bldP spid="50" grpId="0" animBg="1"/>
      <p:bldP spid="51" grpId="0" animBg="1"/>
      <p:bldP spid="54" grpId="0" animBg="1"/>
      <p:bldP spid="56" grpId="0" animBg="1"/>
      <p:bldP spid="57"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p:bldP spid="7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Administrative</a:t>
            </a:r>
            <a:endParaRPr lang="en-US" dirty="0"/>
          </a:p>
        </p:txBody>
      </p:sp>
      <p:sp>
        <p:nvSpPr>
          <p:cNvPr id="3" name="Content Placeholder 2"/>
          <p:cNvSpPr>
            <a:spLocks noGrp="1"/>
          </p:cNvSpPr>
          <p:nvPr>
            <p:ph idx="1"/>
          </p:nvPr>
        </p:nvSpPr>
        <p:spPr>
          <a:xfrm>
            <a:off x="457200" y="1371600"/>
            <a:ext cx="8229600" cy="4754563"/>
          </a:xfrm>
        </p:spPr>
        <p:txBody>
          <a:bodyPr/>
          <a:lstStyle/>
          <a:p>
            <a:r>
              <a:rPr lang="en-US" sz="2800" dirty="0" smtClean="0"/>
              <a:t>Extra Credit Assignment: </a:t>
            </a:r>
          </a:p>
          <a:p>
            <a:pPr lvl="1"/>
            <a:r>
              <a:rPr lang="en-US" sz="2400" dirty="0" smtClean="0"/>
              <a:t>Was due at 6:00PM today on </a:t>
            </a:r>
            <a:r>
              <a:rPr lang="en-US" sz="2400" dirty="0" err="1" smtClean="0"/>
              <a:t>Gradescope</a:t>
            </a:r>
            <a:endParaRPr lang="en-US" sz="2400" dirty="0" smtClean="0"/>
          </a:p>
          <a:p>
            <a:r>
              <a:rPr lang="en-US" sz="2800" dirty="0"/>
              <a:t>Assignment 1 solutions are graded and returned to </a:t>
            </a:r>
            <a:r>
              <a:rPr lang="en-US" sz="2800" dirty="0" smtClean="0"/>
              <a:t>you</a:t>
            </a:r>
          </a:p>
          <a:p>
            <a:r>
              <a:rPr lang="en-US" sz="2800" dirty="0" smtClean="0"/>
              <a:t>Project 1: </a:t>
            </a:r>
          </a:p>
          <a:p>
            <a:pPr lvl="1"/>
            <a:r>
              <a:rPr lang="en-US" dirty="0" smtClean="0"/>
              <a:t>Due on 10/06</a:t>
            </a:r>
          </a:p>
          <a:p>
            <a:pPr lvl="1"/>
            <a:r>
              <a:rPr lang="en-US" dirty="0" smtClean="0"/>
              <a:t>Submission instructions:</a:t>
            </a:r>
          </a:p>
          <a:p>
            <a:pPr lvl="2"/>
            <a:r>
              <a:rPr lang="en-US" dirty="0" smtClean="0"/>
              <a:t>Please email your solutions to:</a:t>
            </a:r>
          </a:p>
          <a:p>
            <a:pPr lvl="2"/>
            <a:r>
              <a:rPr lang="en-US" dirty="0" smtClean="0"/>
              <a:t>Professor: </a:t>
            </a:r>
            <a:r>
              <a:rPr lang="en-US" dirty="0" smtClean="0">
                <a:hlinkClick r:id="rId2"/>
              </a:rPr>
              <a:t>me@rutumulkar.com</a:t>
            </a:r>
            <a:r>
              <a:rPr lang="en-US" dirty="0" smtClean="0"/>
              <a:t> </a:t>
            </a:r>
          </a:p>
          <a:p>
            <a:pPr lvl="2"/>
            <a:r>
              <a:rPr lang="en-US" dirty="0" smtClean="0"/>
              <a:t>TA: </a:t>
            </a:r>
            <a:r>
              <a:rPr lang="en-US" dirty="0" smtClean="0">
                <a:hlinkClick r:id="rId3"/>
              </a:rPr>
              <a:t>k.porterfield7@gmail.com</a:t>
            </a:r>
            <a:endParaRPr lang="en-US" dirty="0" smtClean="0"/>
          </a:p>
          <a:p>
            <a:pPr lvl="2"/>
            <a:r>
              <a:rPr lang="en-US" dirty="0" smtClean="0"/>
              <a:t>Subject: [PROJECT 1] &lt;</a:t>
            </a:r>
            <a:r>
              <a:rPr lang="en-US" dirty="0" err="1" smtClean="0"/>
              <a:t>FirstName</a:t>
            </a:r>
            <a:r>
              <a:rPr lang="en-US" dirty="0" smtClean="0"/>
              <a:t>&gt; &lt;</a:t>
            </a:r>
            <a:r>
              <a:rPr lang="en-US" dirty="0" err="1" smtClean="0"/>
              <a:t>LastName</a:t>
            </a:r>
            <a:r>
              <a:rPr lang="en-US" dirty="0" smtClean="0"/>
              <a:t>&gt;</a:t>
            </a:r>
          </a:p>
          <a:p>
            <a:pPr lvl="1"/>
            <a:endParaRPr lang="en-US" dirty="0"/>
          </a:p>
        </p:txBody>
      </p:sp>
    </p:spTree>
    <p:extLst>
      <p:ext uri="{BB962C8B-B14F-4D97-AF65-F5344CB8AC3E}">
        <p14:creationId xmlns:p14="http://schemas.microsoft.com/office/powerpoint/2010/main" val="78260910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Value of a State</a:t>
            </a:r>
          </a:p>
        </p:txBody>
      </p:sp>
      <p:sp>
        <p:nvSpPr>
          <p:cNvPr id="34" name="TextBox 33"/>
          <p:cNvSpPr txBox="1"/>
          <p:nvPr/>
        </p:nvSpPr>
        <p:spPr>
          <a:xfrm>
            <a:off x="6400800" y="1219200"/>
            <a:ext cx="2114550" cy="830997"/>
          </a:xfrm>
          <a:prstGeom prst="rect">
            <a:avLst/>
          </a:prstGeom>
          <a:noFill/>
        </p:spPr>
        <p:txBody>
          <a:bodyPr wrap="square" rtlCol="0">
            <a:spAutoFit/>
          </a:bodyPr>
          <a:lstStyle/>
          <a:p>
            <a:r>
              <a:rPr lang="en-US" sz="2400" dirty="0" smtClean="0">
                <a:latin typeface="Calibri" pitchFamily="34" charset="0"/>
              </a:rPr>
              <a:t>Non-Terminal States:</a:t>
            </a:r>
          </a:p>
        </p:txBody>
      </p:sp>
      <p:grpSp>
        <p:nvGrpSpPr>
          <p:cNvPr id="100" name="Group 99"/>
          <p:cNvGrpSpPr/>
          <p:nvPr/>
        </p:nvGrpSpPr>
        <p:grpSpPr>
          <a:xfrm>
            <a:off x="2343150" y="2362201"/>
            <a:ext cx="4743450" cy="3560121"/>
            <a:chOff x="1828800" y="1447800"/>
            <a:chExt cx="8458200" cy="4761126"/>
          </a:xfrm>
        </p:grpSpPr>
        <p:sp>
          <p:nvSpPr>
            <p:cNvPr id="41" name="Rectangle 40"/>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5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64" name="Oval 63"/>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cxnSp>
          <p:nvCxnSpPr>
            <p:cNvPr id="65" name="Straight Connector 64"/>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2"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73" name="Oval 72"/>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4" name="Rectangle 73"/>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5"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76" name="Oval 75"/>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7" name="Rectangle 76"/>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8"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79" name="Oval 78"/>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0" name="Rectangle 79"/>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1"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82" name="Rectangle 81"/>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84" name="Oval 83"/>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5" name="Rectangle 84"/>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6"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87" name="Oval 86"/>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8" name="Isosceles Triangle 87"/>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Isosceles Triangle 88"/>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Isosceles Triangle 89"/>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1" name="TextBox 90"/>
            <p:cNvSpPr txBox="1"/>
            <p:nvPr/>
          </p:nvSpPr>
          <p:spPr>
            <a:xfrm>
              <a:off x="9345975" y="3733800"/>
              <a:ext cx="533400" cy="493926"/>
            </a:xfrm>
            <a:prstGeom prst="rect">
              <a:avLst/>
            </a:prstGeom>
            <a:noFill/>
          </p:spPr>
          <p:txBody>
            <a:bodyPr wrap="square" rtlCol="0">
              <a:spAutoFit/>
            </a:bodyPr>
            <a:lstStyle/>
            <a:p>
              <a:r>
                <a:rPr lang="en-US" dirty="0" smtClean="0">
                  <a:latin typeface="Calibri" pitchFamily="34" charset="0"/>
                </a:rPr>
                <a:t>8</a:t>
              </a:r>
              <a:endParaRPr lang="en-US" dirty="0">
                <a:latin typeface="Calibri" pitchFamily="34" charset="0"/>
              </a:endParaRPr>
            </a:p>
          </p:txBody>
        </p:sp>
        <p:sp>
          <p:nvSpPr>
            <p:cNvPr id="92" name="TextBox 91"/>
            <p:cNvSpPr txBox="1"/>
            <p:nvPr/>
          </p:nvSpPr>
          <p:spPr>
            <a:xfrm>
              <a:off x="2060155" y="5715000"/>
              <a:ext cx="685799" cy="493926"/>
            </a:xfrm>
            <a:prstGeom prst="rect">
              <a:avLst/>
            </a:prstGeom>
            <a:noFill/>
          </p:spPr>
          <p:txBody>
            <a:bodyPr wrap="square" rtlCol="0">
              <a:spAutoFit/>
            </a:bodyPr>
            <a:lstStyle/>
            <a:p>
              <a:r>
                <a:rPr lang="en-US" dirty="0" smtClean="0">
                  <a:latin typeface="Calibri" pitchFamily="34" charset="0"/>
                </a:rPr>
                <a:t>2</a:t>
              </a:r>
              <a:endParaRPr lang="en-US" dirty="0">
                <a:latin typeface="Calibri" pitchFamily="34" charset="0"/>
              </a:endParaRPr>
            </a:p>
          </p:txBody>
        </p:sp>
        <p:sp>
          <p:nvSpPr>
            <p:cNvPr id="93" name="TextBox 92"/>
            <p:cNvSpPr txBox="1"/>
            <p:nvPr/>
          </p:nvSpPr>
          <p:spPr>
            <a:xfrm>
              <a:off x="2644048" y="5715000"/>
              <a:ext cx="762000" cy="493926"/>
            </a:xfrm>
            <a:prstGeom prst="rect">
              <a:avLst/>
            </a:prstGeom>
            <a:noFill/>
          </p:spPr>
          <p:txBody>
            <a:bodyPr wrap="square" rtlCol="0">
              <a:spAutoFit/>
            </a:bodyPr>
            <a:lstStyle/>
            <a:p>
              <a:r>
                <a:rPr lang="en-US" dirty="0" smtClean="0">
                  <a:latin typeface="Calibri" pitchFamily="34" charset="0"/>
                </a:rPr>
                <a:t>0</a:t>
              </a:r>
              <a:endParaRPr lang="en-US" dirty="0">
                <a:latin typeface="Calibri" pitchFamily="34" charset="0"/>
              </a:endParaRPr>
            </a:p>
          </p:txBody>
        </p:sp>
        <p:sp>
          <p:nvSpPr>
            <p:cNvPr id="94" name="TextBox 93"/>
            <p:cNvSpPr txBox="1"/>
            <p:nvPr/>
          </p:nvSpPr>
          <p:spPr>
            <a:xfrm>
              <a:off x="4353499" y="5715000"/>
              <a:ext cx="838200" cy="493926"/>
            </a:xfrm>
            <a:prstGeom prst="rect">
              <a:avLst/>
            </a:prstGeom>
            <a:noFill/>
          </p:spPr>
          <p:txBody>
            <a:bodyPr wrap="square" rtlCol="0">
              <a:spAutoFit/>
            </a:bodyPr>
            <a:lstStyle/>
            <a:p>
              <a:r>
                <a:rPr lang="en-US" dirty="0" smtClean="0">
                  <a:latin typeface="Calibri" pitchFamily="34" charset="0"/>
                </a:rPr>
                <a:t>2</a:t>
              </a:r>
              <a:endParaRPr lang="en-US" dirty="0">
                <a:latin typeface="Calibri" pitchFamily="34" charset="0"/>
              </a:endParaRPr>
            </a:p>
          </p:txBody>
        </p:sp>
        <p:sp>
          <p:nvSpPr>
            <p:cNvPr id="95" name="TextBox 94"/>
            <p:cNvSpPr txBox="1"/>
            <p:nvPr/>
          </p:nvSpPr>
          <p:spPr>
            <a:xfrm>
              <a:off x="4987887" y="5715000"/>
              <a:ext cx="762000" cy="493926"/>
            </a:xfrm>
            <a:prstGeom prst="rect">
              <a:avLst/>
            </a:prstGeom>
            <a:noFill/>
          </p:spPr>
          <p:txBody>
            <a:bodyPr wrap="square" rtlCol="0">
              <a:spAutoFit/>
            </a:bodyPr>
            <a:lstStyle/>
            <a:p>
              <a:r>
                <a:rPr lang="en-US" dirty="0" smtClean="0">
                  <a:latin typeface="Calibri" pitchFamily="34" charset="0"/>
                </a:rPr>
                <a:t>6</a:t>
              </a:r>
              <a:endParaRPr lang="en-US" dirty="0">
                <a:latin typeface="Calibri" pitchFamily="34" charset="0"/>
              </a:endParaRPr>
            </a:p>
          </p:txBody>
        </p:sp>
        <p:sp>
          <p:nvSpPr>
            <p:cNvPr id="96" name="TextBox 95"/>
            <p:cNvSpPr txBox="1"/>
            <p:nvPr/>
          </p:nvSpPr>
          <p:spPr>
            <a:xfrm>
              <a:off x="6697338" y="5715000"/>
              <a:ext cx="838200" cy="493926"/>
            </a:xfrm>
            <a:prstGeom prst="rect">
              <a:avLst/>
            </a:prstGeom>
            <a:noFill/>
          </p:spPr>
          <p:txBody>
            <a:bodyPr wrap="square" rtlCol="0">
              <a:spAutoFit/>
            </a:bodyPr>
            <a:lstStyle/>
            <a:p>
              <a:r>
                <a:rPr lang="en-US" dirty="0" smtClean="0">
                  <a:latin typeface="Calibri" pitchFamily="34" charset="0"/>
                </a:rPr>
                <a:t>4</a:t>
              </a:r>
              <a:endParaRPr lang="en-US" dirty="0">
                <a:latin typeface="Calibri" pitchFamily="34" charset="0"/>
              </a:endParaRPr>
            </a:p>
          </p:txBody>
        </p:sp>
        <p:sp>
          <p:nvSpPr>
            <p:cNvPr id="97" name="TextBox 96"/>
            <p:cNvSpPr txBox="1"/>
            <p:nvPr/>
          </p:nvSpPr>
          <p:spPr>
            <a:xfrm>
              <a:off x="7391401" y="5715000"/>
              <a:ext cx="762000" cy="493926"/>
            </a:xfrm>
            <a:prstGeom prst="rect">
              <a:avLst/>
            </a:prstGeom>
            <a:noFill/>
          </p:spPr>
          <p:txBody>
            <a:bodyPr wrap="square" rtlCol="0">
              <a:spAutoFit/>
            </a:bodyPr>
            <a:lstStyle/>
            <a:p>
              <a:r>
                <a:rPr lang="en-US" dirty="0" smtClean="0">
                  <a:latin typeface="Calibri" pitchFamily="34" charset="0"/>
                </a:rPr>
                <a:t>6</a:t>
              </a:r>
              <a:endParaRPr lang="en-US" dirty="0">
                <a:latin typeface="Calibri" pitchFamily="34" charset="0"/>
              </a:endParaRPr>
            </a:p>
          </p:txBody>
        </p:sp>
        <p:sp>
          <p:nvSpPr>
            <p:cNvPr id="98" name="TextBox 97"/>
            <p:cNvSpPr txBox="1"/>
            <p:nvPr/>
          </p:nvSpPr>
          <p:spPr>
            <a:xfrm>
              <a:off x="3581400" y="5715000"/>
              <a:ext cx="762000" cy="493926"/>
            </a:xfrm>
            <a:prstGeom prst="rect">
              <a:avLst/>
            </a:prstGeom>
            <a:noFill/>
          </p:spPr>
          <p:txBody>
            <a:bodyPr wrap="square" rtlCol="0">
              <a:spAutoFit/>
            </a:bodyPr>
            <a:lstStyle/>
            <a:p>
              <a:r>
                <a:rPr lang="en-US" dirty="0" smtClean="0">
                  <a:latin typeface="Calibri" pitchFamily="34" charset="0"/>
                </a:rPr>
                <a:t>…</a:t>
              </a:r>
              <a:endParaRPr lang="en-US" dirty="0">
                <a:latin typeface="Calibri" pitchFamily="34" charset="0"/>
              </a:endParaRPr>
            </a:p>
          </p:txBody>
        </p:sp>
        <p:sp>
          <p:nvSpPr>
            <p:cNvPr id="99" name="TextBox 98"/>
            <p:cNvSpPr txBox="1"/>
            <p:nvPr/>
          </p:nvSpPr>
          <p:spPr>
            <a:xfrm>
              <a:off x="5867400" y="5715000"/>
              <a:ext cx="762000" cy="493926"/>
            </a:xfrm>
            <a:prstGeom prst="rect">
              <a:avLst/>
            </a:prstGeom>
            <a:noFill/>
          </p:spPr>
          <p:txBody>
            <a:bodyPr wrap="square" rtlCol="0">
              <a:spAutoFit/>
            </a:bodyPr>
            <a:lstStyle/>
            <a:p>
              <a:r>
                <a:rPr lang="en-US" dirty="0" smtClean="0">
                  <a:latin typeface="Calibri" pitchFamily="34" charset="0"/>
                </a:rPr>
                <a:t>…</a:t>
              </a:r>
              <a:endParaRPr lang="en-US" dirty="0">
                <a:latin typeface="Calibri" pitchFamily="34" charset="0"/>
              </a:endParaRPr>
            </a:p>
          </p:txBody>
        </p:sp>
      </p:grpSp>
      <p:sp>
        <p:nvSpPr>
          <p:cNvPr id="101" name="TextBox 100"/>
          <p:cNvSpPr txBox="1"/>
          <p:nvPr/>
        </p:nvSpPr>
        <p:spPr>
          <a:xfrm>
            <a:off x="6629400" y="5638800"/>
            <a:ext cx="2228850" cy="461665"/>
          </a:xfrm>
          <a:prstGeom prst="rect">
            <a:avLst/>
          </a:prstGeom>
          <a:noFill/>
        </p:spPr>
        <p:txBody>
          <a:bodyPr wrap="square" rtlCol="0">
            <a:spAutoFit/>
          </a:bodyPr>
          <a:lstStyle/>
          <a:p>
            <a:r>
              <a:rPr lang="en-US" sz="2400" dirty="0" smtClean="0">
                <a:latin typeface="Calibri" pitchFamily="34" charset="0"/>
              </a:rPr>
              <a:t>Terminal States:</a:t>
            </a:r>
          </a:p>
        </p:txBody>
      </p:sp>
      <p:pic>
        <p:nvPicPr>
          <p:cNvPr id="112" name="Picture 111" descr="TP_tmp.png"/>
          <p:cNvPicPr>
            <a:picLocks noChangeAspect="1"/>
          </p:cNvPicPr>
          <p:nvPr>
            <p:custDataLst>
              <p:tags r:id="rId1"/>
            </p:custDataLst>
          </p:nvPr>
        </p:nvPicPr>
        <p:blipFill>
          <a:blip r:embed="rId5" cstate="print"/>
          <a:stretch>
            <a:fillRect/>
          </a:stretch>
        </p:blipFill>
        <p:spPr bwMode="auto">
          <a:xfrm>
            <a:off x="6477000" y="2057400"/>
            <a:ext cx="2037959" cy="457197"/>
          </a:xfrm>
          <a:prstGeom prst="rect">
            <a:avLst/>
          </a:prstGeom>
          <a:noFill/>
          <a:ln/>
          <a:effectLst/>
        </p:spPr>
      </p:pic>
      <p:pic>
        <p:nvPicPr>
          <p:cNvPr id="109" name="Picture 108" descr="TP_tmp.png"/>
          <p:cNvPicPr>
            <a:picLocks noChangeAspect="1"/>
          </p:cNvPicPr>
          <p:nvPr>
            <p:custDataLst>
              <p:tags r:id="rId2"/>
            </p:custDataLst>
          </p:nvPr>
        </p:nvPicPr>
        <p:blipFill>
          <a:blip r:embed="rId6" cstate="print"/>
          <a:stretch>
            <a:fillRect/>
          </a:stretch>
        </p:blipFill>
        <p:spPr bwMode="auto">
          <a:xfrm>
            <a:off x="7086600" y="6172200"/>
            <a:ext cx="1180713" cy="278890"/>
          </a:xfrm>
          <a:prstGeom prst="rect">
            <a:avLst/>
          </a:prstGeom>
          <a:noFill/>
          <a:ln/>
          <a:effectLst/>
        </p:spPr>
      </p:pic>
      <p:sp>
        <p:nvSpPr>
          <p:cNvPr id="110" name="Right Arrow 109"/>
          <p:cNvSpPr/>
          <p:nvPr/>
        </p:nvSpPr>
        <p:spPr>
          <a:xfrm rot="9900000">
            <a:off x="6645352" y="2647461"/>
            <a:ext cx="8001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p:cNvSpPr/>
          <p:nvPr/>
        </p:nvSpPr>
        <p:spPr>
          <a:xfrm rot="14100089">
            <a:off x="6590532" y="4829653"/>
            <a:ext cx="1066800" cy="2286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342900" y="1389184"/>
            <a:ext cx="2000250" cy="1631216"/>
          </a:xfrm>
          <a:prstGeom prst="rect">
            <a:avLst/>
          </a:prstGeom>
          <a:noFill/>
        </p:spPr>
        <p:txBody>
          <a:bodyPr wrap="square" rtlCol="0">
            <a:spAutoFit/>
          </a:bodyPr>
          <a:lstStyle/>
          <a:p>
            <a:pPr algn="ctr"/>
            <a:r>
              <a:rPr lang="en-US" sz="2000" dirty="0" smtClean="0">
                <a:latin typeface="Calibri" pitchFamily="34" charset="0"/>
              </a:rPr>
              <a:t>Value of a state: The best achievable outcome (utility) from that state</a:t>
            </a:r>
            <a:endParaRPr lang="en-US" sz="2000" dirty="0">
              <a:latin typeface="Calibri" pitchFamily="34" charset="0"/>
            </a:endParaRPr>
          </a:p>
        </p:txBody>
      </p:sp>
      <p:sp>
        <p:nvSpPr>
          <p:cNvPr id="114" name="Rounded Rectangle 113"/>
          <p:cNvSpPr/>
          <p:nvPr/>
        </p:nvSpPr>
        <p:spPr>
          <a:xfrm>
            <a:off x="228600" y="1295400"/>
            <a:ext cx="2228850" cy="1752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8584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1" grpId="0"/>
      <p:bldP spid="110" grpId="0" animBg="1"/>
      <p:bldP spid="111" grpId="0" animBg="1"/>
      <p:bldP spid="113" grpId="0"/>
      <p:bldP spid="1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Game Trees</a:t>
            </a:r>
            <a:endParaRPr lang="en-US" dirty="0"/>
          </a:p>
        </p:txBody>
      </p:sp>
      <p:sp>
        <p:nvSpPr>
          <p:cNvPr id="6" name="Rectangle 5"/>
          <p:cNvSpPr/>
          <p:nvPr/>
        </p:nvSpPr>
        <p:spPr>
          <a:xfrm>
            <a:off x="3829050" y="1447800"/>
            <a:ext cx="13716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4057650" y="1524001"/>
            <a:ext cx="228600" cy="261937"/>
          </a:xfrm>
          <a:prstGeom prst="rect">
            <a:avLst/>
          </a:prstGeom>
          <a:noFill/>
          <a:ln w="9525">
            <a:noFill/>
            <a:miter lim="800000"/>
            <a:headEnd/>
            <a:tailEnd/>
          </a:ln>
        </p:spPr>
      </p:pic>
      <p:sp>
        <p:nvSpPr>
          <p:cNvPr id="8" name="Oval 7"/>
          <p:cNvSpPr/>
          <p:nvPr/>
        </p:nvSpPr>
        <p:spPr>
          <a:xfrm>
            <a:off x="4595445" y="1600200"/>
            <a:ext cx="5715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2743200" y="1905000"/>
            <a:ext cx="177165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14850" y="1905000"/>
            <a:ext cx="17145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5429250" y="2819400"/>
            <a:ext cx="8001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229350" y="2819400"/>
            <a:ext cx="9144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1943101" y="2819400"/>
            <a:ext cx="8001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743201" y="2819400"/>
            <a:ext cx="9144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a:xfrm>
            <a:off x="1371600" y="3886200"/>
            <a:ext cx="1143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3086100" y="3886200"/>
            <a:ext cx="1143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4857750" y="3886200"/>
            <a:ext cx="1143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295400" y="5715001"/>
            <a:ext cx="647700" cy="461665"/>
          </a:xfrm>
          <a:prstGeom prst="rect">
            <a:avLst/>
          </a:prstGeom>
          <a:noFill/>
        </p:spPr>
        <p:txBody>
          <a:bodyPr wrap="square" rtlCol="0">
            <a:spAutoFit/>
          </a:bodyPr>
          <a:lstStyle/>
          <a:p>
            <a:r>
              <a:rPr lang="en-US" sz="2400" dirty="0" smtClean="0">
                <a:latin typeface="Calibri" pitchFamily="34" charset="0"/>
              </a:rPr>
              <a:t>-20</a:t>
            </a:r>
            <a:endParaRPr lang="en-US" sz="2400" dirty="0">
              <a:latin typeface="Calibri" pitchFamily="34" charset="0"/>
            </a:endParaRPr>
          </a:p>
        </p:txBody>
      </p:sp>
      <p:sp>
        <p:nvSpPr>
          <p:cNvPr id="37" name="TextBox 36"/>
          <p:cNvSpPr txBox="1"/>
          <p:nvPr/>
        </p:nvSpPr>
        <p:spPr>
          <a:xfrm>
            <a:off x="2057400" y="5715001"/>
            <a:ext cx="571500" cy="461665"/>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sp>
        <p:nvSpPr>
          <p:cNvPr id="38" name="TextBox 37"/>
          <p:cNvSpPr txBox="1"/>
          <p:nvPr/>
        </p:nvSpPr>
        <p:spPr>
          <a:xfrm>
            <a:off x="3143250" y="5715001"/>
            <a:ext cx="628650" cy="461665"/>
          </a:xfrm>
          <a:prstGeom prst="rect">
            <a:avLst/>
          </a:prstGeom>
          <a:noFill/>
        </p:spPr>
        <p:txBody>
          <a:bodyPr wrap="square" rtlCol="0">
            <a:spAutoFit/>
          </a:bodyPr>
          <a:lstStyle/>
          <a:p>
            <a:r>
              <a:rPr lang="en-US" sz="2400" dirty="0" smtClean="0">
                <a:latin typeface="Calibri" pitchFamily="34" charset="0"/>
              </a:rPr>
              <a:t>-18</a:t>
            </a:r>
            <a:endParaRPr lang="en-US" sz="2400" dirty="0">
              <a:latin typeface="Calibri" pitchFamily="34" charset="0"/>
            </a:endParaRPr>
          </a:p>
        </p:txBody>
      </p:sp>
      <p:sp>
        <p:nvSpPr>
          <p:cNvPr id="39" name="TextBox 38"/>
          <p:cNvSpPr txBox="1"/>
          <p:nvPr/>
        </p:nvSpPr>
        <p:spPr>
          <a:xfrm>
            <a:off x="3771900" y="5715001"/>
            <a:ext cx="571500" cy="461665"/>
          </a:xfrm>
          <a:prstGeom prst="rect">
            <a:avLst/>
          </a:prstGeom>
          <a:noFill/>
        </p:spPr>
        <p:txBody>
          <a:bodyPr wrap="square" rtlCol="0">
            <a:spAutoFit/>
          </a:bodyPr>
          <a:lstStyle/>
          <a:p>
            <a:r>
              <a:rPr lang="en-US" sz="2400" dirty="0" smtClean="0">
                <a:latin typeface="Calibri" pitchFamily="34" charset="0"/>
              </a:rPr>
              <a:t>-5</a:t>
            </a:r>
            <a:endParaRPr lang="en-US" sz="2400" dirty="0">
              <a:latin typeface="Calibri" pitchFamily="34" charset="0"/>
            </a:endParaRPr>
          </a:p>
        </p:txBody>
      </p:sp>
      <p:sp>
        <p:nvSpPr>
          <p:cNvPr id="40" name="TextBox 39"/>
          <p:cNvSpPr txBox="1"/>
          <p:nvPr/>
        </p:nvSpPr>
        <p:spPr>
          <a:xfrm>
            <a:off x="4914900" y="5715001"/>
            <a:ext cx="628650" cy="461665"/>
          </a:xfrm>
          <a:prstGeom prst="rect">
            <a:avLst/>
          </a:prstGeom>
          <a:noFill/>
        </p:spPr>
        <p:txBody>
          <a:bodyPr wrap="square" rtlCol="0">
            <a:spAutoFit/>
          </a:bodyPr>
          <a:lstStyle/>
          <a:p>
            <a:r>
              <a:rPr lang="en-US" sz="2400" dirty="0" smtClean="0">
                <a:latin typeface="Calibri" pitchFamily="34" charset="0"/>
              </a:rPr>
              <a:t>-10</a:t>
            </a:r>
            <a:endParaRPr lang="en-US" sz="2400" dirty="0">
              <a:latin typeface="Calibri" pitchFamily="34" charset="0"/>
            </a:endParaRPr>
          </a:p>
        </p:txBody>
      </p:sp>
      <p:sp>
        <p:nvSpPr>
          <p:cNvPr id="41" name="TextBox 40"/>
          <p:cNvSpPr txBox="1"/>
          <p:nvPr/>
        </p:nvSpPr>
        <p:spPr>
          <a:xfrm>
            <a:off x="5543550" y="5715001"/>
            <a:ext cx="571500" cy="461665"/>
          </a:xfrm>
          <a:prstGeom prst="rect">
            <a:avLst/>
          </a:prstGeom>
          <a:noFill/>
        </p:spPr>
        <p:txBody>
          <a:bodyPr wrap="square" rtlCol="0">
            <a:spAutoFit/>
          </a:bodyPr>
          <a:lstStyle/>
          <a:p>
            <a:r>
              <a:rPr lang="en-US" sz="2400" dirty="0" smtClean="0">
                <a:latin typeface="Calibri" pitchFamily="34" charset="0"/>
              </a:rPr>
              <a:t>+4</a:t>
            </a:r>
            <a:endParaRPr lang="en-US" sz="2400" dirty="0">
              <a:latin typeface="Calibri" pitchFamily="34" charset="0"/>
            </a:endParaRPr>
          </a:p>
        </p:txBody>
      </p:sp>
      <p:sp>
        <p:nvSpPr>
          <p:cNvPr id="42" name="TextBox 41"/>
          <p:cNvSpPr txBox="1"/>
          <p:nvPr/>
        </p:nvSpPr>
        <p:spPr>
          <a:xfrm>
            <a:off x="2686050" y="5715001"/>
            <a:ext cx="571500" cy="461665"/>
          </a:xfrm>
          <a:prstGeom prst="rect">
            <a:avLst/>
          </a:prstGeom>
          <a:noFill/>
        </p:spPr>
        <p:txBody>
          <a:bodyPr wrap="square" rtlCol="0">
            <a:spAutoFit/>
          </a:bodyPr>
          <a:lstStyle/>
          <a:p>
            <a:r>
              <a:rPr lang="en-US" sz="2400" dirty="0" smtClean="0">
                <a:latin typeface="Calibri" pitchFamily="34" charset="0"/>
              </a:rPr>
              <a:t>…</a:t>
            </a:r>
            <a:endParaRPr lang="en-US" sz="2400" dirty="0">
              <a:latin typeface="Calibri" pitchFamily="34" charset="0"/>
            </a:endParaRPr>
          </a:p>
        </p:txBody>
      </p:sp>
      <p:sp>
        <p:nvSpPr>
          <p:cNvPr id="43" name="TextBox 42"/>
          <p:cNvSpPr txBox="1"/>
          <p:nvPr/>
        </p:nvSpPr>
        <p:spPr>
          <a:xfrm>
            <a:off x="4400550" y="5715001"/>
            <a:ext cx="571500" cy="461665"/>
          </a:xfrm>
          <a:prstGeom prst="rect">
            <a:avLst/>
          </a:prstGeom>
          <a:noFill/>
        </p:spPr>
        <p:txBody>
          <a:bodyPr wrap="square" rtlCol="0">
            <a:spAutoFit/>
          </a:bodyPr>
          <a:lstStyle/>
          <a:p>
            <a:r>
              <a:rPr lang="en-US" sz="2400" dirty="0" smtClean="0">
                <a:latin typeface="Calibri" pitchFamily="34" charset="0"/>
              </a:rPr>
              <a:t>…</a:t>
            </a:r>
            <a:endParaRPr lang="en-US" sz="2400" dirty="0">
              <a:latin typeface="Calibri" pitchFamily="34" charset="0"/>
            </a:endParaRPr>
          </a:p>
        </p:txBody>
      </p:sp>
      <p:pic>
        <p:nvPicPr>
          <p:cNvPr id="41986" name="Picture 2"/>
          <p:cNvPicPr>
            <a:picLocks noChangeAspect="1" noChangeArrowheads="1"/>
          </p:cNvPicPr>
          <p:nvPr/>
        </p:nvPicPr>
        <p:blipFill>
          <a:blip r:embed="rId3" cstate="print"/>
          <a:srcRect/>
          <a:stretch>
            <a:fillRect/>
          </a:stretch>
        </p:blipFill>
        <p:spPr bwMode="auto">
          <a:xfrm>
            <a:off x="4743451" y="1500556"/>
            <a:ext cx="217220" cy="273537"/>
          </a:xfrm>
          <a:prstGeom prst="rect">
            <a:avLst/>
          </a:prstGeom>
          <a:noFill/>
          <a:ln w="9525">
            <a:noFill/>
            <a:miter lim="800000"/>
            <a:headEnd/>
            <a:tailEnd/>
          </a:ln>
        </p:spPr>
      </p:pic>
      <p:sp>
        <p:nvSpPr>
          <p:cNvPr id="50" name="Rectangle 49"/>
          <p:cNvSpPr/>
          <p:nvPr/>
        </p:nvSpPr>
        <p:spPr>
          <a:xfrm>
            <a:off x="2057400" y="2362200"/>
            <a:ext cx="13716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080845" y="2422771"/>
            <a:ext cx="228600" cy="261937"/>
          </a:xfrm>
          <a:prstGeom prst="rect">
            <a:avLst/>
          </a:prstGeom>
          <a:noFill/>
          <a:ln w="9525">
            <a:noFill/>
            <a:miter lim="800000"/>
            <a:headEnd/>
            <a:tailEnd/>
          </a:ln>
        </p:spPr>
      </p:pic>
      <p:sp>
        <p:nvSpPr>
          <p:cNvPr id="52" name="Oval 51"/>
          <p:cNvSpPr/>
          <p:nvPr/>
        </p:nvSpPr>
        <p:spPr>
          <a:xfrm>
            <a:off x="2823795" y="2514600"/>
            <a:ext cx="5715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3" cstate="print"/>
          <a:srcRect/>
          <a:stretch>
            <a:fillRect/>
          </a:stretch>
        </p:blipFill>
        <p:spPr bwMode="auto">
          <a:xfrm>
            <a:off x="2971801" y="2414956"/>
            <a:ext cx="217220" cy="273537"/>
          </a:xfrm>
          <a:prstGeom prst="rect">
            <a:avLst/>
          </a:prstGeom>
          <a:noFill/>
          <a:ln w="9525">
            <a:noFill/>
            <a:miter lim="800000"/>
            <a:headEnd/>
            <a:tailEnd/>
          </a:ln>
        </p:spPr>
      </p:pic>
      <p:sp>
        <p:nvSpPr>
          <p:cNvPr id="54" name="Rectangle 53"/>
          <p:cNvSpPr/>
          <p:nvPr/>
        </p:nvSpPr>
        <p:spPr>
          <a:xfrm>
            <a:off x="5543550" y="2362200"/>
            <a:ext cx="13716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6000750" y="2438401"/>
            <a:ext cx="228600" cy="261937"/>
          </a:xfrm>
          <a:prstGeom prst="rect">
            <a:avLst/>
          </a:prstGeom>
          <a:noFill/>
          <a:ln w="9525">
            <a:noFill/>
            <a:miter lim="800000"/>
            <a:headEnd/>
            <a:tailEnd/>
          </a:ln>
        </p:spPr>
      </p:pic>
      <p:sp>
        <p:nvSpPr>
          <p:cNvPr id="56" name="Oval 55"/>
          <p:cNvSpPr/>
          <p:nvPr/>
        </p:nvSpPr>
        <p:spPr>
          <a:xfrm>
            <a:off x="6309945" y="2514600"/>
            <a:ext cx="5715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3" cstate="print"/>
          <a:srcRect/>
          <a:stretch>
            <a:fillRect/>
          </a:stretch>
        </p:blipFill>
        <p:spPr bwMode="auto">
          <a:xfrm>
            <a:off x="6457951" y="2414956"/>
            <a:ext cx="217220" cy="273537"/>
          </a:xfrm>
          <a:prstGeom prst="rect">
            <a:avLst/>
          </a:prstGeom>
          <a:noFill/>
          <a:ln w="9525">
            <a:noFill/>
            <a:miter lim="800000"/>
            <a:headEnd/>
            <a:tailEnd/>
          </a:ln>
        </p:spPr>
      </p:pic>
      <p:sp>
        <p:nvSpPr>
          <p:cNvPr id="58" name="Rectangle 57"/>
          <p:cNvSpPr/>
          <p:nvPr/>
        </p:nvSpPr>
        <p:spPr>
          <a:xfrm>
            <a:off x="1257300" y="3276600"/>
            <a:ext cx="13716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280745" y="3337171"/>
            <a:ext cx="228600" cy="261937"/>
          </a:xfrm>
          <a:prstGeom prst="rect">
            <a:avLst/>
          </a:prstGeom>
          <a:noFill/>
          <a:ln w="9525">
            <a:noFill/>
            <a:miter lim="800000"/>
            <a:headEnd/>
            <a:tailEnd/>
          </a:ln>
        </p:spPr>
      </p:pic>
      <p:sp>
        <p:nvSpPr>
          <p:cNvPr id="60" name="Oval 59"/>
          <p:cNvSpPr/>
          <p:nvPr/>
        </p:nvSpPr>
        <p:spPr>
          <a:xfrm>
            <a:off x="2023695" y="3429000"/>
            <a:ext cx="5715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3" cstate="print"/>
          <a:srcRect/>
          <a:stretch>
            <a:fillRect/>
          </a:stretch>
        </p:blipFill>
        <p:spPr bwMode="auto">
          <a:xfrm>
            <a:off x="1943101" y="3329356"/>
            <a:ext cx="217220" cy="273537"/>
          </a:xfrm>
          <a:prstGeom prst="rect">
            <a:avLst/>
          </a:prstGeom>
          <a:noFill/>
          <a:ln w="9525">
            <a:noFill/>
            <a:miter lim="800000"/>
            <a:headEnd/>
            <a:tailEnd/>
          </a:ln>
        </p:spPr>
      </p:pic>
      <p:sp>
        <p:nvSpPr>
          <p:cNvPr id="62" name="Rectangle 61"/>
          <p:cNvSpPr/>
          <p:nvPr/>
        </p:nvSpPr>
        <p:spPr>
          <a:xfrm>
            <a:off x="2971800" y="3276600"/>
            <a:ext cx="13716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995245" y="3337171"/>
            <a:ext cx="228600" cy="261937"/>
          </a:xfrm>
          <a:prstGeom prst="rect">
            <a:avLst/>
          </a:prstGeom>
          <a:noFill/>
          <a:ln w="9525">
            <a:noFill/>
            <a:miter lim="800000"/>
            <a:headEnd/>
            <a:tailEnd/>
          </a:ln>
        </p:spPr>
      </p:pic>
      <p:sp>
        <p:nvSpPr>
          <p:cNvPr id="64" name="Oval 63"/>
          <p:cNvSpPr/>
          <p:nvPr/>
        </p:nvSpPr>
        <p:spPr>
          <a:xfrm>
            <a:off x="3738195" y="3429000"/>
            <a:ext cx="5715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3" cstate="print"/>
          <a:srcRect/>
          <a:stretch>
            <a:fillRect/>
          </a:stretch>
        </p:blipFill>
        <p:spPr bwMode="auto">
          <a:xfrm>
            <a:off x="4069030" y="3329356"/>
            <a:ext cx="217220" cy="273537"/>
          </a:xfrm>
          <a:prstGeom prst="rect">
            <a:avLst/>
          </a:prstGeom>
          <a:noFill/>
          <a:ln w="9525">
            <a:noFill/>
            <a:miter lim="800000"/>
            <a:headEnd/>
            <a:tailEnd/>
          </a:ln>
        </p:spPr>
      </p:pic>
      <p:sp>
        <p:nvSpPr>
          <p:cNvPr id="66" name="Rectangle 65"/>
          <p:cNvSpPr/>
          <p:nvPr/>
        </p:nvSpPr>
        <p:spPr>
          <a:xfrm>
            <a:off x="4743450" y="3276600"/>
            <a:ext cx="13716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200650" y="3352801"/>
            <a:ext cx="228600" cy="261937"/>
          </a:xfrm>
          <a:prstGeom prst="rect">
            <a:avLst/>
          </a:prstGeom>
          <a:noFill/>
          <a:ln w="9525">
            <a:noFill/>
            <a:miter lim="800000"/>
            <a:headEnd/>
            <a:tailEnd/>
          </a:ln>
        </p:spPr>
      </p:pic>
      <p:sp>
        <p:nvSpPr>
          <p:cNvPr id="68" name="Oval 67"/>
          <p:cNvSpPr/>
          <p:nvPr/>
        </p:nvSpPr>
        <p:spPr>
          <a:xfrm>
            <a:off x="5509845" y="3429000"/>
            <a:ext cx="5715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3" cstate="print"/>
          <a:srcRect/>
          <a:stretch>
            <a:fillRect/>
          </a:stretch>
        </p:blipFill>
        <p:spPr bwMode="auto">
          <a:xfrm>
            <a:off x="5429251" y="3329356"/>
            <a:ext cx="217220" cy="273537"/>
          </a:xfrm>
          <a:prstGeom prst="rect">
            <a:avLst/>
          </a:prstGeom>
          <a:noFill/>
          <a:ln w="9525">
            <a:noFill/>
            <a:miter lim="800000"/>
            <a:headEnd/>
            <a:tailEnd/>
          </a:ln>
        </p:spPr>
      </p:pic>
      <p:sp>
        <p:nvSpPr>
          <p:cNvPr id="70" name="Rectangle 69"/>
          <p:cNvSpPr/>
          <p:nvPr/>
        </p:nvSpPr>
        <p:spPr>
          <a:xfrm>
            <a:off x="6457950" y="3276600"/>
            <a:ext cx="13716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6915150" y="3352801"/>
            <a:ext cx="228600" cy="261937"/>
          </a:xfrm>
          <a:prstGeom prst="rect">
            <a:avLst/>
          </a:prstGeom>
          <a:noFill/>
          <a:ln w="9525">
            <a:noFill/>
            <a:miter lim="800000"/>
            <a:headEnd/>
            <a:tailEnd/>
          </a:ln>
        </p:spPr>
      </p:pic>
      <p:sp>
        <p:nvSpPr>
          <p:cNvPr id="72" name="Oval 71"/>
          <p:cNvSpPr/>
          <p:nvPr/>
        </p:nvSpPr>
        <p:spPr>
          <a:xfrm>
            <a:off x="7224345" y="3429000"/>
            <a:ext cx="5715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3" cstate="print"/>
          <a:srcRect/>
          <a:stretch>
            <a:fillRect/>
          </a:stretch>
        </p:blipFill>
        <p:spPr bwMode="auto">
          <a:xfrm>
            <a:off x="7555180" y="3329356"/>
            <a:ext cx="217220" cy="273537"/>
          </a:xfrm>
          <a:prstGeom prst="rect">
            <a:avLst/>
          </a:prstGeom>
          <a:noFill/>
          <a:ln w="9525">
            <a:noFill/>
            <a:miter lim="800000"/>
            <a:headEnd/>
            <a:tailEnd/>
          </a:ln>
        </p:spPr>
      </p:pic>
      <p:sp>
        <p:nvSpPr>
          <p:cNvPr id="74" name="Isosceles Triangle 73"/>
          <p:cNvSpPr/>
          <p:nvPr/>
        </p:nvSpPr>
        <p:spPr>
          <a:xfrm>
            <a:off x="6572250" y="3886200"/>
            <a:ext cx="1143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6629400" y="5715001"/>
            <a:ext cx="762000" cy="461665"/>
          </a:xfrm>
          <a:prstGeom prst="rect">
            <a:avLst/>
          </a:prstGeom>
          <a:noFill/>
        </p:spPr>
        <p:txBody>
          <a:bodyPr wrap="square" rtlCol="0">
            <a:spAutoFit/>
          </a:bodyPr>
          <a:lstStyle/>
          <a:p>
            <a:r>
              <a:rPr lang="en-US" sz="2400" dirty="0" smtClean="0">
                <a:latin typeface="Calibri" pitchFamily="34" charset="0"/>
              </a:rPr>
              <a:t>-20</a:t>
            </a:r>
            <a:endParaRPr lang="en-US" sz="2400" dirty="0">
              <a:latin typeface="Calibri" pitchFamily="34" charset="0"/>
            </a:endParaRPr>
          </a:p>
        </p:txBody>
      </p:sp>
      <p:sp>
        <p:nvSpPr>
          <p:cNvPr id="76" name="TextBox 75"/>
          <p:cNvSpPr txBox="1"/>
          <p:nvPr/>
        </p:nvSpPr>
        <p:spPr>
          <a:xfrm>
            <a:off x="7258050" y="5715001"/>
            <a:ext cx="571500" cy="461665"/>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spTree>
    <p:extLst>
      <p:ext uri="{BB962C8B-B14F-4D97-AF65-F5344CB8AC3E}">
        <p14:creationId xmlns:p14="http://schemas.microsoft.com/office/powerpoint/2010/main" val="1217412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p:bldP spid="37" grpId="0"/>
      <p:bldP spid="38" grpId="0"/>
      <p:bldP spid="39" grpId="0"/>
      <p:bldP spid="40" grpId="0"/>
      <p:bldP spid="41" grpId="0"/>
      <p:bldP spid="42" grpId="0"/>
      <p:bldP spid="43" grpId="0"/>
      <p:bldP spid="50" grpId="0" animBg="1"/>
      <p:bldP spid="52" grpId="0" animBg="1"/>
      <p:bldP spid="54" grpId="0" animBg="1"/>
      <p:bldP spid="56" grpId="0" animBg="1"/>
      <p:bldP spid="58" grpId="0" animBg="1"/>
      <p:bldP spid="60" grpId="0" animBg="1"/>
      <p:bldP spid="62" grpId="0" animBg="1"/>
      <p:bldP spid="64" grpId="0" animBg="1"/>
      <p:bldP spid="66" grpId="0" animBg="1"/>
      <p:bldP spid="68" grpId="0" animBg="1"/>
      <p:bldP spid="70" grpId="0" animBg="1"/>
      <p:bldP spid="72" grpId="0" animBg="1"/>
      <p:bldP spid="74" grpId="0" animBg="1"/>
      <p:bldP spid="75" grpId="0"/>
      <p:bldP spid="7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Minimax</a:t>
            </a:r>
            <a:r>
              <a:rPr lang="en-US" dirty="0" smtClean="0"/>
              <a:t> Values</a:t>
            </a:r>
            <a:endParaRPr lang="en-US" dirty="0"/>
          </a:p>
        </p:txBody>
      </p:sp>
      <p:grpSp>
        <p:nvGrpSpPr>
          <p:cNvPr id="81" name="Group 80"/>
          <p:cNvGrpSpPr/>
          <p:nvPr/>
        </p:nvGrpSpPr>
        <p:grpSpPr>
          <a:xfrm>
            <a:off x="2057400" y="3124200"/>
            <a:ext cx="5086350" cy="2230830"/>
            <a:chOff x="1676400" y="1447800"/>
            <a:chExt cx="8763000" cy="2882533"/>
          </a:xfrm>
        </p:grpSpPr>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1986" name="Picture 2"/>
            <p:cNvPicPr>
              <a:picLocks noChangeAspect="1" noChangeArrowheads="1"/>
            </p:cNvPicPr>
            <p:nvPr/>
          </p:nvPicPr>
          <p:blipFill>
            <a:blip r:embed="rId6"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6"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6"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6"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6"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6"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6" cstate="print"/>
            <a:srcRect/>
            <a:stretch>
              <a:fillRect/>
            </a:stretch>
          </p:blipFill>
          <p:spPr bwMode="auto">
            <a:xfrm>
              <a:off x="10073573" y="3329355"/>
              <a:ext cx="289627" cy="273537"/>
            </a:xfrm>
            <a:prstGeom prst="rect">
              <a:avLst/>
            </a:prstGeom>
            <a:noFill/>
            <a:ln w="9525">
              <a:noFill/>
              <a:miter lim="800000"/>
              <a:headEnd/>
              <a:tailEnd/>
            </a:ln>
          </p:spPr>
        </p:pic>
        <p:sp>
          <p:nvSpPr>
            <p:cNvPr id="77" name="TextBox 76"/>
            <p:cNvSpPr txBox="1"/>
            <p:nvPr/>
          </p:nvSpPr>
          <p:spPr>
            <a:xfrm>
              <a:off x="9207357" y="3733800"/>
              <a:ext cx="838200" cy="596533"/>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sp>
          <p:nvSpPr>
            <p:cNvPr id="78" name="TextBox 77"/>
            <p:cNvSpPr txBox="1"/>
            <p:nvPr/>
          </p:nvSpPr>
          <p:spPr>
            <a:xfrm>
              <a:off x="6894816" y="3733800"/>
              <a:ext cx="1083067" cy="596533"/>
            </a:xfrm>
            <a:prstGeom prst="rect">
              <a:avLst/>
            </a:prstGeom>
            <a:noFill/>
          </p:spPr>
          <p:txBody>
            <a:bodyPr wrap="square" rtlCol="0">
              <a:spAutoFit/>
            </a:bodyPr>
            <a:lstStyle/>
            <a:p>
              <a:r>
                <a:rPr lang="en-US" sz="2400" dirty="0" smtClean="0">
                  <a:latin typeface="Calibri" pitchFamily="34" charset="0"/>
                </a:rPr>
                <a:t>-10</a:t>
              </a:r>
              <a:endParaRPr lang="en-US" sz="2400" dirty="0">
                <a:latin typeface="Calibri" pitchFamily="34" charset="0"/>
              </a:endParaRPr>
            </a:p>
          </p:txBody>
        </p:sp>
        <p:sp>
          <p:nvSpPr>
            <p:cNvPr id="79" name="TextBox 78"/>
            <p:cNvSpPr txBox="1"/>
            <p:nvPr/>
          </p:nvSpPr>
          <p:spPr>
            <a:xfrm>
              <a:off x="4630220" y="3733799"/>
              <a:ext cx="838199" cy="596533"/>
            </a:xfrm>
            <a:prstGeom prst="rect">
              <a:avLst/>
            </a:prstGeom>
            <a:noFill/>
          </p:spPr>
          <p:txBody>
            <a:bodyPr wrap="square" rtlCol="0">
              <a:spAutoFit/>
            </a:bodyPr>
            <a:lstStyle/>
            <a:p>
              <a:r>
                <a:rPr lang="en-US" sz="2400" dirty="0" smtClean="0">
                  <a:latin typeface="Calibri" pitchFamily="34" charset="0"/>
                </a:rPr>
                <a:t>-5</a:t>
              </a:r>
              <a:endParaRPr lang="en-US" sz="2400" dirty="0">
                <a:latin typeface="Calibri" pitchFamily="34" charset="0"/>
              </a:endParaRPr>
            </a:p>
          </p:txBody>
        </p:sp>
        <p:sp>
          <p:nvSpPr>
            <p:cNvPr id="80" name="TextBox 79"/>
            <p:cNvSpPr txBox="1"/>
            <p:nvPr/>
          </p:nvSpPr>
          <p:spPr>
            <a:xfrm>
              <a:off x="2267164" y="3733799"/>
              <a:ext cx="838199" cy="596533"/>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grpSp>
      <p:sp>
        <p:nvSpPr>
          <p:cNvPr id="82" name="TextBox 81"/>
          <p:cNvSpPr txBox="1"/>
          <p:nvPr/>
        </p:nvSpPr>
        <p:spPr>
          <a:xfrm>
            <a:off x="514350" y="1367136"/>
            <a:ext cx="2971800" cy="830997"/>
          </a:xfrm>
          <a:prstGeom prst="rect">
            <a:avLst/>
          </a:prstGeom>
          <a:noFill/>
        </p:spPr>
        <p:txBody>
          <a:bodyPr wrap="square" rtlCol="0">
            <a:spAutoFit/>
          </a:bodyPr>
          <a:lstStyle/>
          <a:p>
            <a:r>
              <a:rPr lang="en-US" sz="2400" dirty="0" smtClean="0">
                <a:solidFill>
                  <a:schemeClr val="accent2"/>
                </a:solidFill>
                <a:latin typeface="Calibri" pitchFamily="34" charset="0"/>
              </a:rPr>
              <a:t>States Under Agent’s Control:</a:t>
            </a:r>
          </a:p>
        </p:txBody>
      </p:sp>
      <p:sp>
        <p:nvSpPr>
          <p:cNvPr id="83" name="TextBox 82"/>
          <p:cNvSpPr txBox="1"/>
          <p:nvPr/>
        </p:nvSpPr>
        <p:spPr>
          <a:xfrm>
            <a:off x="2895600" y="5715000"/>
            <a:ext cx="2571750" cy="461665"/>
          </a:xfrm>
          <a:prstGeom prst="rect">
            <a:avLst/>
          </a:prstGeom>
          <a:noFill/>
        </p:spPr>
        <p:txBody>
          <a:bodyPr wrap="square" rtlCol="0">
            <a:spAutoFit/>
          </a:bodyPr>
          <a:lstStyle/>
          <a:p>
            <a:r>
              <a:rPr lang="en-US" sz="2400" dirty="0" smtClean="0">
                <a:solidFill>
                  <a:srgbClr val="7030A0"/>
                </a:solidFill>
                <a:latin typeface="Calibri" pitchFamily="34" charset="0"/>
              </a:rPr>
              <a:t>Terminal States:</a:t>
            </a:r>
          </a:p>
        </p:txBody>
      </p:sp>
      <p:pic>
        <p:nvPicPr>
          <p:cNvPr id="92" name="Picture 91" descr="TP_tmp.png"/>
          <p:cNvPicPr>
            <a:picLocks noChangeAspect="1"/>
          </p:cNvPicPr>
          <p:nvPr>
            <p:custDataLst>
              <p:tags r:id="rId1"/>
            </p:custDataLst>
          </p:nvPr>
        </p:nvPicPr>
        <p:blipFill>
          <a:blip r:embed="rId7" cstate="print"/>
          <a:stretch>
            <a:fillRect/>
          </a:stretch>
        </p:blipFill>
        <p:spPr bwMode="auto">
          <a:xfrm>
            <a:off x="685800" y="2286000"/>
            <a:ext cx="2190715" cy="457112"/>
          </a:xfrm>
          <a:prstGeom prst="rect">
            <a:avLst/>
          </a:prstGeom>
          <a:noFill/>
          <a:ln/>
          <a:effectLst/>
        </p:spPr>
      </p:pic>
      <p:pic>
        <p:nvPicPr>
          <p:cNvPr id="85" name="Picture 84" descr="TP_tmp.png"/>
          <p:cNvPicPr>
            <a:picLocks noChangeAspect="1"/>
          </p:cNvPicPr>
          <p:nvPr>
            <p:custDataLst>
              <p:tags r:id="rId2"/>
            </p:custDataLst>
          </p:nvPr>
        </p:nvPicPr>
        <p:blipFill>
          <a:blip r:embed="rId8" cstate="print"/>
          <a:stretch>
            <a:fillRect/>
          </a:stretch>
        </p:blipFill>
        <p:spPr bwMode="auto">
          <a:xfrm>
            <a:off x="5181600" y="5867400"/>
            <a:ext cx="1180713" cy="278890"/>
          </a:xfrm>
          <a:prstGeom prst="rect">
            <a:avLst/>
          </a:prstGeom>
          <a:noFill/>
          <a:ln/>
          <a:effectLst/>
        </p:spPr>
      </p:pic>
      <p:sp>
        <p:nvSpPr>
          <p:cNvPr id="86" name="Right Arrow 85"/>
          <p:cNvSpPr/>
          <p:nvPr/>
        </p:nvSpPr>
        <p:spPr>
          <a:xfrm rot="1943663">
            <a:off x="3034353" y="2305478"/>
            <a:ext cx="1279822" cy="304800"/>
          </a:xfrm>
          <a:prstGeom prst="rightArrow">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5429250" y="1371601"/>
            <a:ext cx="3371850" cy="830997"/>
          </a:xfrm>
          <a:prstGeom prst="rect">
            <a:avLst/>
          </a:prstGeom>
          <a:noFill/>
        </p:spPr>
        <p:txBody>
          <a:bodyPr wrap="square" rtlCol="0">
            <a:spAutoFit/>
          </a:bodyPr>
          <a:lstStyle/>
          <a:p>
            <a:r>
              <a:rPr lang="en-US" sz="2400" dirty="0" smtClean="0">
                <a:solidFill>
                  <a:srgbClr val="C00000"/>
                </a:solidFill>
                <a:latin typeface="Calibri" pitchFamily="34" charset="0"/>
              </a:rPr>
              <a:t>States Under Opponent’s Control:</a:t>
            </a:r>
          </a:p>
        </p:txBody>
      </p:sp>
      <p:pic>
        <p:nvPicPr>
          <p:cNvPr id="93" name="Picture 92" descr="TP_tmp.png"/>
          <p:cNvPicPr>
            <a:picLocks noChangeAspect="1"/>
          </p:cNvPicPr>
          <p:nvPr>
            <p:custDataLst>
              <p:tags r:id="rId3"/>
            </p:custDataLst>
          </p:nvPr>
        </p:nvPicPr>
        <p:blipFill>
          <a:blip r:embed="rId9" cstate="print"/>
          <a:stretch>
            <a:fillRect/>
          </a:stretch>
        </p:blipFill>
        <p:spPr bwMode="auto">
          <a:xfrm>
            <a:off x="5943600" y="2209800"/>
            <a:ext cx="2189906" cy="456943"/>
          </a:xfrm>
          <a:prstGeom prst="rect">
            <a:avLst/>
          </a:prstGeom>
          <a:noFill/>
          <a:ln/>
          <a:effectLst/>
        </p:spPr>
      </p:pic>
      <p:sp>
        <p:nvSpPr>
          <p:cNvPr id="90" name="Right Arrow 89"/>
          <p:cNvSpPr/>
          <p:nvPr/>
        </p:nvSpPr>
        <p:spPr>
          <a:xfrm rot="8255959">
            <a:off x="6111290" y="2949051"/>
            <a:ext cx="1055105" cy="304800"/>
          </a:xfrm>
          <a:prstGeom prst="rightArrow">
            <a:avLst/>
          </a:prstGeom>
          <a:solidFill>
            <a:srgbClr val="FF999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251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6" grpId="0" animBg="1"/>
      <p:bldP spid="87" grpId="0"/>
      <p:bldP spid="9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1143000"/>
          </a:xfrm>
        </p:spPr>
        <p:txBody>
          <a:bodyPr/>
          <a:lstStyle/>
          <a:p>
            <a:pPr>
              <a:defRPr/>
            </a:pPr>
            <a:r>
              <a:rPr lang="en-US" dirty="0" smtClean="0">
                <a:solidFill>
                  <a:srgbClr val="000000"/>
                </a:solidFill>
              </a:rPr>
              <a:t>Key Idea: Look Ahead</a:t>
            </a:r>
            <a:endParaRPr lang="en-US" dirty="0">
              <a:solidFill>
                <a:srgbClr val="000000"/>
              </a:solidFill>
            </a:endParaRPr>
          </a:p>
        </p:txBody>
      </p:sp>
      <p:grpSp>
        <p:nvGrpSpPr>
          <p:cNvPr id="28674" name="Group 23"/>
          <p:cNvGrpSpPr>
            <a:grpSpLocks/>
          </p:cNvGrpSpPr>
          <p:nvPr/>
        </p:nvGrpSpPr>
        <p:grpSpPr bwMode="auto">
          <a:xfrm>
            <a:off x="3932238" y="1627188"/>
            <a:ext cx="1025525" cy="927100"/>
            <a:chOff x="3764286" y="1902436"/>
            <a:chExt cx="1646559" cy="1491592"/>
          </a:xfrm>
        </p:grpSpPr>
        <p:cxnSp>
          <p:nvCxnSpPr>
            <p:cNvPr id="25" name="Straight Connector 24"/>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764286" y="238005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764286" y="2885762"/>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8675" name="Group 28"/>
          <p:cNvGrpSpPr>
            <a:grpSpLocks/>
          </p:cNvGrpSpPr>
          <p:nvPr/>
        </p:nvGrpSpPr>
        <p:grpSpPr bwMode="auto">
          <a:xfrm>
            <a:off x="4356100" y="1989138"/>
            <a:ext cx="220663" cy="196850"/>
            <a:chOff x="6497150" y="2569673"/>
            <a:chExt cx="354390" cy="316901"/>
          </a:xfrm>
        </p:grpSpPr>
        <p:cxnSp>
          <p:nvCxnSpPr>
            <p:cNvPr id="30" name="Straight Connector 2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2" name="Oval 31"/>
          <p:cNvSpPr/>
          <p:nvPr/>
        </p:nvSpPr>
        <p:spPr>
          <a:xfrm>
            <a:off x="4019550" y="1966913"/>
            <a:ext cx="231775"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8677" name="Group 32"/>
          <p:cNvGrpSpPr>
            <a:grpSpLocks/>
          </p:cNvGrpSpPr>
          <p:nvPr/>
        </p:nvGrpSpPr>
        <p:grpSpPr bwMode="auto">
          <a:xfrm>
            <a:off x="4006850" y="2317750"/>
            <a:ext cx="220663" cy="196850"/>
            <a:chOff x="6497150" y="2569673"/>
            <a:chExt cx="354390" cy="316901"/>
          </a:xfrm>
        </p:grpSpPr>
        <p:cxnSp>
          <p:nvCxnSpPr>
            <p:cNvPr id="34" name="Straight Connector 3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6" name="Oval 35"/>
          <p:cNvSpPr/>
          <p:nvPr/>
        </p:nvSpPr>
        <p:spPr>
          <a:xfrm>
            <a:off x="4718050" y="1631950"/>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8679" name="Group 37"/>
          <p:cNvGrpSpPr>
            <a:grpSpLocks/>
          </p:cNvGrpSpPr>
          <p:nvPr/>
        </p:nvGrpSpPr>
        <p:grpSpPr bwMode="auto">
          <a:xfrm>
            <a:off x="4035425" y="1676400"/>
            <a:ext cx="220663" cy="196850"/>
            <a:chOff x="6497150" y="2569673"/>
            <a:chExt cx="354390" cy="316901"/>
          </a:xfrm>
        </p:grpSpPr>
        <p:cxnSp>
          <p:nvCxnSpPr>
            <p:cNvPr id="39" name="Straight Connector 38"/>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41" name="Oval 40"/>
          <p:cNvSpPr/>
          <p:nvPr/>
        </p:nvSpPr>
        <p:spPr>
          <a:xfrm>
            <a:off x="4706938" y="2301875"/>
            <a:ext cx="230187"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681" name="TextBox 41"/>
          <p:cNvSpPr txBox="1">
            <a:spLocks noChangeArrowheads="1"/>
          </p:cNvSpPr>
          <p:nvPr/>
        </p:nvSpPr>
        <p:spPr bwMode="auto">
          <a:xfrm>
            <a:off x="2667000" y="1905000"/>
            <a:ext cx="1106488"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b="1">
                <a:solidFill>
                  <a:srgbClr val="FF0000"/>
                </a:solidFill>
              </a:rPr>
              <a:t>X’s turn</a:t>
            </a:r>
          </a:p>
        </p:txBody>
      </p:sp>
      <p:grpSp>
        <p:nvGrpSpPr>
          <p:cNvPr id="43" name="Group 42"/>
          <p:cNvGrpSpPr>
            <a:grpSpLocks/>
          </p:cNvGrpSpPr>
          <p:nvPr/>
        </p:nvGrpSpPr>
        <p:grpSpPr bwMode="auto">
          <a:xfrm>
            <a:off x="3932238" y="3154363"/>
            <a:ext cx="1025525" cy="927100"/>
            <a:chOff x="3764286" y="1902436"/>
            <a:chExt cx="1646559" cy="1491592"/>
          </a:xfrm>
        </p:grpSpPr>
        <p:cxnSp>
          <p:nvCxnSpPr>
            <p:cNvPr id="44" name="Straight Connector 43"/>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764286" y="238005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764286" y="2885762"/>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8" name="Group 47"/>
          <p:cNvGrpSpPr>
            <a:grpSpLocks/>
          </p:cNvGrpSpPr>
          <p:nvPr/>
        </p:nvGrpSpPr>
        <p:grpSpPr bwMode="auto">
          <a:xfrm>
            <a:off x="4356100" y="3516313"/>
            <a:ext cx="220663" cy="196850"/>
            <a:chOff x="6497150" y="2569673"/>
            <a:chExt cx="354390" cy="316901"/>
          </a:xfrm>
        </p:grpSpPr>
        <p:cxnSp>
          <p:nvCxnSpPr>
            <p:cNvPr id="49" name="Straight Connector 48"/>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1" name="Oval 50"/>
          <p:cNvSpPr/>
          <p:nvPr/>
        </p:nvSpPr>
        <p:spPr>
          <a:xfrm>
            <a:off x="4019550" y="3494088"/>
            <a:ext cx="231775"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52" name="Group 51"/>
          <p:cNvGrpSpPr>
            <a:grpSpLocks/>
          </p:cNvGrpSpPr>
          <p:nvPr/>
        </p:nvGrpSpPr>
        <p:grpSpPr bwMode="auto">
          <a:xfrm>
            <a:off x="4006850" y="3844925"/>
            <a:ext cx="220663" cy="196850"/>
            <a:chOff x="6497150" y="2569673"/>
            <a:chExt cx="354390" cy="316901"/>
          </a:xfrm>
        </p:grpSpPr>
        <p:cxnSp>
          <p:nvCxnSpPr>
            <p:cNvPr id="53" name="Straight Connector 52"/>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5" name="Oval 54"/>
          <p:cNvSpPr/>
          <p:nvPr/>
        </p:nvSpPr>
        <p:spPr>
          <a:xfrm>
            <a:off x="4718050" y="3159125"/>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56" name="Group 55"/>
          <p:cNvGrpSpPr>
            <a:grpSpLocks/>
          </p:cNvGrpSpPr>
          <p:nvPr/>
        </p:nvGrpSpPr>
        <p:grpSpPr bwMode="auto">
          <a:xfrm>
            <a:off x="4035425" y="3203575"/>
            <a:ext cx="220663" cy="196850"/>
            <a:chOff x="6497150" y="2569673"/>
            <a:chExt cx="354390" cy="316901"/>
          </a:xfrm>
        </p:grpSpPr>
        <p:cxnSp>
          <p:nvCxnSpPr>
            <p:cNvPr id="57" name="Straight Connector 56"/>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9" name="Oval 58"/>
          <p:cNvSpPr/>
          <p:nvPr/>
        </p:nvSpPr>
        <p:spPr>
          <a:xfrm>
            <a:off x="4706938" y="3829050"/>
            <a:ext cx="230187"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60" name="Group 59"/>
          <p:cNvGrpSpPr>
            <a:grpSpLocks/>
          </p:cNvGrpSpPr>
          <p:nvPr/>
        </p:nvGrpSpPr>
        <p:grpSpPr bwMode="auto">
          <a:xfrm>
            <a:off x="1352550" y="3159125"/>
            <a:ext cx="1025525" cy="927100"/>
            <a:chOff x="3764286" y="1902436"/>
            <a:chExt cx="1646559" cy="1491592"/>
          </a:xfrm>
        </p:grpSpPr>
        <p:cxnSp>
          <p:nvCxnSpPr>
            <p:cNvPr id="61" name="Straight Connector 60"/>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764286" y="2380053"/>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764286" y="2885764"/>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65" name="Group 64"/>
          <p:cNvGrpSpPr>
            <a:grpSpLocks/>
          </p:cNvGrpSpPr>
          <p:nvPr/>
        </p:nvGrpSpPr>
        <p:grpSpPr bwMode="auto">
          <a:xfrm>
            <a:off x="1776413" y="3521075"/>
            <a:ext cx="220662" cy="196850"/>
            <a:chOff x="6497150" y="2569673"/>
            <a:chExt cx="354390" cy="316901"/>
          </a:xfrm>
        </p:grpSpPr>
        <p:cxnSp>
          <p:nvCxnSpPr>
            <p:cNvPr id="66" name="Straight Connector 65"/>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68" name="Oval 67"/>
          <p:cNvSpPr/>
          <p:nvPr/>
        </p:nvSpPr>
        <p:spPr>
          <a:xfrm>
            <a:off x="1439863" y="3498850"/>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69" name="Group 68"/>
          <p:cNvGrpSpPr>
            <a:grpSpLocks/>
          </p:cNvGrpSpPr>
          <p:nvPr/>
        </p:nvGrpSpPr>
        <p:grpSpPr bwMode="auto">
          <a:xfrm>
            <a:off x="1427163" y="3849688"/>
            <a:ext cx="220662" cy="196850"/>
            <a:chOff x="6497150" y="2569673"/>
            <a:chExt cx="354390" cy="316901"/>
          </a:xfrm>
        </p:grpSpPr>
        <p:cxnSp>
          <p:nvCxnSpPr>
            <p:cNvPr id="70" name="Straight Connector 6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72" name="Oval 71"/>
          <p:cNvSpPr/>
          <p:nvPr/>
        </p:nvSpPr>
        <p:spPr>
          <a:xfrm>
            <a:off x="2139950" y="3163888"/>
            <a:ext cx="230188"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3" name="Group 72"/>
          <p:cNvGrpSpPr>
            <a:grpSpLocks/>
          </p:cNvGrpSpPr>
          <p:nvPr/>
        </p:nvGrpSpPr>
        <p:grpSpPr bwMode="auto">
          <a:xfrm>
            <a:off x="1455738" y="3208338"/>
            <a:ext cx="220662" cy="196850"/>
            <a:chOff x="6497150" y="2569673"/>
            <a:chExt cx="354390" cy="316901"/>
          </a:xfrm>
        </p:grpSpPr>
        <p:cxnSp>
          <p:nvCxnSpPr>
            <p:cNvPr id="74" name="Straight Connector 7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76" name="Oval 75"/>
          <p:cNvSpPr/>
          <p:nvPr/>
        </p:nvSpPr>
        <p:spPr>
          <a:xfrm>
            <a:off x="2127250" y="3833813"/>
            <a:ext cx="231775"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 name="Group 76"/>
          <p:cNvGrpSpPr>
            <a:grpSpLocks/>
          </p:cNvGrpSpPr>
          <p:nvPr/>
        </p:nvGrpSpPr>
        <p:grpSpPr bwMode="auto">
          <a:xfrm>
            <a:off x="6545263" y="3154363"/>
            <a:ext cx="1023937" cy="927100"/>
            <a:chOff x="3764286" y="1902436"/>
            <a:chExt cx="1646559" cy="1491592"/>
          </a:xfrm>
        </p:grpSpPr>
        <p:cxnSp>
          <p:nvCxnSpPr>
            <p:cNvPr id="78" name="Straight Connector 77"/>
            <p:cNvCxnSpPr/>
            <p:nvPr/>
          </p:nvCxnSpPr>
          <p:spPr>
            <a:xfrm>
              <a:off x="4361643"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4913049"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764286" y="238005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3764286" y="2885762"/>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82" name="Group 81"/>
          <p:cNvGrpSpPr>
            <a:grpSpLocks/>
          </p:cNvGrpSpPr>
          <p:nvPr/>
        </p:nvGrpSpPr>
        <p:grpSpPr bwMode="auto">
          <a:xfrm>
            <a:off x="6969125" y="3516313"/>
            <a:ext cx="220663" cy="196850"/>
            <a:chOff x="6497150" y="2569673"/>
            <a:chExt cx="354390" cy="316901"/>
          </a:xfrm>
        </p:grpSpPr>
        <p:cxnSp>
          <p:nvCxnSpPr>
            <p:cNvPr id="83" name="Straight Connector 82"/>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85" name="Oval 84"/>
          <p:cNvSpPr/>
          <p:nvPr/>
        </p:nvSpPr>
        <p:spPr>
          <a:xfrm>
            <a:off x="6632575" y="3494088"/>
            <a:ext cx="231775"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86" name="Group 85"/>
          <p:cNvGrpSpPr>
            <a:grpSpLocks/>
          </p:cNvGrpSpPr>
          <p:nvPr/>
        </p:nvGrpSpPr>
        <p:grpSpPr bwMode="auto">
          <a:xfrm>
            <a:off x="6619875" y="3844925"/>
            <a:ext cx="220663" cy="196850"/>
            <a:chOff x="6497150" y="2569673"/>
            <a:chExt cx="354390" cy="316901"/>
          </a:xfrm>
        </p:grpSpPr>
        <p:cxnSp>
          <p:nvCxnSpPr>
            <p:cNvPr id="87" name="Straight Connector 86"/>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89" name="Oval 88"/>
          <p:cNvSpPr/>
          <p:nvPr/>
        </p:nvSpPr>
        <p:spPr>
          <a:xfrm>
            <a:off x="7331075" y="3159125"/>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90" name="Group 89"/>
          <p:cNvGrpSpPr>
            <a:grpSpLocks/>
          </p:cNvGrpSpPr>
          <p:nvPr/>
        </p:nvGrpSpPr>
        <p:grpSpPr bwMode="auto">
          <a:xfrm>
            <a:off x="6648450" y="3203575"/>
            <a:ext cx="220663" cy="196850"/>
            <a:chOff x="6497150" y="2569673"/>
            <a:chExt cx="354390" cy="316901"/>
          </a:xfrm>
        </p:grpSpPr>
        <p:cxnSp>
          <p:nvCxnSpPr>
            <p:cNvPr id="91" name="Straight Connector 90"/>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93" name="Oval 92"/>
          <p:cNvSpPr/>
          <p:nvPr/>
        </p:nvSpPr>
        <p:spPr>
          <a:xfrm>
            <a:off x="7319963" y="3829050"/>
            <a:ext cx="230187"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4" name="TextBox 93"/>
          <p:cNvSpPr txBox="1">
            <a:spLocks noChangeArrowheads="1"/>
          </p:cNvSpPr>
          <p:nvPr/>
        </p:nvSpPr>
        <p:spPr bwMode="auto">
          <a:xfrm>
            <a:off x="152400" y="3429000"/>
            <a:ext cx="1108075"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b="1">
                <a:solidFill>
                  <a:srgbClr val="0000FF"/>
                </a:solidFill>
              </a:rPr>
              <a:t>O’s turn</a:t>
            </a:r>
          </a:p>
        </p:txBody>
      </p:sp>
      <p:grpSp>
        <p:nvGrpSpPr>
          <p:cNvPr id="95" name="Group 94"/>
          <p:cNvGrpSpPr>
            <a:grpSpLocks/>
          </p:cNvGrpSpPr>
          <p:nvPr/>
        </p:nvGrpSpPr>
        <p:grpSpPr bwMode="auto">
          <a:xfrm>
            <a:off x="1782763" y="3203575"/>
            <a:ext cx="220662" cy="196850"/>
            <a:chOff x="6497150" y="2569673"/>
            <a:chExt cx="354390" cy="316901"/>
          </a:xfrm>
        </p:grpSpPr>
        <p:cxnSp>
          <p:nvCxnSpPr>
            <p:cNvPr id="96" name="Straight Connector 95"/>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98" name="Group 97"/>
          <p:cNvGrpSpPr>
            <a:grpSpLocks/>
          </p:cNvGrpSpPr>
          <p:nvPr/>
        </p:nvGrpSpPr>
        <p:grpSpPr bwMode="auto">
          <a:xfrm>
            <a:off x="4706938" y="3516313"/>
            <a:ext cx="220662" cy="196850"/>
            <a:chOff x="6497150" y="2569673"/>
            <a:chExt cx="354390" cy="316901"/>
          </a:xfrm>
        </p:grpSpPr>
        <p:cxnSp>
          <p:nvCxnSpPr>
            <p:cNvPr id="99" name="Straight Connector 98"/>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01" name="Group 100"/>
          <p:cNvGrpSpPr>
            <a:grpSpLocks/>
          </p:cNvGrpSpPr>
          <p:nvPr/>
        </p:nvGrpSpPr>
        <p:grpSpPr bwMode="auto">
          <a:xfrm>
            <a:off x="6975475" y="3852863"/>
            <a:ext cx="220663" cy="196850"/>
            <a:chOff x="6497150" y="2569673"/>
            <a:chExt cx="354390" cy="316901"/>
          </a:xfrm>
        </p:grpSpPr>
        <p:cxnSp>
          <p:nvCxnSpPr>
            <p:cNvPr id="102" name="Straight Connector 10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04" name="Group 103"/>
          <p:cNvGrpSpPr>
            <a:grpSpLocks/>
          </p:cNvGrpSpPr>
          <p:nvPr/>
        </p:nvGrpSpPr>
        <p:grpSpPr bwMode="auto">
          <a:xfrm>
            <a:off x="715963" y="4454525"/>
            <a:ext cx="1023937" cy="928688"/>
            <a:chOff x="3764286" y="1902436"/>
            <a:chExt cx="1646559" cy="1491592"/>
          </a:xfrm>
        </p:grpSpPr>
        <p:cxnSp>
          <p:nvCxnSpPr>
            <p:cNvPr id="105" name="Straight Connector 104"/>
            <p:cNvCxnSpPr/>
            <p:nvPr/>
          </p:nvCxnSpPr>
          <p:spPr>
            <a:xfrm>
              <a:off x="4361643"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4913049"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3764286" y="2379236"/>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764286" y="288663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9" name="Group 108"/>
          <p:cNvGrpSpPr>
            <a:grpSpLocks/>
          </p:cNvGrpSpPr>
          <p:nvPr/>
        </p:nvGrpSpPr>
        <p:grpSpPr bwMode="auto">
          <a:xfrm>
            <a:off x="1139825" y="4818063"/>
            <a:ext cx="219075" cy="196850"/>
            <a:chOff x="6497150" y="2569673"/>
            <a:chExt cx="354390" cy="316901"/>
          </a:xfrm>
        </p:grpSpPr>
        <p:cxnSp>
          <p:nvCxnSpPr>
            <p:cNvPr id="110" name="Straight Connector 10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12" name="Oval 111"/>
          <p:cNvSpPr/>
          <p:nvPr/>
        </p:nvSpPr>
        <p:spPr>
          <a:xfrm>
            <a:off x="803275" y="4794250"/>
            <a:ext cx="230188"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grpSp>
        <p:nvGrpSpPr>
          <p:cNvPr id="113" name="Group 112"/>
          <p:cNvGrpSpPr>
            <a:grpSpLocks/>
          </p:cNvGrpSpPr>
          <p:nvPr/>
        </p:nvGrpSpPr>
        <p:grpSpPr bwMode="auto">
          <a:xfrm>
            <a:off x="788988" y="5146675"/>
            <a:ext cx="220662" cy="196850"/>
            <a:chOff x="6497150" y="2569673"/>
            <a:chExt cx="354390" cy="316901"/>
          </a:xfrm>
        </p:grpSpPr>
        <p:cxnSp>
          <p:nvCxnSpPr>
            <p:cNvPr id="114" name="Straight Connector 11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16" name="Oval 115"/>
          <p:cNvSpPr/>
          <p:nvPr/>
        </p:nvSpPr>
        <p:spPr>
          <a:xfrm>
            <a:off x="1501775" y="4459288"/>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grpSp>
        <p:nvGrpSpPr>
          <p:cNvPr id="117" name="Group 116"/>
          <p:cNvGrpSpPr>
            <a:grpSpLocks/>
          </p:cNvGrpSpPr>
          <p:nvPr/>
        </p:nvGrpSpPr>
        <p:grpSpPr bwMode="auto">
          <a:xfrm>
            <a:off x="819150" y="4503738"/>
            <a:ext cx="220663" cy="198437"/>
            <a:chOff x="6497150" y="2569673"/>
            <a:chExt cx="354390" cy="316901"/>
          </a:xfrm>
        </p:grpSpPr>
        <p:cxnSp>
          <p:nvCxnSpPr>
            <p:cNvPr id="118" name="Straight Connector 117"/>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20" name="Oval 119"/>
          <p:cNvSpPr/>
          <p:nvPr/>
        </p:nvSpPr>
        <p:spPr>
          <a:xfrm>
            <a:off x="1490663" y="5129213"/>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grpSp>
        <p:nvGrpSpPr>
          <p:cNvPr id="121" name="Group 120"/>
          <p:cNvGrpSpPr>
            <a:grpSpLocks/>
          </p:cNvGrpSpPr>
          <p:nvPr/>
        </p:nvGrpSpPr>
        <p:grpSpPr bwMode="auto">
          <a:xfrm>
            <a:off x="1146175" y="4498975"/>
            <a:ext cx="220663" cy="198438"/>
            <a:chOff x="6497150" y="2569673"/>
            <a:chExt cx="354390" cy="316901"/>
          </a:xfrm>
        </p:grpSpPr>
        <p:cxnSp>
          <p:nvCxnSpPr>
            <p:cNvPr id="122" name="Straight Connector 12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24" name="Group 123"/>
          <p:cNvGrpSpPr>
            <a:grpSpLocks/>
          </p:cNvGrpSpPr>
          <p:nvPr/>
        </p:nvGrpSpPr>
        <p:grpSpPr bwMode="auto">
          <a:xfrm>
            <a:off x="2087563" y="4478338"/>
            <a:ext cx="1025525" cy="927100"/>
            <a:chOff x="3764286" y="1902436"/>
            <a:chExt cx="1646559" cy="1491592"/>
          </a:xfrm>
        </p:grpSpPr>
        <p:cxnSp>
          <p:nvCxnSpPr>
            <p:cNvPr id="125" name="Straight Connector 124"/>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3764286" y="238005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3764286" y="2885762"/>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29" name="Group 128"/>
          <p:cNvGrpSpPr>
            <a:grpSpLocks/>
          </p:cNvGrpSpPr>
          <p:nvPr/>
        </p:nvGrpSpPr>
        <p:grpSpPr bwMode="auto">
          <a:xfrm>
            <a:off x="2511425" y="4840288"/>
            <a:ext cx="220663" cy="196850"/>
            <a:chOff x="6497150" y="2569673"/>
            <a:chExt cx="354390" cy="316901"/>
          </a:xfrm>
        </p:grpSpPr>
        <p:cxnSp>
          <p:nvCxnSpPr>
            <p:cNvPr id="130" name="Straight Connector 12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32" name="Oval 131"/>
          <p:cNvSpPr/>
          <p:nvPr/>
        </p:nvSpPr>
        <p:spPr>
          <a:xfrm>
            <a:off x="2174875" y="4818063"/>
            <a:ext cx="231775"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33" name="Group 132"/>
          <p:cNvGrpSpPr>
            <a:grpSpLocks/>
          </p:cNvGrpSpPr>
          <p:nvPr/>
        </p:nvGrpSpPr>
        <p:grpSpPr bwMode="auto">
          <a:xfrm>
            <a:off x="2162175" y="5168900"/>
            <a:ext cx="220663" cy="196850"/>
            <a:chOff x="6497150" y="2569673"/>
            <a:chExt cx="354390" cy="316901"/>
          </a:xfrm>
        </p:grpSpPr>
        <p:cxnSp>
          <p:nvCxnSpPr>
            <p:cNvPr id="134" name="Straight Connector 13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36" name="Oval 135"/>
          <p:cNvSpPr/>
          <p:nvPr/>
        </p:nvSpPr>
        <p:spPr>
          <a:xfrm>
            <a:off x="2874963" y="4483100"/>
            <a:ext cx="230187"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37" name="Group 136"/>
          <p:cNvGrpSpPr>
            <a:grpSpLocks/>
          </p:cNvGrpSpPr>
          <p:nvPr/>
        </p:nvGrpSpPr>
        <p:grpSpPr bwMode="auto">
          <a:xfrm>
            <a:off x="2190750" y="4527550"/>
            <a:ext cx="220663" cy="196850"/>
            <a:chOff x="6497150" y="2569673"/>
            <a:chExt cx="354390" cy="316901"/>
          </a:xfrm>
        </p:grpSpPr>
        <p:cxnSp>
          <p:nvCxnSpPr>
            <p:cNvPr id="138" name="Straight Connector 137"/>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40" name="Oval 139"/>
          <p:cNvSpPr/>
          <p:nvPr/>
        </p:nvSpPr>
        <p:spPr>
          <a:xfrm>
            <a:off x="2862263" y="5153025"/>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41" name="Group 140"/>
          <p:cNvGrpSpPr>
            <a:grpSpLocks/>
          </p:cNvGrpSpPr>
          <p:nvPr/>
        </p:nvGrpSpPr>
        <p:grpSpPr bwMode="auto">
          <a:xfrm>
            <a:off x="2519363" y="4522788"/>
            <a:ext cx="219075" cy="196850"/>
            <a:chOff x="6497150" y="2569673"/>
            <a:chExt cx="354390" cy="316901"/>
          </a:xfrm>
        </p:grpSpPr>
        <p:cxnSp>
          <p:nvCxnSpPr>
            <p:cNvPr id="142" name="Straight Connector 14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44" name="Group 143"/>
          <p:cNvGrpSpPr>
            <a:grpSpLocks/>
          </p:cNvGrpSpPr>
          <p:nvPr/>
        </p:nvGrpSpPr>
        <p:grpSpPr bwMode="auto">
          <a:xfrm>
            <a:off x="3279775" y="4483100"/>
            <a:ext cx="1023938" cy="927100"/>
            <a:chOff x="3764286" y="1902436"/>
            <a:chExt cx="1646559" cy="1491592"/>
          </a:xfrm>
        </p:grpSpPr>
        <p:cxnSp>
          <p:nvCxnSpPr>
            <p:cNvPr id="145" name="Straight Connector 144"/>
            <p:cNvCxnSpPr/>
            <p:nvPr/>
          </p:nvCxnSpPr>
          <p:spPr>
            <a:xfrm>
              <a:off x="4361642"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491304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3764286" y="2380053"/>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3764286" y="2885764"/>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49" name="Group 148"/>
          <p:cNvGrpSpPr>
            <a:grpSpLocks/>
          </p:cNvGrpSpPr>
          <p:nvPr/>
        </p:nvGrpSpPr>
        <p:grpSpPr bwMode="auto">
          <a:xfrm>
            <a:off x="3702050" y="4845050"/>
            <a:ext cx="220663" cy="196850"/>
            <a:chOff x="6497150" y="2569673"/>
            <a:chExt cx="354390" cy="316901"/>
          </a:xfrm>
        </p:grpSpPr>
        <p:cxnSp>
          <p:nvCxnSpPr>
            <p:cNvPr id="150" name="Straight Connector 14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52" name="Oval 151"/>
          <p:cNvSpPr/>
          <p:nvPr/>
        </p:nvSpPr>
        <p:spPr>
          <a:xfrm>
            <a:off x="3367088" y="4821238"/>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53" name="Group 152"/>
          <p:cNvGrpSpPr>
            <a:grpSpLocks/>
          </p:cNvGrpSpPr>
          <p:nvPr/>
        </p:nvGrpSpPr>
        <p:grpSpPr bwMode="auto">
          <a:xfrm>
            <a:off x="3352800" y="5173663"/>
            <a:ext cx="220663" cy="196850"/>
            <a:chOff x="6497150" y="2569673"/>
            <a:chExt cx="354390" cy="316901"/>
          </a:xfrm>
        </p:grpSpPr>
        <p:cxnSp>
          <p:nvCxnSpPr>
            <p:cNvPr id="154" name="Straight Connector 15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56" name="Oval 155"/>
          <p:cNvSpPr/>
          <p:nvPr/>
        </p:nvSpPr>
        <p:spPr>
          <a:xfrm>
            <a:off x="4065588" y="4487863"/>
            <a:ext cx="230187"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57" name="Group 156"/>
          <p:cNvGrpSpPr>
            <a:grpSpLocks/>
          </p:cNvGrpSpPr>
          <p:nvPr/>
        </p:nvGrpSpPr>
        <p:grpSpPr bwMode="auto">
          <a:xfrm>
            <a:off x="3382963" y="4532313"/>
            <a:ext cx="220662" cy="196850"/>
            <a:chOff x="6497150" y="2569673"/>
            <a:chExt cx="354390" cy="316901"/>
          </a:xfrm>
        </p:grpSpPr>
        <p:cxnSp>
          <p:nvCxnSpPr>
            <p:cNvPr id="158" name="Straight Connector 157"/>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60" name="Oval 159"/>
          <p:cNvSpPr/>
          <p:nvPr/>
        </p:nvSpPr>
        <p:spPr>
          <a:xfrm>
            <a:off x="4052888" y="5156200"/>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61" name="Group 160"/>
          <p:cNvGrpSpPr>
            <a:grpSpLocks/>
          </p:cNvGrpSpPr>
          <p:nvPr/>
        </p:nvGrpSpPr>
        <p:grpSpPr bwMode="auto">
          <a:xfrm>
            <a:off x="4052888" y="4845050"/>
            <a:ext cx="220662" cy="196850"/>
            <a:chOff x="6497150" y="2569673"/>
            <a:chExt cx="354390" cy="316901"/>
          </a:xfrm>
        </p:grpSpPr>
        <p:cxnSp>
          <p:nvCxnSpPr>
            <p:cNvPr id="162" name="Straight Connector 16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64" name="Group 163"/>
          <p:cNvGrpSpPr>
            <a:grpSpLocks/>
          </p:cNvGrpSpPr>
          <p:nvPr/>
        </p:nvGrpSpPr>
        <p:grpSpPr bwMode="auto">
          <a:xfrm>
            <a:off x="4646613" y="4478338"/>
            <a:ext cx="1025525" cy="927100"/>
            <a:chOff x="3764286" y="1902436"/>
            <a:chExt cx="1646559" cy="1491592"/>
          </a:xfrm>
        </p:grpSpPr>
        <p:cxnSp>
          <p:nvCxnSpPr>
            <p:cNvPr id="165" name="Straight Connector 164"/>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3764286" y="238005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3764286" y="2885762"/>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69" name="Group 168"/>
          <p:cNvGrpSpPr>
            <a:grpSpLocks/>
          </p:cNvGrpSpPr>
          <p:nvPr/>
        </p:nvGrpSpPr>
        <p:grpSpPr bwMode="auto">
          <a:xfrm>
            <a:off x="5070475" y="4840288"/>
            <a:ext cx="220663" cy="196850"/>
            <a:chOff x="6497150" y="2569673"/>
            <a:chExt cx="354390" cy="316901"/>
          </a:xfrm>
        </p:grpSpPr>
        <p:cxnSp>
          <p:nvCxnSpPr>
            <p:cNvPr id="170" name="Straight Connector 16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2" name="Oval 171"/>
          <p:cNvSpPr/>
          <p:nvPr/>
        </p:nvSpPr>
        <p:spPr>
          <a:xfrm>
            <a:off x="4733925" y="4818063"/>
            <a:ext cx="231775"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73" name="Group 172"/>
          <p:cNvGrpSpPr>
            <a:grpSpLocks/>
          </p:cNvGrpSpPr>
          <p:nvPr/>
        </p:nvGrpSpPr>
        <p:grpSpPr bwMode="auto">
          <a:xfrm>
            <a:off x="4721225" y="5168900"/>
            <a:ext cx="220663" cy="196850"/>
            <a:chOff x="6497150" y="2569673"/>
            <a:chExt cx="354390" cy="316901"/>
          </a:xfrm>
        </p:grpSpPr>
        <p:cxnSp>
          <p:nvCxnSpPr>
            <p:cNvPr id="174" name="Straight Connector 17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6" name="Oval 175"/>
          <p:cNvSpPr/>
          <p:nvPr/>
        </p:nvSpPr>
        <p:spPr>
          <a:xfrm>
            <a:off x="5434013" y="4483100"/>
            <a:ext cx="230187"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77" name="Group 176"/>
          <p:cNvGrpSpPr>
            <a:grpSpLocks/>
          </p:cNvGrpSpPr>
          <p:nvPr/>
        </p:nvGrpSpPr>
        <p:grpSpPr bwMode="auto">
          <a:xfrm>
            <a:off x="4749800" y="4527550"/>
            <a:ext cx="220663" cy="196850"/>
            <a:chOff x="6497150" y="2569673"/>
            <a:chExt cx="354390" cy="316901"/>
          </a:xfrm>
        </p:grpSpPr>
        <p:cxnSp>
          <p:nvCxnSpPr>
            <p:cNvPr id="178" name="Straight Connector 177"/>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80" name="Oval 179"/>
          <p:cNvSpPr/>
          <p:nvPr/>
        </p:nvSpPr>
        <p:spPr>
          <a:xfrm>
            <a:off x="5421313" y="5153025"/>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81" name="Group 180"/>
          <p:cNvGrpSpPr>
            <a:grpSpLocks/>
          </p:cNvGrpSpPr>
          <p:nvPr/>
        </p:nvGrpSpPr>
        <p:grpSpPr bwMode="auto">
          <a:xfrm>
            <a:off x="5421313" y="4840288"/>
            <a:ext cx="220662" cy="196850"/>
            <a:chOff x="6497150" y="2569673"/>
            <a:chExt cx="354390" cy="316901"/>
          </a:xfrm>
        </p:grpSpPr>
        <p:cxnSp>
          <p:nvCxnSpPr>
            <p:cNvPr id="182" name="Straight Connector 18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84" name="Group 183"/>
          <p:cNvGrpSpPr>
            <a:grpSpLocks/>
          </p:cNvGrpSpPr>
          <p:nvPr/>
        </p:nvGrpSpPr>
        <p:grpSpPr bwMode="auto">
          <a:xfrm>
            <a:off x="5919788" y="4473575"/>
            <a:ext cx="1023937" cy="928688"/>
            <a:chOff x="3764286" y="1902436"/>
            <a:chExt cx="1646559" cy="1491592"/>
          </a:xfrm>
        </p:grpSpPr>
        <p:cxnSp>
          <p:nvCxnSpPr>
            <p:cNvPr id="185" name="Straight Connector 184"/>
            <p:cNvCxnSpPr/>
            <p:nvPr/>
          </p:nvCxnSpPr>
          <p:spPr>
            <a:xfrm>
              <a:off x="4361643"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4913049"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3764286" y="2379236"/>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3764286" y="288663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9" name="Group 188"/>
          <p:cNvGrpSpPr>
            <a:grpSpLocks/>
          </p:cNvGrpSpPr>
          <p:nvPr/>
        </p:nvGrpSpPr>
        <p:grpSpPr bwMode="auto">
          <a:xfrm>
            <a:off x="6343650" y="4837113"/>
            <a:ext cx="220663" cy="196850"/>
            <a:chOff x="6497150" y="2569673"/>
            <a:chExt cx="354390" cy="316901"/>
          </a:xfrm>
        </p:grpSpPr>
        <p:cxnSp>
          <p:nvCxnSpPr>
            <p:cNvPr id="190" name="Straight Connector 18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92" name="Oval 191"/>
          <p:cNvSpPr/>
          <p:nvPr/>
        </p:nvSpPr>
        <p:spPr>
          <a:xfrm>
            <a:off x="6007100" y="4813300"/>
            <a:ext cx="230188"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93" name="Group 192"/>
          <p:cNvGrpSpPr>
            <a:grpSpLocks/>
          </p:cNvGrpSpPr>
          <p:nvPr/>
        </p:nvGrpSpPr>
        <p:grpSpPr bwMode="auto">
          <a:xfrm>
            <a:off x="5994400" y="5164138"/>
            <a:ext cx="219075" cy="198437"/>
            <a:chOff x="6497150" y="2569673"/>
            <a:chExt cx="354390" cy="316901"/>
          </a:xfrm>
        </p:grpSpPr>
        <p:cxnSp>
          <p:nvCxnSpPr>
            <p:cNvPr id="194" name="Straight Connector 19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96" name="Oval 195"/>
          <p:cNvSpPr/>
          <p:nvPr/>
        </p:nvSpPr>
        <p:spPr>
          <a:xfrm>
            <a:off x="6705600" y="4478338"/>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97" name="Group 196"/>
          <p:cNvGrpSpPr>
            <a:grpSpLocks/>
          </p:cNvGrpSpPr>
          <p:nvPr/>
        </p:nvGrpSpPr>
        <p:grpSpPr bwMode="auto">
          <a:xfrm>
            <a:off x="6022975" y="4522788"/>
            <a:ext cx="220663" cy="196850"/>
            <a:chOff x="6497150" y="2569673"/>
            <a:chExt cx="354390" cy="316901"/>
          </a:xfrm>
        </p:grpSpPr>
        <p:cxnSp>
          <p:nvCxnSpPr>
            <p:cNvPr id="198" name="Straight Connector 197"/>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00" name="Oval 199"/>
          <p:cNvSpPr/>
          <p:nvPr/>
        </p:nvSpPr>
        <p:spPr>
          <a:xfrm>
            <a:off x="6694488" y="5148263"/>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01" name="Group 200"/>
          <p:cNvGrpSpPr>
            <a:grpSpLocks/>
          </p:cNvGrpSpPr>
          <p:nvPr/>
        </p:nvGrpSpPr>
        <p:grpSpPr bwMode="auto">
          <a:xfrm>
            <a:off x="6350000" y="5172075"/>
            <a:ext cx="220663" cy="196850"/>
            <a:chOff x="6497150" y="2569673"/>
            <a:chExt cx="354390" cy="316901"/>
          </a:xfrm>
        </p:grpSpPr>
        <p:cxnSp>
          <p:nvCxnSpPr>
            <p:cNvPr id="202" name="Straight Connector 20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04" name="Group 203"/>
          <p:cNvGrpSpPr>
            <a:grpSpLocks/>
          </p:cNvGrpSpPr>
          <p:nvPr/>
        </p:nvGrpSpPr>
        <p:grpSpPr bwMode="auto">
          <a:xfrm>
            <a:off x="7278688" y="4473575"/>
            <a:ext cx="1025525" cy="928688"/>
            <a:chOff x="3764286" y="1902436"/>
            <a:chExt cx="1646559" cy="1491592"/>
          </a:xfrm>
        </p:grpSpPr>
        <p:cxnSp>
          <p:nvCxnSpPr>
            <p:cNvPr id="205" name="Straight Connector 204"/>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3764286" y="2379236"/>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3764286" y="288663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09" name="Group 208"/>
          <p:cNvGrpSpPr>
            <a:grpSpLocks/>
          </p:cNvGrpSpPr>
          <p:nvPr/>
        </p:nvGrpSpPr>
        <p:grpSpPr bwMode="auto">
          <a:xfrm>
            <a:off x="7702550" y="4837113"/>
            <a:ext cx="220663" cy="196850"/>
            <a:chOff x="6497150" y="2569673"/>
            <a:chExt cx="354390" cy="316901"/>
          </a:xfrm>
        </p:grpSpPr>
        <p:cxnSp>
          <p:nvCxnSpPr>
            <p:cNvPr id="210" name="Straight Connector 20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12" name="Oval 211"/>
          <p:cNvSpPr/>
          <p:nvPr/>
        </p:nvSpPr>
        <p:spPr>
          <a:xfrm>
            <a:off x="7366000" y="4813300"/>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13" name="Group 212"/>
          <p:cNvGrpSpPr>
            <a:grpSpLocks/>
          </p:cNvGrpSpPr>
          <p:nvPr/>
        </p:nvGrpSpPr>
        <p:grpSpPr bwMode="auto">
          <a:xfrm>
            <a:off x="7353300" y="5165725"/>
            <a:ext cx="220663" cy="196850"/>
            <a:chOff x="6497150" y="2569673"/>
            <a:chExt cx="354390" cy="316901"/>
          </a:xfrm>
        </p:grpSpPr>
        <p:cxnSp>
          <p:nvCxnSpPr>
            <p:cNvPr id="214" name="Straight Connector 21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16" name="Oval 215"/>
          <p:cNvSpPr/>
          <p:nvPr/>
        </p:nvSpPr>
        <p:spPr>
          <a:xfrm>
            <a:off x="8066088" y="4478338"/>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17" name="Group 216"/>
          <p:cNvGrpSpPr>
            <a:grpSpLocks/>
          </p:cNvGrpSpPr>
          <p:nvPr/>
        </p:nvGrpSpPr>
        <p:grpSpPr bwMode="auto">
          <a:xfrm>
            <a:off x="7381875" y="4522788"/>
            <a:ext cx="220663" cy="198437"/>
            <a:chOff x="6497150" y="2569673"/>
            <a:chExt cx="354390" cy="316901"/>
          </a:xfrm>
        </p:grpSpPr>
        <p:cxnSp>
          <p:nvCxnSpPr>
            <p:cNvPr id="218" name="Straight Connector 217"/>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20" name="Oval 219"/>
          <p:cNvSpPr/>
          <p:nvPr/>
        </p:nvSpPr>
        <p:spPr>
          <a:xfrm>
            <a:off x="8053388" y="5148263"/>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21" name="Group 220"/>
          <p:cNvGrpSpPr>
            <a:grpSpLocks/>
          </p:cNvGrpSpPr>
          <p:nvPr/>
        </p:nvGrpSpPr>
        <p:grpSpPr bwMode="auto">
          <a:xfrm>
            <a:off x="7708900" y="5172075"/>
            <a:ext cx="220663" cy="196850"/>
            <a:chOff x="6497150" y="2569673"/>
            <a:chExt cx="354390" cy="316901"/>
          </a:xfrm>
        </p:grpSpPr>
        <p:cxnSp>
          <p:nvCxnSpPr>
            <p:cNvPr id="222" name="Straight Connector 22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24" name="TextBox 223"/>
          <p:cNvSpPr txBox="1">
            <a:spLocks noChangeArrowheads="1"/>
          </p:cNvSpPr>
          <p:nvPr/>
        </p:nvSpPr>
        <p:spPr bwMode="auto">
          <a:xfrm>
            <a:off x="103188" y="4724400"/>
            <a:ext cx="382587"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b="1">
                <a:solidFill>
                  <a:srgbClr val="FF0000"/>
                </a:solidFill>
              </a:rPr>
              <a:t>X</a:t>
            </a:r>
          </a:p>
        </p:txBody>
      </p:sp>
      <p:sp>
        <p:nvSpPr>
          <p:cNvPr id="225" name="Oval 224"/>
          <p:cNvSpPr/>
          <p:nvPr/>
        </p:nvSpPr>
        <p:spPr>
          <a:xfrm>
            <a:off x="1493838" y="4794250"/>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226" name="Oval 225"/>
          <p:cNvSpPr/>
          <p:nvPr/>
        </p:nvSpPr>
        <p:spPr>
          <a:xfrm>
            <a:off x="2513013" y="5146675"/>
            <a:ext cx="230187"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7" name="Oval 226"/>
          <p:cNvSpPr/>
          <p:nvPr/>
        </p:nvSpPr>
        <p:spPr>
          <a:xfrm>
            <a:off x="3703638" y="4497388"/>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8" name="Oval 227"/>
          <p:cNvSpPr/>
          <p:nvPr/>
        </p:nvSpPr>
        <p:spPr>
          <a:xfrm>
            <a:off x="5070475" y="5146675"/>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9" name="Oval 228"/>
          <p:cNvSpPr/>
          <p:nvPr/>
        </p:nvSpPr>
        <p:spPr>
          <a:xfrm>
            <a:off x="6350000" y="4483100"/>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0" name="Oval 229"/>
          <p:cNvSpPr/>
          <p:nvPr/>
        </p:nvSpPr>
        <p:spPr>
          <a:xfrm>
            <a:off x="8066088" y="4821238"/>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31" name="Straight Connector 230"/>
          <p:cNvCxnSpPr/>
          <p:nvPr/>
        </p:nvCxnSpPr>
        <p:spPr>
          <a:xfrm>
            <a:off x="1603375" y="4451350"/>
            <a:ext cx="0" cy="9286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8181975" y="4437063"/>
            <a:ext cx="0" cy="9286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33" name="Group 232"/>
          <p:cNvGrpSpPr>
            <a:grpSpLocks/>
          </p:cNvGrpSpPr>
          <p:nvPr/>
        </p:nvGrpSpPr>
        <p:grpSpPr bwMode="auto">
          <a:xfrm>
            <a:off x="2066925" y="5861050"/>
            <a:ext cx="1025525" cy="928688"/>
            <a:chOff x="3764286" y="1902436"/>
            <a:chExt cx="1646559" cy="1491592"/>
          </a:xfrm>
        </p:grpSpPr>
        <p:cxnSp>
          <p:nvCxnSpPr>
            <p:cNvPr id="234" name="Straight Connector 233"/>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3764286" y="2379236"/>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3764286" y="288663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8" name="Group 237"/>
          <p:cNvGrpSpPr>
            <a:grpSpLocks/>
          </p:cNvGrpSpPr>
          <p:nvPr/>
        </p:nvGrpSpPr>
        <p:grpSpPr bwMode="auto">
          <a:xfrm>
            <a:off x="2490788" y="6224588"/>
            <a:ext cx="220662" cy="196850"/>
            <a:chOff x="6497150" y="2569673"/>
            <a:chExt cx="354390" cy="316901"/>
          </a:xfrm>
        </p:grpSpPr>
        <p:cxnSp>
          <p:nvCxnSpPr>
            <p:cNvPr id="239" name="Straight Connector 238"/>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41" name="Oval 240"/>
          <p:cNvSpPr/>
          <p:nvPr/>
        </p:nvSpPr>
        <p:spPr>
          <a:xfrm>
            <a:off x="2155825" y="6200775"/>
            <a:ext cx="230188"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42" name="Group 241"/>
          <p:cNvGrpSpPr>
            <a:grpSpLocks/>
          </p:cNvGrpSpPr>
          <p:nvPr/>
        </p:nvGrpSpPr>
        <p:grpSpPr bwMode="auto">
          <a:xfrm>
            <a:off x="2141538" y="6553200"/>
            <a:ext cx="220662" cy="196850"/>
            <a:chOff x="6497150" y="2569673"/>
            <a:chExt cx="354390" cy="316901"/>
          </a:xfrm>
        </p:grpSpPr>
        <p:cxnSp>
          <p:nvCxnSpPr>
            <p:cNvPr id="243" name="Straight Connector 242"/>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45" name="Oval 244"/>
          <p:cNvSpPr/>
          <p:nvPr/>
        </p:nvSpPr>
        <p:spPr>
          <a:xfrm>
            <a:off x="2854325" y="5865813"/>
            <a:ext cx="230188"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46" name="Group 245"/>
          <p:cNvGrpSpPr>
            <a:grpSpLocks/>
          </p:cNvGrpSpPr>
          <p:nvPr/>
        </p:nvGrpSpPr>
        <p:grpSpPr bwMode="auto">
          <a:xfrm>
            <a:off x="2170113" y="5910263"/>
            <a:ext cx="220662" cy="198437"/>
            <a:chOff x="6497150" y="2569673"/>
            <a:chExt cx="354390" cy="316901"/>
          </a:xfrm>
        </p:grpSpPr>
        <p:cxnSp>
          <p:nvCxnSpPr>
            <p:cNvPr id="247" name="Straight Connector 246"/>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49" name="Oval 248"/>
          <p:cNvSpPr/>
          <p:nvPr/>
        </p:nvSpPr>
        <p:spPr>
          <a:xfrm>
            <a:off x="2841625" y="6535738"/>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50" name="Group 249"/>
          <p:cNvGrpSpPr>
            <a:grpSpLocks/>
          </p:cNvGrpSpPr>
          <p:nvPr/>
        </p:nvGrpSpPr>
        <p:grpSpPr bwMode="auto">
          <a:xfrm>
            <a:off x="2498725" y="5905500"/>
            <a:ext cx="220663" cy="198438"/>
            <a:chOff x="6497150" y="2569673"/>
            <a:chExt cx="354390" cy="316901"/>
          </a:xfrm>
        </p:grpSpPr>
        <p:cxnSp>
          <p:nvCxnSpPr>
            <p:cNvPr id="251" name="Straight Connector 250"/>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53" name="Oval 252"/>
          <p:cNvSpPr/>
          <p:nvPr/>
        </p:nvSpPr>
        <p:spPr>
          <a:xfrm>
            <a:off x="2492375" y="6529388"/>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54" name="Group 253"/>
          <p:cNvGrpSpPr>
            <a:grpSpLocks/>
          </p:cNvGrpSpPr>
          <p:nvPr/>
        </p:nvGrpSpPr>
        <p:grpSpPr bwMode="auto">
          <a:xfrm>
            <a:off x="3276600" y="5872163"/>
            <a:ext cx="1023938" cy="928687"/>
            <a:chOff x="3764286" y="1902436"/>
            <a:chExt cx="1646559" cy="1491592"/>
          </a:xfrm>
        </p:grpSpPr>
        <p:cxnSp>
          <p:nvCxnSpPr>
            <p:cNvPr id="255" name="Straight Connector 254"/>
            <p:cNvCxnSpPr/>
            <p:nvPr/>
          </p:nvCxnSpPr>
          <p:spPr>
            <a:xfrm>
              <a:off x="4361642"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a:off x="491304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764286" y="2379235"/>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764286" y="2886632"/>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59" name="Group 258"/>
          <p:cNvGrpSpPr>
            <a:grpSpLocks/>
          </p:cNvGrpSpPr>
          <p:nvPr/>
        </p:nvGrpSpPr>
        <p:grpSpPr bwMode="auto">
          <a:xfrm>
            <a:off x="3700463" y="6234113"/>
            <a:ext cx="220662" cy="198437"/>
            <a:chOff x="6497150" y="2569673"/>
            <a:chExt cx="354390" cy="316901"/>
          </a:xfrm>
        </p:grpSpPr>
        <p:cxnSp>
          <p:nvCxnSpPr>
            <p:cNvPr id="260" name="Straight Connector 25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62" name="Oval 261"/>
          <p:cNvSpPr/>
          <p:nvPr/>
        </p:nvSpPr>
        <p:spPr>
          <a:xfrm>
            <a:off x="3363913" y="6211888"/>
            <a:ext cx="230187"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63" name="Group 262"/>
          <p:cNvGrpSpPr>
            <a:grpSpLocks/>
          </p:cNvGrpSpPr>
          <p:nvPr/>
        </p:nvGrpSpPr>
        <p:grpSpPr bwMode="auto">
          <a:xfrm>
            <a:off x="3349625" y="6562725"/>
            <a:ext cx="220663" cy="198438"/>
            <a:chOff x="6497150" y="2569673"/>
            <a:chExt cx="354390" cy="316901"/>
          </a:xfrm>
        </p:grpSpPr>
        <p:cxnSp>
          <p:nvCxnSpPr>
            <p:cNvPr id="264" name="Straight Connector 26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66" name="Oval 265"/>
          <p:cNvSpPr/>
          <p:nvPr/>
        </p:nvSpPr>
        <p:spPr>
          <a:xfrm>
            <a:off x="4062413" y="5876925"/>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67" name="Group 266"/>
          <p:cNvGrpSpPr>
            <a:grpSpLocks/>
          </p:cNvGrpSpPr>
          <p:nvPr/>
        </p:nvGrpSpPr>
        <p:grpSpPr bwMode="auto">
          <a:xfrm>
            <a:off x="3379788" y="5921375"/>
            <a:ext cx="220662" cy="196850"/>
            <a:chOff x="6497150" y="2569673"/>
            <a:chExt cx="354390" cy="316901"/>
          </a:xfrm>
        </p:grpSpPr>
        <p:cxnSp>
          <p:nvCxnSpPr>
            <p:cNvPr id="268" name="Straight Connector 267"/>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70" name="Oval 269"/>
          <p:cNvSpPr/>
          <p:nvPr/>
        </p:nvSpPr>
        <p:spPr>
          <a:xfrm>
            <a:off x="4051300" y="6546850"/>
            <a:ext cx="230188"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71" name="Group 270"/>
          <p:cNvGrpSpPr>
            <a:grpSpLocks/>
          </p:cNvGrpSpPr>
          <p:nvPr/>
        </p:nvGrpSpPr>
        <p:grpSpPr bwMode="auto">
          <a:xfrm>
            <a:off x="4049713" y="6234113"/>
            <a:ext cx="220662" cy="198437"/>
            <a:chOff x="6497150" y="2569673"/>
            <a:chExt cx="354390" cy="316901"/>
          </a:xfrm>
        </p:grpSpPr>
        <p:cxnSp>
          <p:nvCxnSpPr>
            <p:cNvPr id="272" name="Straight Connector 27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74" name="Oval 273"/>
          <p:cNvSpPr/>
          <p:nvPr/>
        </p:nvSpPr>
        <p:spPr>
          <a:xfrm>
            <a:off x="3702050" y="5888038"/>
            <a:ext cx="230188"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75" name="Group 274"/>
          <p:cNvGrpSpPr>
            <a:grpSpLocks/>
          </p:cNvGrpSpPr>
          <p:nvPr/>
        </p:nvGrpSpPr>
        <p:grpSpPr bwMode="auto">
          <a:xfrm>
            <a:off x="4646613" y="5861050"/>
            <a:ext cx="1025525" cy="928688"/>
            <a:chOff x="3764286" y="1902436"/>
            <a:chExt cx="1646559" cy="1491592"/>
          </a:xfrm>
        </p:grpSpPr>
        <p:cxnSp>
          <p:nvCxnSpPr>
            <p:cNvPr id="276" name="Straight Connector 275"/>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3764286" y="2379236"/>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a:off x="3764286" y="288663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80" name="Group 279"/>
          <p:cNvGrpSpPr>
            <a:grpSpLocks/>
          </p:cNvGrpSpPr>
          <p:nvPr/>
        </p:nvGrpSpPr>
        <p:grpSpPr bwMode="auto">
          <a:xfrm>
            <a:off x="5070475" y="6224588"/>
            <a:ext cx="220663" cy="196850"/>
            <a:chOff x="6497150" y="2569673"/>
            <a:chExt cx="354390" cy="316901"/>
          </a:xfrm>
        </p:grpSpPr>
        <p:cxnSp>
          <p:nvCxnSpPr>
            <p:cNvPr id="281" name="Straight Connector 280"/>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83" name="Oval 282"/>
          <p:cNvSpPr/>
          <p:nvPr/>
        </p:nvSpPr>
        <p:spPr>
          <a:xfrm>
            <a:off x="4735513" y="6200775"/>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84" name="Group 283"/>
          <p:cNvGrpSpPr>
            <a:grpSpLocks/>
          </p:cNvGrpSpPr>
          <p:nvPr/>
        </p:nvGrpSpPr>
        <p:grpSpPr bwMode="auto">
          <a:xfrm>
            <a:off x="4721225" y="6551613"/>
            <a:ext cx="220663" cy="198437"/>
            <a:chOff x="6497150" y="2569673"/>
            <a:chExt cx="354390" cy="316901"/>
          </a:xfrm>
        </p:grpSpPr>
        <p:cxnSp>
          <p:nvCxnSpPr>
            <p:cNvPr id="285" name="Straight Connector 284"/>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87" name="Oval 286"/>
          <p:cNvSpPr/>
          <p:nvPr/>
        </p:nvSpPr>
        <p:spPr>
          <a:xfrm>
            <a:off x="5434013" y="5865813"/>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88" name="Group 287"/>
          <p:cNvGrpSpPr>
            <a:grpSpLocks/>
          </p:cNvGrpSpPr>
          <p:nvPr/>
        </p:nvGrpSpPr>
        <p:grpSpPr bwMode="auto">
          <a:xfrm>
            <a:off x="4749800" y="5910263"/>
            <a:ext cx="220663" cy="196850"/>
            <a:chOff x="6497150" y="2569673"/>
            <a:chExt cx="354390" cy="316901"/>
          </a:xfrm>
        </p:grpSpPr>
        <p:cxnSp>
          <p:nvCxnSpPr>
            <p:cNvPr id="289" name="Straight Connector 288"/>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91" name="Oval 290"/>
          <p:cNvSpPr/>
          <p:nvPr/>
        </p:nvSpPr>
        <p:spPr>
          <a:xfrm>
            <a:off x="5421313" y="6535738"/>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92" name="Group 291"/>
          <p:cNvGrpSpPr>
            <a:grpSpLocks/>
          </p:cNvGrpSpPr>
          <p:nvPr/>
        </p:nvGrpSpPr>
        <p:grpSpPr bwMode="auto">
          <a:xfrm>
            <a:off x="5421313" y="6224588"/>
            <a:ext cx="220662" cy="196850"/>
            <a:chOff x="6497150" y="2569673"/>
            <a:chExt cx="354390" cy="316901"/>
          </a:xfrm>
        </p:grpSpPr>
        <p:cxnSp>
          <p:nvCxnSpPr>
            <p:cNvPr id="293" name="Straight Connector 292"/>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95" name="Oval 294"/>
          <p:cNvSpPr/>
          <p:nvPr/>
        </p:nvSpPr>
        <p:spPr>
          <a:xfrm>
            <a:off x="5070475" y="6529388"/>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12" name="Group 311"/>
          <p:cNvGrpSpPr>
            <a:grpSpLocks/>
          </p:cNvGrpSpPr>
          <p:nvPr/>
        </p:nvGrpSpPr>
        <p:grpSpPr bwMode="auto">
          <a:xfrm>
            <a:off x="5919788" y="5865813"/>
            <a:ext cx="1023937" cy="928687"/>
            <a:chOff x="3764286" y="1902436"/>
            <a:chExt cx="1646559" cy="1491592"/>
          </a:xfrm>
        </p:grpSpPr>
        <p:cxnSp>
          <p:nvCxnSpPr>
            <p:cNvPr id="313" name="Straight Connector 312"/>
            <p:cNvCxnSpPr/>
            <p:nvPr/>
          </p:nvCxnSpPr>
          <p:spPr>
            <a:xfrm>
              <a:off x="4361643"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a:off x="4913049"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p:nvCxnSpPr>
          <p:spPr>
            <a:xfrm>
              <a:off x="3764286" y="2379235"/>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a:off x="3764286" y="2886632"/>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17" name="Group 316"/>
          <p:cNvGrpSpPr>
            <a:grpSpLocks/>
          </p:cNvGrpSpPr>
          <p:nvPr/>
        </p:nvGrpSpPr>
        <p:grpSpPr bwMode="auto">
          <a:xfrm>
            <a:off x="6343650" y="6229350"/>
            <a:ext cx="220663" cy="196850"/>
            <a:chOff x="6497150" y="2569673"/>
            <a:chExt cx="354390" cy="316901"/>
          </a:xfrm>
        </p:grpSpPr>
        <p:cxnSp>
          <p:nvCxnSpPr>
            <p:cNvPr id="318" name="Straight Connector 317"/>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20" name="Oval 319"/>
          <p:cNvSpPr/>
          <p:nvPr/>
        </p:nvSpPr>
        <p:spPr>
          <a:xfrm>
            <a:off x="6007100" y="6205538"/>
            <a:ext cx="230188"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21" name="Group 320"/>
          <p:cNvGrpSpPr>
            <a:grpSpLocks/>
          </p:cNvGrpSpPr>
          <p:nvPr/>
        </p:nvGrpSpPr>
        <p:grpSpPr bwMode="auto">
          <a:xfrm>
            <a:off x="5994400" y="6557963"/>
            <a:ext cx="219075" cy="196850"/>
            <a:chOff x="6497150" y="2569673"/>
            <a:chExt cx="354390" cy="316901"/>
          </a:xfrm>
        </p:grpSpPr>
        <p:cxnSp>
          <p:nvCxnSpPr>
            <p:cNvPr id="322" name="Straight Connector 32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24" name="Oval 323"/>
          <p:cNvSpPr/>
          <p:nvPr/>
        </p:nvSpPr>
        <p:spPr>
          <a:xfrm>
            <a:off x="6705600" y="5870575"/>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25" name="Group 324"/>
          <p:cNvGrpSpPr>
            <a:grpSpLocks/>
          </p:cNvGrpSpPr>
          <p:nvPr/>
        </p:nvGrpSpPr>
        <p:grpSpPr bwMode="auto">
          <a:xfrm>
            <a:off x="6022975" y="5915025"/>
            <a:ext cx="220663" cy="198438"/>
            <a:chOff x="6497150" y="2569673"/>
            <a:chExt cx="354390" cy="316901"/>
          </a:xfrm>
        </p:grpSpPr>
        <p:cxnSp>
          <p:nvCxnSpPr>
            <p:cNvPr id="326" name="Straight Connector 325"/>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28" name="Oval 327"/>
          <p:cNvSpPr/>
          <p:nvPr/>
        </p:nvSpPr>
        <p:spPr>
          <a:xfrm>
            <a:off x="6694488" y="6540500"/>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29" name="Group 328"/>
          <p:cNvGrpSpPr>
            <a:grpSpLocks/>
          </p:cNvGrpSpPr>
          <p:nvPr/>
        </p:nvGrpSpPr>
        <p:grpSpPr bwMode="auto">
          <a:xfrm>
            <a:off x="6350000" y="6564313"/>
            <a:ext cx="220663" cy="196850"/>
            <a:chOff x="6497150" y="2569673"/>
            <a:chExt cx="354390" cy="316901"/>
          </a:xfrm>
        </p:grpSpPr>
        <p:cxnSp>
          <p:nvCxnSpPr>
            <p:cNvPr id="330" name="Straight Connector 32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32" name="Oval 331"/>
          <p:cNvSpPr/>
          <p:nvPr/>
        </p:nvSpPr>
        <p:spPr>
          <a:xfrm>
            <a:off x="6350000" y="5875338"/>
            <a:ext cx="231775"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33" name="Group 332"/>
          <p:cNvGrpSpPr>
            <a:grpSpLocks/>
          </p:cNvGrpSpPr>
          <p:nvPr/>
        </p:nvGrpSpPr>
        <p:grpSpPr bwMode="auto">
          <a:xfrm>
            <a:off x="2841625" y="6211888"/>
            <a:ext cx="220663" cy="196850"/>
            <a:chOff x="6497150" y="2569673"/>
            <a:chExt cx="354390" cy="316901"/>
          </a:xfrm>
        </p:grpSpPr>
        <p:cxnSp>
          <p:nvCxnSpPr>
            <p:cNvPr id="334" name="Straight Connector 33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336" name="Group 335"/>
          <p:cNvGrpSpPr>
            <a:grpSpLocks/>
          </p:cNvGrpSpPr>
          <p:nvPr/>
        </p:nvGrpSpPr>
        <p:grpSpPr bwMode="auto">
          <a:xfrm>
            <a:off x="3711575" y="6564313"/>
            <a:ext cx="220663" cy="196850"/>
            <a:chOff x="6497150" y="2569673"/>
            <a:chExt cx="354390" cy="316901"/>
          </a:xfrm>
        </p:grpSpPr>
        <p:cxnSp>
          <p:nvCxnSpPr>
            <p:cNvPr id="337" name="Straight Connector 336"/>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339" name="Group 338"/>
          <p:cNvGrpSpPr>
            <a:grpSpLocks/>
          </p:cNvGrpSpPr>
          <p:nvPr/>
        </p:nvGrpSpPr>
        <p:grpSpPr bwMode="auto">
          <a:xfrm>
            <a:off x="5070475" y="5902325"/>
            <a:ext cx="220663" cy="196850"/>
            <a:chOff x="6497150" y="2569673"/>
            <a:chExt cx="354390" cy="316901"/>
          </a:xfrm>
        </p:grpSpPr>
        <p:cxnSp>
          <p:nvCxnSpPr>
            <p:cNvPr id="340" name="Straight Connector 33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342" name="Group 341"/>
          <p:cNvGrpSpPr>
            <a:grpSpLocks/>
          </p:cNvGrpSpPr>
          <p:nvPr/>
        </p:nvGrpSpPr>
        <p:grpSpPr bwMode="auto">
          <a:xfrm>
            <a:off x="6694488" y="6224588"/>
            <a:ext cx="220662" cy="196850"/>
            <a:chOff x="6497150" y="2569673"/>
            <a:chExt cx="354390" cy="316901"/>
          </a:xfrm>
        </p:grpSpPr>
        <p:cxnSp>
          <p:nvCxnSpPr>
            <p:cNvPr id="343" name="Straight Connector 342"/>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371" name="Straight Arrow Connector 370"/>
          <p:cNvCxnSpPr/>
          <p:nvPr/>
        </p:nvCxnSpPr>
        <p:spPr>
          <a:xfrm flipH="1">
            <a:off x="1997075" y="2554288"/>
            <a:ext cx="1924050" cy="4730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73" name="Straight Arrow Connector 372"/>
          <p:cNvCxnSpPr/>
          <p:nvPr/>
        </p:nvCxnSpPr>
        <p:spPr>
          <a:xfrm>
            <a:off x="4473575" y="2554288"/>
            <a:ext cx="0" cy="6000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75" name="Straight Arrow Connector 374"/>
          <p:cNvCxnSpPr/>
          <p:nvPr/>
        </p:nvCxnSpPr>
        <p:spPr>
          <a:xfrm>
            <a:off x="5070475" y="2554288"/>
            <a:ext cx="1905000" cy="4730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79" name="Straight Arrow Connector 378"/>
          <p:cNvCxnSpPr/>
          <p:nvPr/>
        </p:nvCxnSpPr>
        <p:spPr>
          <a:xfrm flipH="1">
            <a:off x="1249363" y="4119563"/>
            <a:ext cx="536575" cy="2444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88" name="Straight Arrow Connector 387"/>
          <p:cNvCxnSpPr/>
          <p:nvPr/>
        </p:nvCxnSpPr>
        <p:spPr>
          <a:xfrm>
            <a:off x="1997075" y="4119563"/>
            <a:ext cx="522288" cy="2444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1" name="Straight Arrow Connector 390"/>
          <p:cNvCxnSpPr/>
          <p:nvPr/>
        </p:nvCxnSpPr>
        <p:spPr>
          <a:xfrm flipH="1">
            <a:off x="3819525" y="4127500"/>
            <a:ext cx="536575" cy="2428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2" name="Straight Arrow Connector 391"/>
          <p:cNvCxnSpPr/>
          <p:nvPr/>
        </p:nvCxnSpPr>
        <p:spPr>
          <a:xfrm>
            <a:off x="4567238" y="4127500"/>
            <a:ext cx="520700" cy="2428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3" name="Straight Arrow Connector 392"/>
          <p:cNvCxnSpPr/>
          <p:nvPr/>
        </p:nvCxnSpPr>
        <p:spPr>
          <a:xfrm flipH="1">
            <a:off x="6438900" y="4127500"/>
            <a:ext cx="536575" cy="2428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4" name="Straight Arrow Connector 393"/>
          <p:cNvCxnSpPr/>
          <p:nvPr/>
        </p:nvCxnSpPr>
        <p:spPr>
          <a:xfrm>
            <a:off x="7186613" y="4127500"/>
            <a:ext cx="520700" cy="2428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5" name="Straight Arrow Connector 394"/>
          <p:cNvCxnSpPr/>
          <p:nvPr/>
        </p:nvCxnSpPr>
        <p:spPr>
          <a:xfrm>
            <a:off x="2606675" y="5497513"/>
            <a:ext cx="0" cy="36353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7" name="Straight Arrow Connector 396"/>
          <p:cNvCxnSpPr/>
          <p:nvPr/>
        </p:nvCxnSpPr>
        <p:spPr>
          <a:xfrm>
            <a:off x="3816350" y="5483225"/>
            <a:ext cx="0" cy="36353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8" name="Straight Arrow Connector 397"/>
          <p:cNvCxnSpPr/>
          <p:nvPr/>
        </p:nvCxnSpPr>
        <p:spPr>
          <a:xfrm>
            <a:off x="5176838" y="5483225"/>
            <a:ext cx="0" cy="36353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9" name="Straight Arrow Connector 398"/>
          <p:cNvCxnSpPr/>
          <p:nvPr/>
        </p:nvCxnSpPr>
        <p:spPr>
          <a:xfrm>
            <a:off x="6450013" y="5467350"/>
            <a:ext cx="0" cy="36353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8817" name="TextBox 2"/>
          <p:cNvSpPr txBox="1">
            <a:spLocks noChangeArrowheads="1"/>
          </p:cNvSpPr>
          <p:nvPr/>
        </p:nvSpPr>
        <p:spPr bwMode="auto">
          <a:xfrm>
            <a:off x="6864350" y="1143000"/>
            <a:ext cx="22796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dirty="0"/>
              <a:t>3x3 Tic-Tac-Toe</a:t>
            </a:r>
          </a:p>
          <a:p>
            <a:pPr eaLnBrk="1" hangingPunct="1"/>
            <a:r>
              <a:rPr lang="en-US" dirty="0">
                <a:solidFill>
                  <a:srgbClr val="FF0000"/>
                </a:solidFill>
              </a:rPr>
              <a:t>optimal play</a:t>
            </a:r>
          </a:p>
        </p:txBody>
      </p:sp>
      <p:sp>
        <p:nvSpPr>
          <p:cNvPr id="4" name="TextBox 3"/>
          <p:cNvSpPr txBox="1">
            <a:spLocks noChangeArrowheads="1"/>
          </p:cNvSpPr>
          <p:nvPr/>
        </p:nvSpPr>
        <p:spPr bwMode="auto">
          <a:xfrm>
            <a:off x="152400" y="1447800"/>
            <a:ext cx="33877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dirty="0"/>
              <a:t>We start 3 moves per player in:</a:t>
            </a:r>
          </a:p>
        </p:txBody>
      </p:sp>
      <p:sp>
        <p:nvSpPr>
          <p:cNvPr id="5" name="TextBox 4"/>
          <p:cNvSpPr txBox="1">
            <a:spLocks noChangeArrowheads="1"/>
          </p:cNvSpPr>
          <p:nvPr/>
        </p:nvSpPr>
        <p:spPr bwMode="auto">
          <a:xfrm>
            <a:off x="860425" y="5562600"/>
            <a:ext cx="663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t>loss</a:t>
            </a:r>
          </a:p>
        </p:txBody>
      </p:sp>
      <p:sp>
        <p:nvSpPr>
          <p:cNvPr id="6" name="TextBox 5"/>
          <p:cNvSpPr txBox="1">
            <a:spLocks noChangeArrowheads="1"/>
          </p:cNvSpPr>
          <p:nvPr/>
        </p:nvSpPr>
        <p:spPr bwMode="auto">
          <a:xfrm>
            <a:off x="7543800" y="5562600"/>
            <a:ext cx="663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t>loss</a:t>
            </a:r>
          </a:p>
        </p:txBody>
      </p:sp>
    </p:spTree>
    <p:extLst>
      <p:ext uri="{BB962C8B-B14F-4D97-AF65-F5344CB8AC3E}">
        <p14:creationId xmlns:p14="http://schemas.microsoft.com/office/powerpoint/2010/main" val="3033058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500"/>
                                        <p:tgtEl>
                                          <p:spTgt spid="4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nodeType="with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0" presetClass="entr" presetSubtype="0" fill="hold"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par>
                                <p:cTn id="30" presetID="10" presetClass="entr" presetSubtype="0" fill="hold" nodeType="with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500"/>
                                        <p:tgtEl>
                                          <p:spTgt spid="60"/>
                                        </p:tgtEl>
                                      </p:cBhvr>
                                    </p:animEffect>
                                  </p:childTnLst>
                                </p:cTn>
                              </p:par>
                              <p:par>
                                <p:cTn id="33" presetID="10" presetClass="entr" presetSubtype="0" fill="hold" nodeType="with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500"/>
                                        <p:tgtEl>
                                          <p:spTgt spid="6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500"/>
                                        <p:tgtEl>
                                          <p:spTgt spid="68"/>
                                        </p:tgtEl>
                                      </p:cBhvr>
                                    </p:animEffect>
                                  </p:childTnLst>
                                </p:cTn>
                              </p:par>
                              <p:par>
                                <p:cTn id="39" presetID="10" presetClass="entr" presetSubtype="0" fill="hold" nodeType="with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500"/>
                                        <p:tgtEl>
                                          <p:spTgt spid="6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fade">
                                      <p:cBhvr>
                                        <p:cTn id="44" dur="500"/>
                                        <p:tgtEl>
                                          <p:spTgt spid="72"/>
                                        </p:tgtEl>
                                      </p:cBhvr>
                                    </p:animEffect>
                                  </p:childTnLst>
                                </p:cTn>
                              </p:par>
                              <p:par>
                                <p:cTn id="45" presetID="10" presetClass="entr" presetSubtype="0" fill="hold" nodeType="with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6"/>
                                        </p:tgtEl>
                                        <p:attrNameLst>
                                          <p:attrName>style.visibility</p:attrName>
                                        </p:attrNameLst>
                                      </p:cBhvr>
                                      <p:to>
                                        <p:strVal val="visible"/>
                                      </p:to>
                                    </p:set>
                                    <p:animEffect transition="in" filter="fade">
                                      <p:cBhvr>
                                        <p:cTn id="50" dur="500"/>
                                        <p:tgtEl>
                                          <p:spTgt spid="76"/>
                                        </p:tgtEl>
                                      </p:cBhvr>
                                    </p:animEffect>
                                  </p:childTnLst>
                                </p:cTn>
                              </p:par>
                              <p:par>
                                <p:cTn id="51" presetID="10" presetClass="entr" presetSubtype="0" fill="hold" nodeType="withEffect">
                                  <p:stCondLst>
                                    <p:cond delay="0"/>
                                  </p:stCondLst>
                                  <p:childTnLst>
                                    <p:set>
                                      <p:cBhvr>
                                        <p:cTn id="52" dur="1" fill="hold">
                                          <p:stCondLst>
                                            <p:cond delay="0"/>
                                          </p:stCondLst>
                                        </p:cTn>
                                        <p:tgtEl>
                                          <p:spTgt spid="77"/>
                                        </p:tgtEl>
                                        <p:attrNameLst>
                                          <p:attrName>style.visibility</p:attrName>
                                        </p:attrNameLst>
                                      </p:cBhvr>
                                      <p:to>
                                        <p:strVal val="visible"/>
                                      </p:to>
                                    </p:set>
                                    <p:animEffect transition="in" filter="fade">
                                      <p:cBhvr>
                                        <p:cTn id="53" dur="500"/>
                                        <p:tgtEl>
                                          <p:spTgt spid="77"/>
                                        </p:tgtEl>
                                      </p:cBhvr>
                                    </p:animEffect>
                                  </p:childTnLst>
                                </p:cTn>
                              </p:par>
                              <p:par>
                                <p:cTn id="54" presetID="10" presetClass="entr" presetSubtype="0" fill="hold" nodeType="withEffect">
                                  <p:stCondLst>
                                    <p:cond delay="0"/>
                                  </p:stCondLst>
                                  <p:childTnLst>
                                    <p:set>
                                      <p:cBhvr>
                                        <p:cTn id="55" dur="1" fill="hold">
                                          <p:stCondLst>
                                            <p:cond delay="0"/>
                                          </p:stCondLst>
                                        </p:cTn>
                                        <p:tgtEl>
                                          <p:spTgt spid="82"/>
                                        </p:tgtEl>
                                        <p:attrNameLst>
                                          <p:attrName>style.visibility</p:attrName>
                                        </p:attrNameLst>
                                      </p:cBhvr>
                                      <p:to>
                                        <p:strVal val="visible"/>
                                      </p:to>
                                    </p:set>
                                    <p:animEffect transition="in" filter="fade">
                                      <p:cBhvr>
                                        <p:cTn id="56" dur="500"/>
                                        <p:tgtEl>
                                          <p:spTgt spid="8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par>
                                <p:cTn id="60" presetID="10" presetClass="entr" presetSubtype="0" fill="hold"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500"/>
                                        <p:tgtEl>
                                          <p:spTgt spid="8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10" presetClass="entr" presetSubtype="0" fill="hold" nodeType="withEffect">
                                  <p:stCondLst>
                                    <p:cond delay="0"/>
                                  </p:stCondLst>
                                  <p:childTnLst>
                                    <p:set>
                                      <p:cBhvr>
                                        <p:cTn id="67" dur="1" fill="hold">
                                          <p:stCondLst>
                                            <p:cond delay="0"/>
                                          </p:stCondLst>
                                        </p:cTn>
                                        <p:tgtEl>
                                          <p:spTgt spid="90"/>
                                        </p:tgtEl>
                                        <p:attrNameLst>
                                          <p:attrName>style.visibility</p:attrName>
                                        </p:attrNameLst>
                                      </p:cBhvr>
                                      <p:to>
                                        <p:strVal val="visible"/>
                                      </p:to>
                                    </p:set>
                                    <p:animEffect transition="in" filter="fade">
                                      <p:cBhvr>
                                        <p:cTn id="68" dur="500"/>
                                        <p:tgtEl>
                                          <p:spTgt spid="9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par>
                                <p:cTn id="72" presetID="10" presetClass="entr" presetSubtype="0" fill="hold" nodeType="withEffect">
                                  <p:stCondLst>
                                    <p:cond delay="0"/>
                                  </p:stCondLst>
                                  <p:childTnLst>
                                    <p:set>
                                      <p:cBhvr>
                                        <p:cTn id="73" dur="1" fill="hold">
                                          <p:stCondLst>
                                            <p:cond delay="0"/>
                                          </p:stCondLst>
                                        </p:cTn>
                                        <p:tgtEl>
                                          <p:spTgt spid="95"/>
                                        </p:tgtEl>
                                        <p:attrNameLst>
                                          <p:attrName>style.visibility</p:attrName>
                                        </p:attrNameLst>
                                      </p:cBhvr>
                                      <p:to>
                                        <p:strVal val="visible"/>
                                      </p:to>
                                    </p:set>
                                    <p:animEffect transition="in" filter="fade">
                                      <p:cBhvr>
                                        <p:cTn id="74" dur="500"/>
                                        <p:tgtEl>
                                          <p:spTgt spid="95"/>
                                        </p:tgtEl>
                                      </p:cBhvr>
                                    </p:animEffect>
                                  </p:childTnLst>
                                </p:cTn>
                              </p:par>
                              <p:par>
                                <p:cTn id="75" presetID="10" presetClass="entr" presetSubtype="0"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childTnLst>
                                </p:cTn>
                              </p:par>
                              <p:par>
                                <p:cTn id="78" presetID="10" presetClass="entr" presetSubtype="0" fill="hold" nodeType="withEffect">
                                  <p:stCondLst>
                                    <p:cond delay="0"/>
                                  </p:stCondLst>
                                  <p:childTnLst>
                                    <p:set>
                                      <p:cBhvr>
                                        <p:cTn id="79" dur="1" fill="hold">
                                          <p:stCondLst>
                                            <p:cond delay="0"/>
                                          </p:stCondLst>
                                        </p:cTn>
                                        <p:tgtEl>
                                          <p:spTgt spid="101"/>
                                        </p:tgtEl>
                                        <p:attrNameLst>
                                          <p:attrName>style.visibility</p:attrName>
                                        </p:attrNameLst>
                                      </p:cBhvr>
                                      <p:to>
                                        <p:strVal val="visible"/>
                                      </p:to>
                                    </p:set>
                                    <p:animEffect transition="in" filter="fade">
                                      <p:cBhvr>
                                        <p:cTn id="80" dur="500"/>
                                        <p:tgtEl>
                                          <p:spTgt spid="101"/>
                                        </p:tgtEl>
                                      </p:cBhvr>
                                    </p:animEffect>
                                  </p:childTnLst>
                                </p:cTn>
                              </p:par>
                              <p:par>
                                <p:cTn id="81" presetID="10" presetClass="entr" presetSubtype="0" fill="hold" nodeType="withEffect">
                                  <p:stCondLst>
                                    <p:cond delay="0"/>
                                  </p:stCondLst>
                                  <p:childTnLst>
                                    <p:set>
                                      <p:cBhvr>
                                        <p:cTn id="82" dur="1" fill="hold">
                                          <p:stCondLst>
                                            <p:cond delay="0"/>
                                          </p:stCondLst>
                                        </p:cTn>
                                        <p:tgtEl>
                                          <p:spTgt spid="371"/>
                                        </p:tgtEl>
                                        <p:attrNameLst>
                                          <p:attrName>style.visibility</p:attrName>
                                        </p:attrNameLst>
                                      </p:cBhvr>
                                      <p:to>
                                        <p:strVal val="visible"/>
                                      </p:to>
                                    </p:set>
                                    <p:animEffect transition="in" filter="fade">
                                      <p:cBhvr>
                                        <p:cTn id="83" dur="500"/>
                                        <p:tgtEl>
                                          <p:spTgt spid="371"/>
                                        </p:tgtEl>
                                      </p:cBhvr>
                                    </p:animEffect>
                                  </p:childTnLst>
                                </p:cTn>
                              </p:par>
                              <p:par>
                                <p:cTn id="84" presetID="10" presetClass="entr" presetSubtype="0" fill="hold" nodeType="withEffect">
                                  <p:stCondLst>
                                    <p:cond delay="0"/>
                                  </p:stCondLst>
                                  <p:childTnLst>
                                    <p:set>
                                      <p:cBhvr>
                                        <p:cTn id="85" dur="1" fill="hold">
                                          <p:stCondLst>
                                            <p:cond delay="0"/>
                                          </p:stCondLst>
                                        </p:cTn>
                                        <p:tgtEl>
                                          <p:spTgt spid="373"/>
                                        </p:tgtEl>
                                        <p:attrNameLst>
                                          <p:attrName>style.visibility</p:attrName>
                                        </p:attrNameLst>
                                      </p:cBhvr>
                                      <p:to>
                                        <p:strVal val="visible"/>
                                      </p:to>
                                    </p:set>
                                    <p:animEffect transition="in" filter="fade">
                                      <p:cBhvr>
                                        <p:cTn id="86" dur="500"/>
                                        <p:tgtEl>
                                          <p:spTgt spid="373"/>
                                        </p:tgtEl>
                                      </p:cBhvr>
                                    </p:animEffect>
                                  </p:childTnLst>
                                </p:cTn>
                              </p:par>
                              <p:par>
                                <p:cTn id="87" presetID="10" presetClass="entr" presetSubtype="0" fill="hold" nodeType="withEffect">
                                  <p:stCondLst>
                                    <p:cond delay="0"/>
                                  </p:stCondLst>
                                  <p:childTnLst>
                                    <p:set>
                                      <p:cBhvr>
                                        <p:cTn id="88" dur="1" fill="hold">
                                          <p:stCondLst>
                                            <p:cond delay="0"/>
                                          </p:stCondLst>
                                        </p:cTn>
                                        <p:tgtEl>
                                          <p:spTgt spid="375"/>
                                        </p:tgtEl>
                                        <p:attrNameLst>
                                          <p:attrName>style.visibility</p:attrName>
                                        </p:attrNameLst>
                                      </p:cBhvr>
                                      <p:to>
                                        <p:strVal val="visible"/>
                                      </p:to>
                                    </p:set>
                                    <p:animEffect transition="in" filter="fade">
                                      <p:cBhvr>
                                        <p:cTn id="89" dur="500"/>
                                        <p:tgtEl>
                                          <p:spTgt spid="375"/>
                                        </p:tgtEl>
                                      </p:cBhvr>
                                    </p:animEffect>
                                  </p:childTnLst>
                                </p:cTn>
                              </p:par>
                              <p:par>
                                <p:cTn id="90" presetID="1" presetClass="entr" presetSubtype="0" fill="hold" grpId="0" nodeType="withEffect">
                                  <p:stCondLst>
                                    <p:cond delay="0"/>
                                  </p:stCondLst>
                                  <p:childTnLst>
                                    <p:set>
                                      <p:cBhvr>
                                        <p:cTn id="91" dur="1" fill="hold">
                                          <p:stCondLst>
                                            <p:cond delay="0"/>
                                          </p:stCondLst>
                                        </p:cTn>
                                        <p:tgtEl>
                                          <p:spTgt spid="94"/>
                                        </p:tgtEl>
                                        <p:attrNameLst>
                                          <p:attrName>style.visibility</p:attrName>
                                        </p:attrNameLst>
                                      </p:cBhvr>
                                      <p:to>
                                        <p:strVal val="visible"/>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0" presetClass="entr" presetSubtype="0" fill="hold" nodeType="clickEffect">
                                  <p:stCondLst>
                                    <p:cond delay="0"/>
                                  </p:stCondLst>
                                  <p:childTnLst>
                                    <p:set>
                                      <p:cBhvr>
                                        <p:cTn id="95" dur="1" fill="hold">
                                          <p:stCondLst>
                                            <p:cond delay="0"/>
                                          </p:stCondLst>
                                        </p:cTn>
                                        <p:tgtEl>
                                          <p:spTgt spid="104"/>
                                        </p:tgtEl>
                                        <p:attrNameLst>
                                          <p:attrName>style.visibility</p:attrName>
                                        </p:attrNameLst>
                                      </p:cBhvr>
                                      <p:to>
                                        <p:strVal val="visible"/>
                                      </p:to>
                                    </p:set>
                                    <p:animEffect transition="in" filter="fade">
                                      <p:cBhvr>
                                        <p:cTn id="96" dur="500"/>
                                        <p:tgtEl>
                                          <p:spTgt spid="104"/>
                                        </p:tgtEl>
                                      </p:cBhvr>
                                    </p:animEffect>
                                  </p:childTnLst>
                                </p:cTn>
                              </p:par>
                              <p:par>
                                <p:cTn id="97" presetID="10" presetClass="entr" presetSubtype="0" fill="hold" nodeType="withEffect">
                                  <p:stCondLst>
                                    <p:cond delay="0"/>
                                  </p:stCondLst>
                                  <p:childTnLst>
                                    <p:set>
                                      <p:cBhvr>
                                        <p:cTn id="98" dur="1" fill="hold">
                                          <p:stCondLst>
                                            <p:cond delay="0"/>
                                          </p:stCondLst>
                                        </p:cTn>
                                        <p:tgtEl>
                                          <p:spTgt spid="109"/>
                                        </p:tgtEl>
                                        <p:attrNameLst>
                                          <p:attrName>style.visibility</p:attrName>
                                        </p:attrNameLst>
                                      </p:cBhvr>
                                      <p:to>
                                        <p:strVal val="visible"/>
                                      </p:to>
                                    </p:set>
                                    <p:animEffect transition="in" filter="fade">
                                      <p:cBhvr>
                                        <p:cTn id="99" dur="500"/>
                                        <p:tgtEl>
                                          <p:spTgt spid="10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2"/>
                                        </p:tgtEl>
                                        <p:attrNameLst>
                                          <p:attrName>style.visibility</p:attrName>
                                        </p:attrNameLst>
                                      </p:cBhvr>
                                      <p:to>
                                        <p:strVal val="visible"/>
                                      </p:to>
                                    </p:set>
                                    <p:animEffect transition="in" filter="fade">
                                      <p:cBhvr>
                                        <p:cTn id="102" dur="500"/>
                                        <p:tgtEl>
                                          <p:spTgt spid="112"/>
                                        </p:tgtEl>
                                      </p:cBhvr>
                                    </p:animEffect>
                                  </p:childTnLst>
                                </p:cTn>
                              </p:par>
                              <p:par>
                                <p:cTn id="103" presetID="10" presetClass="entr" presetSubtype="0" fill="hold" nodeType="withEffect">
                                  <p:stCondLst>
                                    <p:cond delay="0"/>
                                  </p:stCondLst>
                                  <p:childTnLst>
                                    <p:set>
                                      <p:cBhvr>
                                        <p:cTn id="104" dur="1" fill="hold">
                                          <p:stCondLst>
                                            <p:cond delay="0"/>
                                          </p:stCondLst>
                                        </p:cTn>
                                        <p:tgtEl>
                                          <p:spTgt spid="113"/>
                                        </p:tgtEl>
                                        <p:attrNameLst>
                                          <p:attrName>style.visibility</p:attrName>
                                        </p:attrNameLst>
                                      </p:cBhvr>
                                      <p:to>
                                        <p:strVal val="visible"/>
                                      </p:to>
                                    </p:set>
                                    <p:animEffect transition="in" filter="fade">
                                      <p:cBhvr>
                                        <p:cTn id="105" dur="500"/>
                                        <p:tgtEl>
                                          <p:spTgt spid="11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16"/>
                                        </p:tgtEl>
                                        <p:attrNameLst>
                                          <p:attrName>style.visibility</p:attrName>
                                        </p:attrNameLst>
                                      </p:cBhvr>
                                      <p:to>
                                        <p:strVal val="visible"/>
                                      </p:to>
                                    </p:set>
                                    <p:animEffect transition="in" filter="fade">
                                      <p:cBhvr>
                                        <p:cTn id="108" dur="500"/>
                                        <p:tgtEl>
                                          <p:spTgt spid="116"/>
                                        </p:tgtEl>
                                      </p:cBhvr>
                                    </p:animEffect>
                                  </p:childTnLst>
                                </p:cTn>
                              </p:par>
                              <p:par>
                                <p:cTn id="109" presetID="10" presetClass="entr" presetSubtype="0" fill="hold" nodeType="withEffect">
                                  <p:stCondLst>
                                    <p:cond delay="0"/>
                                  </p:stCondLst>
                                  <p:childTnLst>
                                    <p:set>
                                      <p:cBhvr>
                                        <p:cTn id="110" dur="1" fill="hold">
                                          <p:stCondLst>
                                            <p:cond delay="0"/>
                                          </p:stCondLst>
                                        </p:cTn>
                                        <p:tgtEl>
                                          <p:spTgt spid="117"/>
                                        </p:tgtEl>
                                        <p:attrNameLst>
                                          <p:attrName>style.visibility</p:attrName>
                                        </p:attrNameLst>
                                      </p:cBhvr>
                                      <p:to>
                                        <p:strVal val="visible"/>
                                      </p:to>
                                    </p:set>
                                    <p:animEffect transition="in" filter="fade">
                                      <p:cBhvr>
                                        <p:cTn id="111" dur="500"/>
                                        <p:tgtEl>
                                          <p:spTgt spid="11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20"/>
                                        </p:tgtEl>
                                        <p:attrNameLst>
                                          <p:attrName>style.visibility</p:attrName>
                                        </p:attrNameLst>
                                      </p:cBhvr>
                                      <p:to>
                                        <p:strVal val="visible"/>
                                      </p:to>
                                    </p:set>
                                    <p:animEffect transition="in" filter="fade">
                                      <p:cBhvr>
                                        <p:cTn id="114" dur="500"/>
                                        <p:tgtEl>
                                          <p:spTgt spid="120"/>
                                        </p:tgtEl>
                                      </p:cBhvr>
                                    </p:animEffect>
                                  </p:childTnLst>
                                </p:cTn>
                              </p:par>
                              <p:par>
                                <p:cTn id="115" presetID="10" presetClass="entr" presetSubtype="0" fill="hold" nodeType="withEffect">
                                  <p:stCondLst>
                                    <p:cond delay="0"/>
                                  </p:stCondLst>
                                  <p:childTnLst>
                                    <p:set>
                                      <p:cBhvr>
                                        <p:cTn id="116" dur="1" fill="hold">
                                          <p:stCondLst>
                                            <p:cond delay="0"/>
                                          </p:stCondLst>
                                        </p:cTn>
                                        <p:tgtEl>
                                          <p:spTgt spid="121"/>
                                        </p:tgtEl>
                                        <p:attrNameLst>
                                          <p:attrName>style.visibility</p:attrName>
                                        </p:attrNameLst>
                                      </p:cBhvr>
                                      <p:to>
                                        <p:strVal val="visible"/>
                                      </p:to>
                                    </p:set>
                                    <p:animEffect transition="in" filter="fade">
                                      <p:cBhvr>
                                        <p:cTn id="117" dur="500"/>
                                        <p:tgtEl>
                                          <p:spTgt spid="121"/>
                                        </p:tgtEl>
                                      </p:cBhvr>
                                    </p:animEffect>
                                  </p:childTnLst>
                                </p:cTn>
                              </p:par>
                              <p:par>
                                <p:cTn id="118" presetID="10" presetClass="entr" presetSubtype="0" fill="hold" nodeType="withEffect">
                                  <p:stCondLst>
                                    <p:cond delay="0"/>
                                  </p:stCondLst>
                                  <p:childTnLst>
                                    <p:set>
                                      <p:cBhvr>
                                        <p:cTn id="119" dur="1" fill="hold">
                                          <p:stCondLst>
                                            <p:cond delay="0"/>
                                          </p:stCondLst>
                                        </p:cTn>
                                        <p:tgtEl>
                                          <p:spTgt spid="124"/>
                                        </p:tgtEl>
                                        <p:attrNameLst>
                                          <p:attrName>style.visibility</p:attrName>
                                        </p:attrNameLst>
                                      </p:cBhvr>
                                      <p:to>
                                        <p:strVal val="visible"/>
                                      </p:to>
                                    </p:set>
                                    <p:animEffect transition="in" filter="fade">
                                      <p:cBhvr>
                                        <p:cTn id="120" dur="500"/>
                                        <p:tgtEl>
                                          <p:spTgt spid="124"/>
                                        </p:tgtEl>
                                      </p:cBhvr>
                                    </p:animEffect>
                                  </p:childTnLst>
                                </p:cTn>
                              </p:par>
                              <p:par>
                                <p:cTn id="121" presetID="10" presetClass="entr" presetSubtype="0" fill="hold" nodeType="withEffect">
                                  <p:stCondLst>
                                    <p:cond delay="0"/>
                                  </p:stCondLst>
                                  <p:childTnLst>
                                    <p:set>
                                      <p:cBhvr>
                                        <p:cTn id="122" dur="1" fill="hold">
                                          <p:stCondLst>
                                            <p:cond delay="0"/>
                                          </p:stCondLst>
                                        </p:cTn>
                                        <p:tgtEl>
                                          <p:spTgt spid="129"/>
                                        </p:tgtEl>
                                        <p:attrNameLst>
                                          <p:attrName>style.visibility</p:attrName>
                                        </p:attrNameLst>
                                      </p:cBhvr>
                                      <p:to>
                                        <p:strVal val="visible"/>
                                      </p:to>
                                    </p:set>
                                    <p:animEffect transition="in" filter="fade">
                                      <p:cBhvr>
                                        <p:cTn id="123" dur="500"/>
                                        <p:tgtEl>
                                          <p:spTgt spid="12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32"/>
                                        </p:tgtEl>
                                        <p:attrNameLst>
                                          <p:attrName>style.visibility</p:attrName>
                                        </p:attrNameLst>
                                      </p:cBhvr>
                                      <p:to>
                                        <p:strVal val="visible"/>
                                      </p:to>
                                    </p:set>
                                    <p:animEffect transition="in" filter="fade">
                                      <p:cBhvr>
                                        <p:cTn id="126" dur="500"/>
                                        <p:tgtEl>
                                          <p:spTgt spid="132"/>
                                        </p:tgtEl>
                                      </p:cBhvr>
                                    </p:animEffect>
                                  </p:childTnLst>
                                </p:cTn>
                              </p:par>
                              <p:par>
                                <p:cTn id="127" presetID="10" presetClass="entr" presetSubtype="0" fill="hold" nodeType="withEffect">
                                  <p:stCondLst>
                                    <p:cond delay="0"/>
                                  </p:stCondLst>
                                  <p:childTnLst>
                                    <p:set>
                                      <p:cBhvr>
                                        <p:cTn id="128" dur="1" fill="hold">
                                          <p:stCondLst>
                                            <p:cond delay="0"/>
                                          </p:stCondLst>
                                        </p:cTn>
                                        <p:tgtEl>
                                          <p:spTgt spid="133"/>
                                        </p:tgtEl>
                                        <p:attrNameLst>
                                          <p:attrName>style.visibility</p:attrName>
                                        </p:attrNameLst>
                                      </p:cBhvr>
                                      <p:to>
                                        <p:strVal val="visible"/>
                                      </p:to>
                                    </p:set>
                                    <p:animEffect transition="in" filter="fade">
                                      <p:cBhvr>
                                        <p:cTn id="129" dur="500"/>
                                        <p:tgtEl>
                                          <p:spTgt spid="133"/>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136"/>
                                        </p:tgtEl>
                                        <p:attrNameLst>
                                          <p:attrName>style.visibility</p:attrName>
                                        </p:attrNameLst>
                                      </p:cBhvr>
                                      <p:to>
                                        <p:strVal val="visible"/>
                                      </p:to>
                                    </p:set>
                                    <p:animEffect transition="in" filter="fade">
                                      <p:cBhvr>
                                        <p:cTn id="132" dur="500"/>
                                        <p:tgtEl>
                                          <p:spTgt spid="136"/>
                                        </p:tgtEl>
                                      </p:cBhvr>
                                    </p:animEffect>
                                  </p:childTnLst>
                                </p:cTn>
                              </p:par>
                              <p:par>
                                <p:cTn id="133" presetID="10" presetClass="entr" presetSubtype="0" fill="hold" nodeType="withEffect">
                                  <p:stCondLst>
                                    <p:cond delay="0"/>
                                  </p:stCondLst>
                                  <p:childTnLst>
                                    <p:set>
                                      <p:cBhvr>
                                        <p:cTn id="134" dur="1" fill="hold">
                                          <p:stCondLst>
                                            <p:cond delay="0"/>
                                          </p:stCondLst>
                                        </p:cTn>
                                        <p:tgtEl>
                                          <p:spTgt spid="137"/>
                                        </p:tgtEl>
                                        <p:attrNameLst>
                                          <p:attrName>style.visibility</p:attrName>
                                        </p:attrNameLst>
                                      </p:cBhvr>
                                      <p:to>
                                        <p:strVal val="visible"/>
                                      </p:to>
                                    </p:set>
                                    <p:animEffect transition="in" filter="fade">
                                      <p:cBhvr>
                                        <p:cTn id="135" dur="500"/>
                                        <p:tgtEl>
                                          <p:spTgt spid="137"/>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40"/>
                                        </p:tgtEl>
                                        <p:attrNameLst>
                                          <p:attrName>style.visibility</p:attrName>
                                        </p:attrNameLst>
                                      </p:cBhvr>
                                      <p:to>
                                        <p:strVal val="visible"/>
                                      </p:to>
                                    </p:set>
                                    <p:animEffect transition="in" filter="fade">
                                      <p:cBhvr>
                                        <p:cTn id="138" dur="500"/>
                                        <p:tgtEl>
                                          <p:spTgt spid="140"/>
                                        </p:tgtEl>
                                      </p:cBhvr>
                                    </p:animEffect>
                                  </p:childTnLst>
                                </p:cTn>
                              </p:par>
                              <p:par>
                                <p:cTn id="139" presetID="10" presetClass="entr" presetSubtype="0" fill="hold" nodeType="withEffect">
                                  <p:stCondLst>
                                    <p:cond delay="0"/>
                                  </p:stCondLst>
                                  <p:childTnLst>
                                    <p:set>
                                      <p:cBhvr>
                                        <p:cTn id="140" dur="1" fill="hold">
                                          <p:stCondLst>
                                            <p:cond delay="0"/>
                                          </p:stCondLst>
                                        </p:cTn>
                                        <p:tgtEl>
                                          <p:spTgt spid="141"/>
                                        </p:tgtEl>
                                        <p:attrNameLst>
                                          <p:attrName>style.visibility</p:attrName>
                                        </p:attrNameLst>
                                      </p:cBhvr>
                                      <p:to>
                                        <p:strVal val="visible"/>
                                      </p:to>
                                    </p:set>
                                    <p:animEffect transition="in" filter="fade">
                                      <p:cBhvr>
                                        <p:cTn id="141" dur="500"/>
                                        <p:tgtEl>
                                          <p:spTgt spid="141"/>
                                        </p:tgtEl>
                                      </p:cBhvr>
                                    </p:animEffect>
                                  </p:childTnLst>
                                </p:cTn>
                              </p:par>
                              <p:par>
                                <p:cTn id="142" presetID="10" presetClass="entr" presetSubtype="0" fill="hold" nodeType="withEffect">
                                  <p:stCondLst>
                                    <p:cond delay="0"/>
                                  </p:stCondLst>
                                  <p:childTnLst>
                                    <p:set>
                                      <p:cBhvr>
                                        <p:cTn id="143" dur="1" fill="hold">
                                          <p:stCondLst>
                                            <p:cond delay="0"/>
                                          </p:stCondLst>
                                        </p:cTn>
                                        <p:tgtEl>
                                          <p:spTgt spid="144"/>
                                        </p:tgtEl>
                                        <p:attrNameLst>
                                          <p:attrName>style.visibility</p:attrName>
                                        </p:attrNameLst>
                                      </p:cBhvr>
                                      <p:to>
                                        <p:strVal val="visible"/>
                                      </p:to>
                                    </p:set>
                                    <p:animEffect transition="in" filter="fade">
                                      <p:cBhvr>
                                        <p:cTn id="144" dur="500"/>
                                        <p:tgtEl>
                                          <p:spTgt spid="144"/>
                                        </p:tgtEl>
                                      </p:cBhvr>
                                    </p:animEffect>
                                  </p:childTnLst>
                                </p:cTn>
                              </p:par>
                              <p:par>
                                <p:cTn id="145" presetID="10" presetClass="entr" presetSubtype="0" fill="hold" nodeType="withEffect">
                                  <p:stCondLst>
                                    <p:cond delay="0"/>
                                  </p:stCondLst>
                                  <p:childTnLst>
                                    <p:set>
                                      <p:cBhvr>
                                        <p:cTn id="146" dur="1" fill="hold">
                                          <p:stCondLst>
                                            <p:cond delay="0"/>
                                          </p:stCondLst>
                                        </p:cTn>
                                        <p:tgtEl>
                                          <p:spTgt spid="149"/>
                                        </p:tgtEl>
                                        <p:attrNameLst>
                                          <p:attrName>style.visibility</p:attrName>
                                        </p:attrNameLst>
                                      </p:cBhvr>
                                      <p:to>
                                        <p:strVal val="visible"/>
                                      </p:to>
                                    </p:set>
                                    <p:animEffect transition="in" filter="fade">
                                      <p:cBhvr>
                                        <p:cTn id="147" dur="500"/>
                                        <p:tgtEl>
                                          <p:spTgt spid="149"/>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52"/>
                                        </p:tgtEl>
                                        <p:attrNameLst>
                                          <p:attrName>style.visibility</p:attrName>
                                        </p:attrNameLst>
                                      </p:cBhvr>
                                      <p:to>
                                        <p:strVal val="visible"/>
                                      </p:to>
                                    </p:set>
                                    <p:animEffect transition="in" filter="fade">
                                      <p:cBhvr>
                                        <p:cTn id="150" dur="500"/>
                                        <p:tgtEl>
                                          <p:spTgt spid="152"/>
                                        </p:tgtEl>
                                      </p:cBhvr>
                                    </p:animEffect>
                                  </p:childTnLst>
                                </p:cTn>
                              </p:par>
                              <p:par>
                                <p:cTn id="151" presetID="10" presetClass="entr" presetSubtype="0" fill="hold" nodeType="withEffect">
                                  <p:stCondLst>
                                    <p:cond delay="0"/>
                                  </p:stCondLst>
                                  <p:childTnLst>
                                    <p:set>
                                      <p:cBhvr>
                                        <p:cTn id="152" dur="1" fill="hold">
                                          <p:stCondLst>
                                            <p:cond delay="0"/>
                                          </p:stCondLst>
                                        </p:cTn>
                                        <p:tgtEl>
                                          <p:spTgt spid="153"/>
                                        </p:tgtEl>
                                        <p:attrNameLst>
                                          <p:attrName>style.visibility</p:attrName>
                                        </p:attrNameLst>
                                      </p:cBhvr>
                                      <p:to>
                                        <p:strVal val="visible"/>
                                      </p:to>
                                    </p:set>
                                    <p:animEffect transition="in" filter="fade">
                                      <p:cBhvr>
                                        <p:cTn id="153" dur="500"/>
                                        <p:tgtEl>
                                          <p:spTgt spid="153"/>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56"/>
                                        </p:tgtEl>
                                        <p:attrNameLst>
                                          <p:attrName>style.visibility</p:attrName>
                                        </p:attrNameLst>
                                      </p:cBhvr>
                                      <p:to>
                                        <p:strVal val="visible"/>
                                      </p:to>
                                    </p:set>
                                    <p:animEffect transition="in" filter="fade">
                                      <p:cBhvr>
                                        <p:cTn id="156" dur="500"/>
                                        <p:tgtEl>
                                          <p:spTgt spid="156"/>
                                        </p:tgtEl>
                                      </p:cBhvr>
                                    </p:animEffect>
                                  </p:childTnLst>
                                </p:cTn>
                              </p:par>
                              <p:par>
                                <p:cTn id="157" presetID="10" presetClass="entr" presetSubtype="0" fill="hold" nodeType="withEffect">
                                  <p:stCondLst>
                                    <p:cond delay="0"/>
                                  </p:stCondLst>
                                  <p:childTnLst>
                                    <p:set>
                                      <p:cBhvr>
                                        <p:cTn id="158" dur="1" fill="hold">
                                          <p:stCondLst>
                                            <p:cond delay="0"/>
                                          </p:stCondLst>
                                        </p:cTn>
                                        <p:tgtEl>
                                          <p:spTgt spid="157"/>
                                        </p:tgtEl>
                                        <p:attrNameLst>
                                          <p:attrName>style.visibility</p:attrName>
                                        </p:attrNameLst>
                                      </p:cBhvr>
                                      <p:to>
                                        <p:strVal val="visible"/>
                                      </p:to>
                                    </p:set>
                                    <p:animEffect transition="in" filter="fade">
                                      <p:cBhvr>
                                        <p:cTn id="159" dur="500"/>
                                        <p:tgtEl>
                                          <p:spTgt spid="157"/>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60"/>
                                        </p:tgtEl>
                                        <p:attrNameLst>
                                          <p:attrName>style.visibility</p:attrName>
                                        </p:attrNameLst>
                                      </p:cBhvr>
                                      <p:to>
                                        <p:strVal val="visible"/>
                                      </p:to>
                                    </p:set>
                                    <p:animEffect transition="in" filter="fade">
                                      <p:cBhvr>
                                        <p:cTn id="162" dur="500"/>
                                        <p:tgtEl>
                                          <p:spTgt spid="160"/>
                                        </p:tgtEl>
                                      </p:cBhvr>
                                    </p:animEffect>
                                  </p:childTnLst>
                                </p:cTn>
                              </p:par>
                              <p:par>
                                <p:cTn id="163" presetID="10" presetClass="entr" presetSubtype="0" fill="hold" nodeType="withEffect">
                                  <p:stCondLst>
                                    <p:cond delay="0"/>
                                  </p:stCondLst>
                                  <p:childTnLst>
                                    <p:set>
                                      <p:cBhvr>
                                        <p:cTn id="164" dur="1" fill="hold">
                                          <p:stCondLst>
                                            <p:cond delay="0"/>
                                          </p:stCondLst>
                                        </p:cTn>
                                        <p:tgtEl>
                                          <p:spTgt spid="161"/>
                                        </p:tgtEl>
                                        <p:attrNameLst>
                                          <p:attrName>style.visibility</p:attrName>
                                        </p:attrNameLst>
                                      </p:cBhvr>
                                      <p:to>
                                        <p:strVal val="visible"/>
                                      </p:to>
                                    </p:set>
                                    <p:animEffect transition="in" filter="fade">
                                      <p:cBhvr>
                                        <p:cTn id="165" dur="500"/>
                                        <p:tgtEl>
                                          <p:spTgt spid="161"/>
                                        </p:tgtEl>
                                      </p:cBhvr>
                                    </p:animEffect>
                                  </p:childTnLst>
                                </p:cTn>
                              </p:par>
                              <p:par>
                                <p:cTn id="166" presetID="10" presetClass="entr" presetSubtype="0" fill="hold" nodeType="withEffect">
                                  <p:stCondLst>
                                    <p:cond delay="0"/>
                                  </p:stCondLst>
                                  <p:childTnLst>
                                    <p:set>
                                      <p:cBhvr>
                                        <p:cTn id="167" dur="1" fill="hold">
                                          <p:stCondLst>
                                            <p:cond delay="0"/>
                                          </p:stCondLst>
                                        </p:cTn>
                                        <p:tgtEl>
                                          <p:spTgt spid="164"/>
                                        </p:tgtEl>
                                        <p:attrNameLst>
                                          <p:attrName>style.visibility</p:attrName>
                                        </p:attrNameLst>
                                      </p:cBhvr>
                                      <p:to>
                                        <p:strVal val="visible"/>
                                      </p:to>
                                    </p:set>
                                    <p:animEffect transition="in" filter="fade">
                                      <p:cBhvr>
                                        <p:cTn id="168" dur="500"/>
                                        <p:tgtEl>
                                          <p:spTgt spid="164"/>
                                        </p:tgtEl>
                                      </p:cBhvr>
                                    </p:animEffect>
                                  </p:childTnLst>
                                </p:cTn>
                              </p:par>
                              <p:par>
                                <p:cTn id="169" presetID="10" presetClass="entr" presetSubtype="0" fill="hold" nodeType="withEffect">
                                  <p:stCondLst>
                                    <p:cond delay="0"/>
                                  </p:stCondLst>
                                  <p:childTnLst>
                                    <p:set>
                                      <p:cBhvr>
                                        <p:cTn id="170" dur="1" fill="hold">
                                          <p:stCondLst>
                                            <p:cond delay="0"/>
                                          </p:stCondLst>
                                        </p:cTn>
                                        <p:tgtEl>
                                          <p:spTgt spid="169"/>
                                        </p:tgtEl>
                                        <p:attrNameLst>
                                          <p:attrName>style.visibility</p:attrName>
                                        </p:attrNameLst>
                                      </p:cBhvr>
                                      <p:to>
                                        <p:strVal val="visible"/>
                                      </p:to>
                                    </p:set>
                                    <p:animEffect transition="in" filter="fade">
                                      <p:cBhvr>
                                        <p:cTn id="171" dur="500"/>
                                        <p:tgtEl>
                                          <p:spTgt spid="169"/>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172"/>
                                        </p:tgtEl>
                                        <p:attrNameLst>
                                          <p:attrName>style.visibility</p:attrName>
                                        </p:attrNameLst>
                                      </p:cBhvr>
                                      <p:to>
                                        <p:strVal val="visible"/>
                                      </p:to>
                                    </p:set>
                                    <p:animEffect transition="in" filter="fade">
                                      <p:cBhvr>
                                        <p:cTn id="174" dur="500"/>
                                        <p:tgtEl>
                                          <p:spTgt spid="172"/>
                                        </p:tgtEl>
                                      </p:cBhvr>
                                    </p:animEffect>
                                  </p:childTnLst>
                                </p:cTn>
                              </p:par>
                              <p:par>
                                <p:cTn id="175" presetID="10" presetClass="entr" presetSubtype="0" fill="hold" nodeType="withEffect">
                                  <p:stCondLst>
                                    <p:cond delay="0"/>
                                  </p:stCondLst>
                                  <p:childTnLst>
                                    <p:set>
                                      <p:cBhvr>
                                        <p:cTn id="176" dur="1" fill="hold">
                                          <p:stCondLst>
                                            <p:cond delay="0"/>
                                          </p:stCondLst>
                                        </p:cTn>
                                        <p:tgtEl>
                                          <p:spTgt spid="173"/>
                                        </p:tgtEl>
                                        <p:attrNameLst>
                                          <p:attrName>style.visibility</p:attrName>
                                        </p:attrNameLst>
                                      </p:cBhvr>
                                      <p:to>
                                        <p:strVal val="visible"/>
                                      </p:to>
                                    </p:set>
                                    <p:animEffect transition="in" filter="fade">
                                      <p:cBhvr>
                                        <p:cTn id="177" dur="500"/>
                                        <p:tgtEl>
                                          <p:spTgt spid="173"/>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176"/>
                                        </p:tgtEl>
                                        <p:attrNameLst>
                                          <p:attrName>style.visibility</p:attrName>
                                        </p:attrNameLst>
                                      </p:cBhvr>
                                      <p:to>
                                        <p:strVal val="visible"/>
                                      </p:to>
                                    </p:set>
                                    <p:animEffect transition="in" filter="fade">
                                      <p:cBhvr>
                                        <p:cTn id="180" dur="500"/>
                                        <p:tgtEl>
                                          <p:spTgt spid="176"/>
                                        </p:tgtEl>
                                      </p:cBhvr>
                                    </p:animEffect>
                                  </p:childTnLst>
                                </p:cTn>
                              </p:par>
                              <p:par>
                                <p:cTn id="181" presetID="10" presetClass="entr" presetSubtype="0" fill="hold" nodeType="withEffect">
                                  <p:stCondLst>
                                    <p:cond delay="0"/>
                                  </p:stCondLst>
                                  <p:childTnLst>
                                    <p:set>
                                      <p:cBhvr>
                                        <p:cTn id="182" dur="1" fill="hold">
                                          <p:stCondLst>
                                            <p:cond delay="0"/>
                                          </p:stCondLst>
                                        </p:cTn>
                                        <p:tgtEl>
                                          <p:spTgt spid="177"/>
                                        </p:tgtEl>
                                        <p:attrNameLst>
                                          <p:attrName>style.visibility</p:attrName>
                                        </p:attrNameLst>
                                      </p:cBhvr>
                                      <p:to>
                                        <p:strVal val="visible"/>
                                      </p:to>
                                    </p:set>
                                    <p:animEffect transition="in" filter="fade">
                                      <p:cBhvr>
                                        <p:cTn id="183" dur="500"/>
                                        <p:tgtEl>
                                          <p:spTgt spid="177"/>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180"/>
                                        </p:tgtEl>
                                        <p:attrNameLst>
                                          <p:attrName>style.visibility</p:attrName>
                                        </p:attrNameLst>
                                      </p:cBhvr>
                                      <p:to>
                                        <p:strVal val="visible"/>
                                      </p:to>
                                    </p:set>
                                    <p:animEffect transition="in" filter="fade">
                                      <p:cBhvr>
                                        <p:cTn id="186" dur="500"/>
                                        <p:tgtEl>
                                          <p:spTgt spid="180"/>
                                        </p:tgtEl>
                                      </p:cBhvr>
                                    </p:animEffect>
                                  </p:childTnLst>
                                </p:cTn>
                              </p:par>
                              <p:par>
                                <p:cTn id="187" presetID="10" presetClass="entr" presetSubtype="0" fill="hold" nodeType="withEffect">
                                  <p:stCondLst>
                                    <p:cond delay="0"/>
                                  </p:stCondLst>
                                  <p:childTnLst>
                                    <p:set>
                                      <p:cBhvr>
                                        <p:cTn id="188" dur="1" fill="hold">
                                          <p:stCondLst>
                                            <p:cond delay="0"/>
                                          </p:stCondLst>
                                        </p:cTn>
                                        <p:tgtEl>
                                          <p:spTgt spid="181"/>
                                        </p:tgtEl>
                                        <p:attrNameLst>
                                          <p:attrName>style.visibility</p:attrName>
                                        </p:attrNameLst>
                                      </p:cBhvr>
                                      <p:to>
                                        <p:strVal val="visible"/>
                                      </p:to>
                                    </p:set>
                                    <p:animEffect transition="in" filter="fade">
                                      <p:cBhvr>
                                        <p:cTn id="189" dur="500"/>
                                        <p:tgtEl>
                                          <p:spTgt spid="181"/>
                                        </p:tgtEl>
                                      </p:cBhvr>
                                    </p:animEffect>
                                  </p:childTnLst>
                                </p:cTn>
                              </p:par>
                              <p:par>
                                <p:cTn id="190" presetID="10" presetClass="entr" presetSubtype="0" fill="hold" nodeType="withEffect">
                                  <p:stCondLst>
                                    <p:cond delay="0"/>
                                  </p:stCondLst>
                                  <p:childTnLst>
                                    <p:set>
                                      <p:cBhvr>
                                        <p:cTn id="191" dur="1" fill="hold">
                                          <p:stCondLst>
                                            <p:cond delay="0"/>
                                          </p:stCondLst>
                                        </p:cTn>
                                        <p:tgtEl>
                                          <p:spTgt spid="184"/>
                                        </p:tgtEl>
                                        <p:attrNameLst>
                                          <p:attrName>style.visibility</p:attrName>
                                        </p:attrNameLst>
                                      </p:cBhvr>
                                      <p:to>
                                        <p:strVal val="visible"/>
                                      </p:to>
                                    </p:set>
                                    <p:animEffect transition="in" filter="fade">
                                      <p:cBhvr>
                                        <p:cTn id="192" dur="500"/>
                                        <p:tgtEl>
                                          <p:spTgt spid="184"/>
                                        </p:tgtEl>
                                      </p:cBhvr>
                                    </p:animEffect>
                                  </p:childTnLst>
                                </p:cTn>
                              </p:par>
                              <p:par>
                                <p:cTn id="193" presetID="10" presetClass="entr" presetSubtype="0" fill="hold" nodeType="withEffect">
                                  <p:stCondLst>
                                    <p:cond delay="0"/>
                                  </p:stCondLst>
                                  <p:childTnLst>
                                    <p:set>
                                      <p:cBhvr>
                                        <p:cTn id="194" dur="1" fill="hold">
                                          <p:stCondLst>
                                            <p:cond delay="0"/>
                                          </p:stCondLst>
                                        </p:cTn>
                                        <p:tgtEl>
                                          <p:spTgt spid="189"/>
                                        </p:tgtEl>
                                        <p:attrNameLst>
                                          <p:attrName>style.visibility</p:attrName>
                                        </p:attrNameLst>
                                      </p:cBhvr>
                                      <p:to>
                                        <p:strVal val="visible"/>
                                      </p:to>
                                    </p:set>
                                    <p:animEffect transition="in" filter="fade">
                                      <p:cBhvr>
                                        <p:cTn id="195" dur="500"/>
                                        <p:tgtEl>
                                          <p:spTgt spid="189"/>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192"/>
                                        </p:tgtEl>
                                        <p:attrNameLst>
                                          <p:attrName>style.visibility</p:attrName>
                                        </p:attrNameLst>
                                      </p:cBhvr>
                                      <p:to>
                                        <p:strVal val="visible"/>
                                      </p:to>
                                    </p:set>
                                    <p:animEffect transition="in" filter="fade">
                                      <p:cBhvr>
                                        <p:cTn id="198" dur="500"/>
                                        <p:tgtEl>
                                          <p:spTgt spid="192"/>
                                        </p:tgtEl>
                                      </p:cBhvr>
                                    </p:animEffect>
                                  </p:childTnLst>
                                </p:cTn>
                              </p:par>
                              <p:par>
                                <p:cTn id="199" presetID="10" presetClass="entr" presetSubtype="0" fill="hold" nodeType="withEffect">
                                  <p:stCondLst>
                                    <p:cond delay="0"/>
                                  </p:stCondLst>
                                  <p:childTnLst>
                                    <p:set>
                                      <p:cBhvr>
                                        <p:cTn id="200" dur="1" fill="hold">
                                          <p:stCondLst>
                                            <p:cond delay="0"/>
                                          </p:stCondLst>
                                        </p:cTn>
                                        <p:tgtEl>
                                          <p:spTgt spid="193"/>
                                        </p:tgtEl>
                                        <p:attrNameLst>
                                          <p:attrName>style.visibility</p:attrName>
                                        </p:attrNameLst>
                                      </p:cBhvr>
                                      <p:to>
                                        <p:strVal val="visible"/>
                                      </p:to>
                                    </p:set>
                                    <p:animEffect transition="in" filter="fade">
                                      <p:cBhvr>
                                        <p:cTn id="201" dur="500"/>
                                        <p:tgtEl>
                                          <p:spTgt spid="193"/>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196"/>
                                        </p:tgtEl>
                                        <p:attrNameLst>
                                          <p:attrName>style.visibility</p:attrName>
                                        </p:attrNameLst>
                                      </p:cBhvr>
                                      <p:to>
                                        <p:strVal val="visible"/>
                                      </p:to>
                                    </p:set>
                                    <p:animEffect transition="in" filter="fade">
                                      <p:cBhvr>
                                        <p:cTn id="204" dur="500"/>
                                        <p:tgtEl>
                                          <p:spTgt spid="196"/>
                                        </p:tgtEl>
                                      </p:cBhvr>
                                    </p:animEffect>
                                  </p:childTnLst>
                                </p:cTn>
                              </p:par>
                              <p:par>
                                <p:cTn id="205" presetID="10" presetClass="entr" presetSubtype="0" fill="hold" nodeType="withEffect">
                                  <p:stCondLst>
                                    <p:cond delay="0"/>
                                  </p:stCondLst>
                                  <p:childTnLst>
                                    <p:set>
                                      <p:cBhvr>
                                        <p:cTn id="206" dur="1" fill="hold">
                                          <p:stCondLst>
                                            <p:cond delay="0"/>
                                          </p:stCondLst>
                                        </p:cTn>
                                        <p:tgtEl>
                                          <p:spTgt spid="197"/>
                                        </p:tgtEl>
                                        <p:attrNameLst>
                                          <p:attrName>style.visibility</p:attrName>
                                        </p:attrNameLst>
                                      </p:cBhvr>
                                      <p:to>
                                        <p:strVal val="visible"/>
                                      </p:to>
                                    </p:set>
                                    <p:animEffect transition="in" filter="fade">
                                      <p:cBhvr>
                                        <p:cTn id="207" dur="500"/>
                                        <p:tgtEl>
                                          <p:spTgt spid="197"/>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200"/>
                                        </p:tgtEl>
                                        <p:attrNameLst>
                                          <p:attrName>style.visibility</p:attrName>
                                        </p:attrNameLst>
                                      </p:cBhvr>
                                      <p:to>
                                        <p:strVal val="visible"/>
                                      </p:to>
                                    </p:set>
                                    <p:animEffect transition="in" filter="fade">
                                      <p:cBhvr>
                                        <p:cTn id="210" dur="500"/>
                                        <p:tgtEl>
                                          <p:spTgt spid="200"/>
                                        </p:tgtEl>
                                      </p:cBhvr>
                                    </p:animEffect>
                                  </p:childTnLst>
                                </p:cTn>
                              </p:par>
                              <p:par>
                                <p:cTn id="211" presetID="10" presetClass="entr" presetSubtype="0" fill="hold" nodeType="withEffect">
                                  <p:stCondLst>
                                    <p:cond delay="0"/>
                                  </p:stCondLst>
                                  <p:childTnLst>
                                    <p:set>
                                      <p:cBhvr>
                                        <p:cTn id="212" dur="1" fill="hold">
                                          <p:stCondLst>
                                            <p:cond delay="0"/>
                                          </p:stCondLst>
                                        </p:cTn>
                                        <p:tgtEl>
                                          <p:spTgt spid="201"/>
                                        </p:tgtEl>
                                        <p:attrNameLst>
                                          <p:attrName>style.visibility</p:attrName>
                                        </p:attrNameLst>
                                      </p:cBhvr>
                                      <p:to>
                                        <p:strVal val="visible"/>
                                      </p:to>
                                    </p:set>
                                    <p:animEffect transition="in" filter="fade">
                                      <p:cBhvr>
                                        <p:cTn id="213" dur="500"/>
                                        <p:tgtEl>
                                          <p:spTgt spid="201"/>
                                        </p:tgtEl>
                                      </p:cBhvr>
                                    </p:animEffect>
                                  </p:childTnLst>
                                </p:cTn>
                              </p:par>
                              <p:par>
                                <p:cTn id="214" presetID="10" presetClass="entr" presetSubtype="0" fill="hold" nodeType="withEffect">
                                  <p:stCondLst>
                                    <p:cond delay="0"/>
                                  </p:stCondLst>
                                  <p:childTnLst>
                                    <p:set>
                                      <p:cBhvr>
                                        <p:cTn id="215" dur="1" fill="hold">
                                          <p:stCondLst>
                                            <p:cond delay="0"/>
                                          </p:stCondLst>
                                        </p:cTn>
                                        <p:tgtEl>
                                          <p:spTgt spid="204"/>
                                        </p:tgtEl>
                                        <p:attrNameLst>
                                          <p:attrName>style.visibility</p:attrName>
                                        </p:attrNameLst>
                                      </p:cBhvr>
                                      <p:to>
                                        <p:strVal val="visible"/>
                                      </p:to>
                                    </p:set>
                                    <p:animEffect transition="in" filter="fade">
                                      <p:cBhvr>
                                        <p:cTn id="216" dur="500"/>
                                        <p:tgtEl>
                                          <p:spTgt spid="204"/>
                                        </p:tgtEl>
                                      </p:cBhvr>
                                    </p:animEffect>
                                  </p:childTnLst>
                                </p:cTn>
                              </p:par>
                              <p:par>
                                <p:cTn id="217" presetID="10" presetClass="entr" presetSubtype="0" fill="hold" nodeType="withEffect">
                                  <p:stCondLst>
                                    <p:cond delay="0"/>
                                  </p:stCondLst>
                                  <p:childTnLst>
                                    <p:set>
                                      <p:cBhvr>
                                        <p:cTn id="218" dur="1" fill="hold">
                                          <p:stCondLst>
                                            <p:cond delay="0"/>
                                          </p:stCondLst>
                                        </p:cTn>
                                        <p:tgtEl>
                                          <p:spTgt spid="209"/>
                                        </p:tgtEl>
                                        <p:attrNameLst>
                                          <p:attrName>style.visibility</p:attrName>
                                        </p:attrNameLst>
                                      </p:cBhvr>
                                      <p:to>
                                        <p:strVal val="visible"/>
                                      </p:to>
                                    </p:set>
                                    <p:animEffect transition="in" filter="fade">
                                      <p:cBhvr>
                                        <p:cTn id="219" dur="500"/>
                                        <p:tgtEl>
                                          <p:spTgt spid="209"/>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212"/>
                                        </p:tgtEl>
                                        <p:attrNameLst>
                                          <p:attrName>style.visibility</p:attrName>
                                        </p:attrNameLst>
                                      </p:cBhvr>
                                      <p:to>
                                        <p:strVal val="visible"/>
                                      </p:to>
                                    </p:set>
                                    <p:animEffect transition="in" filter="fade">
                                      <p:cBhvr>
                                        <p:cTn id="222" dur="500"/>
                                        <p:tgtEl>
                                          <p:spTgt spid="212"/>
                                        </p:tgtEl>
                                      </p:cBhvr>
                                    </p:animEffect>
                                  </p:childTnLst>
                                </p:cTn>
                              </p:par>
                              <p:par>
                                <p:cTn id="223" presetID="10" presetClass="entr" presetSubtype="0" fill="hold" nodeType="withEffect">
                                  <p:stCondLst>
                                    <p:cond delay="0"/>
                                  </p:stCondLst>
                                  <p:childTnLst>
                                    <p:set>
                                      <p:cBhvr>
                                        <p:cTn id="224" dur="1" fill="hold">
                                          <p:stCondLst>
                                            <p:cond delay="0"/>
                                          </p:stCondLst>
                                        </p:cTn>
                                        <p:tgtEl>
                                          <p:spTgt spid="213"/>
                                        </p:tgtEl>
                                        <p:attrNameLst>
                                          <p:attrName>style.visibility</p:attrName>
                                        </p:attrNameLst>
                                      </p:cBhvr>
                                      <p:to>
                                        <p:strVal val="visible"/>
                                      </p:to>
                                    </p:set>
                                    <p:animEffect transition="in" filter="fade">
                                      <p:cBhvr>
                                        <p:cTn id="225" dur="500"/>
                                        <p:tgtEl>
                                          <p:spTgt spid="213"/>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216"/>
                                        </p:tgtEl>
                                        <p:attrNameLst>
                                          <p:attrName>style.visibility</p:attrName>
                                        </p:attrNameLst>
                                      </p:cBhvr>
                                      <p:to>
                                        <p:strVal val="visible"/>
                                      </p:to>
                                    </p:set>
                                    <p:animEffect transition="in" filter="fade">
                                      <p:cBhvr>
                                        <p:cTn id="228" dur="500"/>
                                        <p:tgtEl>
                                          <p:spTgt spid="216"/>
                                        </p:tgtEl>
                                      </p:cBhvr>
                                    </p:animEffect>
                                  </p:childTnLst>
                                </p:cTn>
                              </p:par>
                              <p:par>
                                <p:cTn id="229" presetID="10" presetClass="entr" presetSubtype="0" fill="hold" nodeType="withEffect">
                                  <p:stCondLst>
                                    <p:cond delay="0"/>
                                  </p:stCondLst>
                                  <p:childTnLst>
                                    <p:set>
                                      <p:cBhvr>
                                        <p:cTn id="230" dur="1" fill="hold">
                                          <p:stCondLst>
                                            <p:cond delay="0"/>
                                          </p:stCondLst>
                                        </p:cTn>
                                        <p:tgtEl>
                                          <p:spTgt spid="217"/>
                                        </p:tgtEl>
                                        <p:attrNameLst>
                                          <p:attrName>style.visibility</p:attrName>
                                        </p:attrNameLst>
                                      </p:cBhvr>
                                      <p:to>
                                        <p:strVal val="visible"/>
                                      </p:to>
                                    </p:set>
                                    <p:animEffect transition="in" filter="fade">
                                      <p:cBhvr>
                                        <p:cTn id="231" dur="500"/>
                                        <p:tgtEl>
                                          <p:spTgt spid="217"/>
                                        </p:tgtEl>
                                      </p:cBhvr>
                                    </p:animEffect>
                                  </p:childTnLst>
                                </p:cTn>
                              </p:par>
                              <p:par>
                                <p:cTn id="232" presetID="10" presetClass="entr" presetSubtype="0" fill="hold" grpId="0" nodeType="withEffect">
                                  <p:stCondLst>
                                    <p:cond delay="0"/>
                                  </p:stCondLst>
                                  <p:childTnLst>
                                    <p:set>
                                      <p:cBhvr>
                                        <p:cTn id="233" dur="1" fill="hold">
                                          <p:stCondLst>
                                            <p:cond delay="0"/>
                                          </p:stCondLst>
                                        </p:cTn>
                                        <p:tgtEl>
                                          <p:spTgt spid="220"/>
                                        </p:tgtEl>
                                        <p:attrNameLst>
                                          <p:attrName>style.visibility</p:attrName>
                                        </p:attrNameLst>
                                      </p:cBhvr>
                                      <p:to>
                                        <p:strVal val="visible"/>
                                      </p:to>
                                    </p:set>
                                    <p:animEffect transition="in" filter="fade">
                                      <p:cBhvr>
                                        <p:cTn id="234" dur="500"/>
                                        <p:tgtEl>
                                          <p:spTgt spid="220"/>
                                        </p:tgtEl>
                                      </p:cBhvr>
                                    </p:animEffect>
                                  </p:childTnLst>
                                </p:cTn>
                              </p:par>
                              <p:par>
                                <p:cTn id="235" presetID="10" presetClass="entr" presetSubtype="0" fill="hold" nodeType="withEffect">
                                  <p:stCondLst>
                                    <p:cond delay="0"/>
                                  </p:stCondLst>
                                  <p:childTnLst>
                                    <p:set>
                                      <p:cBhvr>
                                        <p:cTn id="236" dur="1" fill="hold">
                                          <p:stCondLst>
                                            <p:cond delay="0"/>
                                          </p:stCondLst>
                                        </p:cTn>
                                        <p:tgtEl>
                                          <p:spTgt spid="221"/>
                                        </p:tgtEl>
                                        <p:attrNameLst>
                                          <p:attrName>style.visibility</p:attrName>
                                        </p:attrNameLst>
                                      </p:cBhvr>
                                      <p:to>
                                        <p:strVal val="visible"/>
                                      </p:to>
                                    </p:set>
                                    <p:animEffect transition="in" filter="fade">
                                      <p:cBhvr>
                                        <p:cTn id="237" dur="500"/>
                                        <p:tgtEl>
                                          <p:spTgt spid="221"/>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225"/>
                                        </p:tgtEl>
                                        <p:attrNameLst>
                                          <p:attrName>style.visibility</p:attrName>
                                        </p:attrNameLst>
                                      </p:cBhvr>
                                      <p:to>
                                        <p:strVal val="visible"/>
                                      </p:to>
                                    </p:set>
                                    <p:animEffect transition="in" filter="fade">
                                      <p:cBhvr>
                                        <p:cTn id="240" dur="500"/>
                                        <p:tgtEl>
                                          <p:spTgt spid="225"/>
                                        </p:tgtEl>
                                      </p:cBhvr>
                                    </p:animEffect>
                                  </p:childTnLst>
                                </p:cTn>
                              </p:par>
                              <p:par>
                                <p:cTn id="241" presetID="10" presetClass="entr" presetSubtype="0" fill="hold" grpId="0" nodeType="withEffect">
                                  <p:stCondLst>
                                    <p:cond delay="0"/>
                                  </p:stCondLst>
                                  <p:childTnLst>
                                    <p:set>
                                      <p:cBhvr>
                                        <p:cTn id="242" dur="1" fill="hold">
                                          <p:stCondLst>
                                            <p:cond delay="0"/>
                                          </p:stCondLst>
                                        </p:cTn>
                                        <p:tgtEl>
                                          <p:spTgt spid="226"/>
                                        </p:tgtEl>
                                        <p:attrNameLst>
                                          <p:attrName>style.visibility</p:attrName>
                                        </p:attrNameLst>
                                      </p:cBhvr>
                                      <p:to>
                                        <p:strVal val="visible"/>
                                      </p:to>
                                    </p:set>
                                    <p:animEffect transition="in" filter="fade">
                                      <p:cBhvr>
                                        <p:cTn id="243" dur="500"/>
                                        <p:tgtEl>
                                          <p:spTgt spid="226"/>
                                        </p:tgtEl>
                                      </p:cBhvr>
                                    </p:animEffect>
                                  </p:childTnLst>
                                </p:cTn>
                              </p:par>
                              <p:par>
                                <p:cTn id="244" presetID="10" presetClass="entr" presetSubtype="0" fill="hold" grpId="0" nodeType="withEffect">
                                  <p:stCondLst>
                                    <p:cond delay="0"/>
                                  </p:stCondLst>
                                  <p:childTnLst>
                                    <p:set>
                                      <p:cBhvr>
                                        <p:cTn id="245" dur="1" fill="hold">
                                          <p:stCondLst>
                                            <p:cond delay="0"/>
                                          </p:stCondLst>
                                        </p:cTn>
                                        <p:tgtEl>
                                          <p:spTgt spid="227"/>
                                        </p:tgtEl>
                                        <p:attrNameLst>
                                          <p:attrName>style.visibility</p:attrName>
                                        </p:attrNameLst>
                                      </p:cBhvr>
                                      <p:to>
                                        <p:strVal val="visible"/>
                                      </p:to>
                                    </p:set>
                                    <p:animEffect transition="in" filter="fade">
                                      <p:cBhvr>
                                        <p:cTn id="246" dur="500"/>
                                        <p:tgtEl>
                                          <p:spTgt spid="227"/>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228"/>
                                        </p:tgtEl>
                                        <p:attrNameLst>
                                          <p:attrName>style.visibility</p:attrName>
                                        </p:attrNameLst>
                                      </p:cBhvr>
                                      <p:to>
                                        <p:strVal val="visible"/>
                                      </p:to>
                                    </p:set>
                                    <p:animEffect transition="in" filter="fade">
                                      <p:cBhvr>
                                        <p:cTn id="249" dur="500"/>
                                        <p:tgtEl>
                                          <p:spTgt spid="228"/>
                                        </p:tgtEl>
                                      </p:cBhvr>
                                    </p:animEffect>
                                  </p:childTnLst>
                                </p:cTn>
                              </p:par>
                              <p:par>
                                <p:cTn id="250" presetID="10" presetClass="entr" presetSubtype="0" fill="hold" grpId="0" nodeType="withEffect">
                                  <p:stCondLst>
                                    <p:cond delay="0"/>
                                  </p:stCondLst>
                                  <p:childTnLst>
                                    <p:set>
                                      <p:cBhvr>
                                        <p:cTn id="251" dur="1" fill="hold">
                                          <p:stCondLst>
                                            <p:cond delay="0"/>
                                          </p:stCondLst>
                                        </p:cTn>
                                        <p:tgtEl>
                                          <p:spTgt spid="229"/>
                                        </p:tgtEl>
                                        <p:attrNameLst>
                                          <p:attrName>style.visibility</p:attrName>
                                        </p:attrNameLst>
                                      </p:cBhvr>
                                      <p:to>
                                        <p:strVal val="visible"/>
                                      </p:to>
                                    </p:set>
                                    <p:animEffect transition="in" filter="fade">
                                      <p:cBhvr>
                                        <p:cTn id="252" dur="500"/>
                                        <p:tgtEl>
                                          <p:spTgt spid="229"/>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230"/>
                                        </p:tgtEl>
                                        <p:attrNameLst>
                                          <p:attrName>style.visibility</p:attrName>
                                        </p:attrNameLst>
                                      </p:cBhvr>
                                      <p:to>
                                        <p:strVal val="visible"/>
                                      </p:to>
                                    </p:set>
                                    <p:animEffect transition="in" filter="fade">
                                      <p:cBhvr>
                                        <p:cTn id="255" dur="500"/>
                                        <p:tgtEl>
                                          <p:spTgt spid="230"/>
                                        </p:tgtEl>
                                      </p:cBhvr>
                                    </p:animEffect>
                                  </p:childTnLst>
                                </p:cTn>
                              </p:par>
                              <p:par>
                                <p:cTn id="256" presetID="10" presetClass="entr" presetSubtype="0" fill="hold" nodeType="withEffect">
                                  <p:stCondLst>
                                    <p:cond delay="0"/>
                                  </p:stCondLst>
                                  <p:childTnLst>
                                    <p:set>
                                      <p:cBhvr>
                                        <p:cTn id="257" dur="1" fill="hold">
                                          <p:stCondLst>
                                            <p:cond delay="0"/>
                                          </p:stCondLst>
                                        </p:cTn>
                                        <p:tgtEl>
                                          <p:spTgt spid="231"/>
                                        </p:tgtEl>
                                        <p:attrNameLst>
                                          <p:attrName>style.visibility</p:attrName>
                                        </p:attrNameLst>
                                      </p:cBhvr>
                                      <p:to>
                                        <p:strVal val="visible"/>
                                      </p:to>
                                    </p:set>
                                    <p:animEffect transition="in" filter="fade">
                                      <p:cBhvr>
                                        <p:cTn id="258" dur="500"/>
                                        <p:tgtEl>
                                          <p:spTgt spid="231"/>
                                        </p:tgtEl>
                                      </p:cBhvr>
                                    </p:animEffect>
                                  </p:childTnLst>
                                </p:cTn>
                              </p:par>
                              <p:par>
                                <p:cTn id="259" presetID="10" presetClass="entr" presetSubtype="0" fill="hold" nodeType="withEffect">
                                  <p:stCondLst>
                                    <p:cond delay="0"/>
                                  </p:stCondLst>
                                  <p:childTnLst>
                                    <p:set>
                                      <p:cBhvr>
                                        <p:cTn id="260" dur="1" fill="hold">
                                          <p:stCondLst>
                                            <p:cond delay="0"/>
                                          </p:stCondLst>
                                        </p:cTn>
                                        <p:tgtEl>
                                          <p:spTgt spid="232"/>
                                        </p:tgtEl>
                                        <p:attrNameLst>
                                          <p:attrName>style.visibility</p:attrName>
                                        </p:attrNameLst>
                                      </p:cBhvr>
                                      <p:to>
                                        <p:strVal val="visible"/>
                                      </p:to>
                                    </p:set>
                                    <p:animEffect transition="in" filter="fade">
                                      <p:cBhvr>
                                        <p:cTn id="261" dur="500"/>
                                        <p:tgtEl>
                                          <p:spTgt spid="232"/>
                                        </p:tgtEl>
                                      </p:cBhvr>
                                    </p:animEffect>
                                  </p:childTnLst>
                                </p:cTn>
                              </p:par>
                              <p:par>
                                <p:cTn id="262" presetID="10" presetClass="entr" presetSubtype="0" fill="hold" nodeType="withEffect">
                                  <p:stCondLst>
                                    <p:cond delay="0"/>
                                  </p:stCondLst>
                                  <p:childTnLst>
                                    <p:set>
                                      <p:cBhvr>
                                        <p:cTn id="263" dur="1" fill="hold">
                                          <p:stCondLst>
                                            <p:cond delay="0"/>
                                          </p:stCondLst>
                                        </p:cTn>
                                        <p:tgtEl>
                                          <p:spTgt spid="379"/>
                                        </p:tgtEl>
                                        <p:attrNameLst>
                                          <p:attrName>style.visibility</p:attrName>
                                        </p:attrNameLst>
                                      </p:cBhvr>
                                      <p:to>
                                        <p:strVal val="visible"/>
                                      </p:to>
                                    </p:set>
                                    <p:animEffect transition="in" filter="fade">
                                      <p:cBhvr>
                                        <p:cTn id="264" dur="500"/>
                                        <p:tgtEl>
                                          <p:spTgt spid="379"/>
                                        </p:tgtEl>
                                      </p:cBhvr>
                                    </p:animEffect>
                                  </p:childTnLst>
                                </p:cTn>
                              </p:par>
                              <p:par>
                                <p:cTn id="265" presetID="10" presetClass="entr" presetSubtype="0" fill="hold" nodeType="withEffect">
                                  <p:stCondLst>
                                    <p:cond delay="0"/>
                                  </p:stCondLst>
                                  <p:childTnLst>
                                    <p:set>
                                      <p:cBhvr>
                                        <p:cTn id="266" dur="1" fill="hold">
                                          <p:stCondLst>
                                            <p:cond delay="0"/>
                                          </p:stCondLst>
                                        </p:cTn>
                                        <p:tgtEl>
                                          <p:spTgt spid="388"/>
                                        </p:tgtEl>
                                        <p:attrNameLst>
                                          <p:attrName>style.visibility</p:attrName>
                                        </p:attrNameLst>
                                      </p:cBhvr>
                                      <p:to>
                                        <p:strVal val="visible"/>
                                      </p:to>
                                    </p:set>
                                    <p:animEffect transition="in" filter="fade">
                                      <p:cBhvr>
                                        <p:cTn id="267" dur="500"/>
                                        <p:tgtEl>
                                          <p:spTgt spid="388"/>
                                        </p:tgtEl>
                                      </p:cBhvr>
                                    </p:animEffect>
                                  </p:childTnLst>
                                </p:cTn>
                              </p:par>
                              <p:par>
                                <p:cTn id="268" presetID="10" presetClass="entr" presetSubtype="0" fill="hold" nodeType="withEffect">
                                  <p:stCondLst>
                                    <p:cond delay="0"/>
                                  </p:stCondLst>
                                  <p:childTnLst>
                                    <p:set>
                                      <p:cBhvr>
                                        <p:cTn id="269" dur="1" fill="hold">
                                          <p:stCondLst>
                                            <p:cond delay="0"/>
                                          </p:stCondLst>
                                        </p:cTn>
                                        <p:tgtEl>
                                          <p:spTgt spid="391"/>
                                        </p:tgtEl>
                                        <p:attrNameLst>
                                          <p:attrName>style.visibility</p:attrName>
                                        </p:attrNameLst>
                                      </p:cBhvr>
                                      <p:to>
                                        <p:strVal val="visible"/>
                                      </p:to>
                                    </p:set>
                                    <p:animEffect transition="in" filter="fade">
                                      <p:cBhvr>
                                        <p:cTn id="270" dur="500"/>
                                        <p:tgtEl>
                                          <p:spTgt spid="391"/>
                                        </p:tgtEl>
                                      </p:cBhvr>
                                    </p:animEffect>
                                  </p:childTnLst>
                                </p:cTn>
                              </p:par>
                              <p:par>
                                <p:cTn id="271" presetID="10" presetClass="entr" presetSubtype="0" fill="hold" nodeType="withEffect">
                                  <p:stCondLst>
                                    <p:cond delay="0"/>
                                  </p:stCondLst>
                                  <p:childTnLst>
                                    <p:set>
                                      <p:cBhvr>
                                        <p:cTn id="272" dur="1" fill="hold">
                                          <p:stCondLst>
                                            <p:cond delay="0"/>
                                          </p:stCondLst>
                                        </p:cTn>
                                        <p:tgtEl>
                                          <p:spTgt spid="392"/>
                                        </p:tgtEl>
                                        <p:attrNameLst>
                                          <p:attrName>style.visibility</p:attrName>
                                        </p:attrNameLst>
                                      </p:cBhvr>
                                      <p:to>
                                        <p:strVal val="visible"/>
                                      </p:to>
                                    </p:set>
                                    <p:animEffect transition="in" filter="fade">
                                      <p:cBhvr>
                                        <p:cTn id="273" dur="500"/>
                                        <p:tgtEl>
                                          <p:spTgt spid="392"/>
                                        </p:tgtEl>
                                      </p:cBhvr>
                                    </p:animEffect>
                                  </p:childTnLst>
                                </p:cTn>
                              </p:par>
                              <p:par>
                                <p:cTn id="274" presetID="10" presetClass="entr" presetSubtype="0" fill="hold" nodeType="withEffect">
                                  <p:stCondLst>
                                    <p:cond delay="0"/>
                                  </p:stCondLst>
                                  <p:childTnLst>
                                    <p:set>
                                      <p:cBhvr>
                                        <p:cTn id="275" dur="1" fill="hold">
                                          <p:stCondLst>
                                            <p:cond delay="0"/>
                                          </p:stCondLst>
                                        </p:cTn>
                                        <p:tgtEl>
                                          <p:spTgt spid="393"/>
                                        </p:tgtEl>
                                        <p:attrNameLst>
                                          <p:attrName>style.visibility</p:attrName>
                                        </p:attrNameLst>
                                      </p:cBhvr>
                                      <p:to>
                                        <p:strVal val="visible"/>
                                      </p:to>
                                    </p:set>
                                    <p:animEffect transition="in" filter="fade">
                                      <p:cBhvr>
                                        <p:cTn id="276" dur="500"/>
                                        <p:tgtEl>
                                          <p:spTgt spid="393"/>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224"/>
                                        </p:tgtEl>
                                        <p:attrNameLst>
                                          <p:attrName>style.visibility</p:attrName>
                                        </p:attrNameLst>
                                      </p:cBhvr>
                                      <p:to>
                                        <p:strVal val="visible"/>
                                      </p:to>
                                    </p:set>
                                    <p:animEffect transition="in" filter="fade">
                                      <p:cBhvr>
                                        <p:cTn id="279" dur="500"/>
                                        <p:tgtEl>
                                          <p:spTgt spid="224"/>
                                        </p:tgtEl>
                                      </p:cBhvr>
                                    </p:animEffect>
                                  </p:childTnLst>
                                </p:cTn>
                              </p:par>
                              <p:par>
                                <p:cTn id="280" presetID="10" presetClass="entr" presetSubtype="0" fill="hold" nodeType="withEffect">
                                  <p:stCondLst>
                                    <p:cond delay="0"/>
                                  </p:stCondLst>
                                  <p:childTnLst>
                                    <p:set>
                                      <p:cBhvr>
                                        <p:cTn id="281" dur="1" fill="hold">
                                          <p:stCondLst>
                                            <p:cond delay="0"/>
                                          </p:stCondLst>
                                        </p:cTn>
                                        <p:tgtEl>
                                          <p:spTgt spid="394"/>
                                        </p:tgtEl>
                                        <p:attrNameLst>
                                          <p:attrName>style.visibility</p:attrName>
                                        </p:attrNameLst>
                                      </p:cBhvr>
                                      <p:to>
                                        <p:strVal val="visible"/>
                                      </p:to>
                                    </p:set>
                                    <p:animEffect transition="in" filter="fade">
                                      <p:cBhvr>
                                        <p:cTn id="282" dur="500"/>
                                        <p:tgtEl>
                                          <p:spTgt spid="394"/>
                                        </p:tgtEl>
                                      </p:cBhvr>
                                    </p:animEffect>
                                  </p:childTnLst>
                                </p:cTn>
                              </p:par>
                              <p:par>
                                <p:cTn id="283" presetID="2" presetClass="entr" presetSubtype="4" fill="hold" grpId="0" nodeType="withEffect">
                                  <p:stCondLst>
                                    <p:cond delay="0"/>
                                  </p:stCondLst>
                                  <p:childTnLst>
                                    <p:set>
                                      <p:cBhvr>
                                        <p:cTn id="284" dur="1" fill="hold">
                                          <p:stCondLst>
                                            <p:cond delay="0"/>
                                          </p:stCondLst>
                                        </p:cTn>
                                        <p:tgtEl>
                                          <p:spTgt spid="5"/>
                                        </p:tgtEl>
                                        <p:attrNameLst>
                                          <p:attrName>style.visibility</p:attrName>
                                        </p:attrNameLst>
                                      </p:cBhvr>
                                      <p:to>
                                        <p:strVal val="visible"/>
                                      </p:to>
                                    </p:set>
                                    <p:anim calcmode="lin" valueType="num">
                                      <p:cBhvr additive="base">
                                        <p:cTn id="285" dur="500" fill="hold"/>
                                        <p:tgtEl>
                                          <p:spTgt spid="5"/>
                                        </p:tgtEl>
                                        <p:attrNameLst>
                                          <p:attrName>ppt_x</p:attrName>
                                        </p:attrNameLst>
                                      </p:cBhvr>
                                      <p:tavLst>
                                        <p:tav tm="0">
                                          <p:val>
                                            <p:strVal val="#ppt_x"/>
                                          </p:val>
                                        </p:tav>
                                        <p:tav tm="100000">
                                          <p:val>
                                            <p:strVal val="#ppt_x"/>
                                          </p:val>
                                        </p:tav>
                                      </p:tavLst>
                                    </p:anim>
                                    <p:anim calcmode="lin" valueType="num">
                                      <p:cBhvr additive="base">
                                        <p:cTn id="286" dur="500" fill="hold"/>
                                        <p:tgtEl>
                                          <p:spTgt spid="5"/>
                                        </p:tgtEl>
                                        <p:attrNameLst>
                                          <p:attrName>ppt_y</p:attrName>
                                        </p:attrNameLst>
                                      </p:cBhvr>
                                      <p:tavLst>
                                        <p:tav tm="0">
                                          <p:val>
                                            <p:strVal val="1+#ppt_h/2"/>
                                          </p:val>
                                        </p:tav>
                                        <p:tav tm="100000">
                                          <p:val>
                                            <p:strVal val="#ppt_y"/>
                                          </p:val>
                                        </p:tav>
                                      </p:tavLst>
                                    </p:anim>
                                  </p:childTnLst>
                                </p:cTn>
                              </p:par>
                              <p:par>
                                <p:cTn id="287" presetID="2" presetClass="entr" presetSubtype="4" fill="hold" grpId="0" nodeType="withEffect">
                                  <p:stCondLst>
                                    <p:cond delay="0"/>
                                  </p:stCondLst>
                                  <p:childTnLst>
                                    <p:set>
                                      <p:cBhvr>
                                        <p:cTn id="288" dur="1" fill="hold">
                                          <p:stCondLst>
                                            <p:cond delay="0"/>
                                          </p:stCondLst>
                                        </p:cTn>
                                        <p:tgtEl>
                                          <p:spTgt spid="6"/>
                                        </p:tgtEl>
                                        <p:attrNameLst>
                                          <p:attrName>style.visibility</p:attrName>
                                        </p:attrNameLst>
                                      </p:cBhvr>
                                      <p:to>
                                        <p:strVal val="visible"/>
                                      </p:to>
                                    </p:set>
                                    <p:anim calcmode="lin" valueType="num">
                                      <p:cBhvr additive="base">
                                        <p:cTn id="289" dur="500" fill="hold"/>
                                        <p:tgtEl>
                                          <p:spTgt spid="6"/>
                                        </p:tgtEl>
                                        <p:attrNameLst>
                                          <p:attrName>ppt_x</p:attrName>
                                        </p:attrNameLst>
                                      </p:cBhvr>
                                      <p:tavLst>
                                        <p:tav tm="0">
                                          <p:val>
                                            <p:strVal val="#ppt_x"/>
                                          </p:val>
                                        </p:tav>
                                        <p:tav tm="100000">
                                          <p:val>
                                            <p:strVal val="#ppt_x"/>
                                          </p:val>
                                        </p:tav>
                                      </p:tavLst>
                                    </p:anim>
                                    <p:anim calcmode="lin" valueType="num">
                                      <p:cBhvr additive="base">
                                        <p:cTn id="29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1" fill="hold" nodeType="clickPar">
                      <p:stCondLst>
                        <p:cond delay="indefinite"/>
                      </p:stCondLst>
                      <p:childTnLst>
                        <p:par>
                          <p:cTn id="292" fill="hold" nodeType="withGroup">
                            <p:stCondLst>
                              <p:cond delay="0"/>
                            </p:stCondLst>
                            <p:childTnLst>
                              <p:par>
                                <p:cTn id="293" presetID="10" presetClass="entr" presetSubtype="0" fill="hold" nodeType="clickEffect">
                                  <p:stCondLst>
                                    <p:cond delay="0"/>
                                  </p:stCondLst>
                                  <p:childTnLst>
                                    <p:set>
                                      <p:cBhvr>
                                        <p:cTn id="294" dur="1" fill="hold">
                                          <p:stCondLst>
                                            <p:cond delay="0"/>
                                          </p:stCondLst>
                                        </p:cTn>
                                        <p:tgtEl>
                                          <p:spTgt spid="233"/>
                                        </p:tgtEl>
                                        <p:attrNameLst>
                                          <p:attrName>style.visibility</p:attrName>
                                        </p:attrNameLst>
                                      </p:cBhvr>
                                      <p:to>
                                        <p:strVal val="visible"/>
                                      </p:to>
                                    </p:set>
                                    <p:animEffect transition="in" filter="fade">
                                      <p:cBhvr>
                                        <p:cTn id="295" dur="500"/>
                                        <p:tgtEl>
                                          <p:spTgt spid="233"/>
                                        </p:tgtEl>
                                      </p:cBhvr>
                                    </p:animEffect>
                                  </p:childTnLst>
                                </p:cTn>
                              </p:par>
                              <p:par>
                                <p:cTn id="296" presetID="10" presetClass="entr" presetSubtype="0" fill="hold" nodeType="withEffect">
                                  <p:stCondLst>
                                    <p:cond delay="0"/>
                                  </p:stCondLst>
                                  <p:childTnLst>
                                    <p:set>
                                      <p:cBhvr>
                                        <p:cTn id="297" dur="1" fill="hold">
                                          <p:stCondLst>
                                            <p:cond delay="0"/>
                                          </p:stCondLst>
                                        </p:cTn>
                                        <p:tgtEl>
                                          <p:spTgt spid="238"/>
                                        </p:tgtEl>
                                        <p:attrNameLst>
                                          <p:attrName>style.visibility</p:attrName>
                                        </p:attrNameLst>
                                      </p:cBhvr>
                                      <p:to>
                                        <p:strVal val="visible"/>
                                      </p:to>
                                    </p:set>
                                    <p:animEffect transition="in" filter="fade">
                                      <p:cBhvr>
                                        <p:cTn id="298" dur="500"/>
                                        <p:tgtEl>
                                          <p:spTgt spid="238"/>
                                        </p:tgtEl>
                                      </p:cBhvr>
                                    </p:animEffect>
                                  </p:childTnLst>
                                </p:cTn>
                              </p:par>
                              <p:par>
                                <p:cTn id="299" presetID="10" presetClass="entr" presetSubtype="0" fill="hold" grpId="0" nodeType="withEffect">
                                  <p:stCondLst>
                                    <p:cond delay="0"/>
                                  </p:stCondLst>
                                  <p:childTnLst>
                                    <p:set>
                                      <p:cBhvr>
                                        <p:cTn id="300" dur="1" fill="hold">
                                          <p:stCondLst>
                                            <p:cond delay="0"/>
                                          </p:stCondLst>
                                        </p:cTn>
                                        <p:tgtEl>
                                          <p:spTgt spid="241"/>
                                        </p:tgtEl>
                                        <p:attrNameLst>
                                          <p:attrName>style.visibility</p:attrName>
                                        </p:attrNameLst>
                                      </p:cBhvr>
                                      <p:to>
                                        <p:strVal val="visible"/>
                                      </p:to>
                                    </p:set>
                                    <p:animEffect transition="in" filter="fade">
                                      <p:cBhvr>
                                        <p:cTn id="301" dur="500"/>
                                        <p:tgtEl>
                                          <p:spTgt spid="241"/>
                                        </p:tgtEl>
                                      </p:cBhvr>
                                    </p:animEffect>
                                  </p:childTnLst>
                                </p:cTn>
                              </p:par>
                              <p:par>
                                <p:cTn id="302" presetID="10" presetClass="entr" presetSubtype="0" fill="hold" nodeType="withEffect">
                                  <p:stCondLst>
                                    <p:cond delay="0"/>
                                  </p:stCondLst>
                                  <p:childTnLst>
                                    <p:set>
                                      <p:cBhvr>
                                        <p:cTn id="303" dur="1" fill="hold">
                                          <p:stCondLst>
                                            <p:cond delay="0"/>
                                          </p:stCondLst>
                                        </p:cTn>
                                        <p:tgtEl>
                                          <p:spTgt spid="242"/>
                                        </p:tgtEl>
                                        <p:attrNameLst>
                                          <p:attrName>style.visibility</p:attrName>
                                        </p:attrNameLst>
                                      </p:cBhvr>
                                      <p:to>
                                        <p:strVal val="visible"/>
                                      </p:to>
                                    </p:set>
                                    <p:animEffect transition="in" filter="fade">
                                      <p:cBhvr>
                                        <p:cTn id="304" dur="500"/>
                                        <p:tgtEl>
                                          <p:spTgt spid="242"/>
                                        </p:tgtEl>
                                      </p:cBhvr>
                                    </p:animEffect>
                                  </p:childTnLst>
                                </p:cTn>
                              </p:par>
                              <p:par>
                                <p:cTn id="305" presetID="10" presetClass="entr" presetSubtype="0" fill="hold" grpId="0" nodeType="withEffect">
                                  <p:stCondLst>
                                    <p:cond delay="0"/>
                                  </p:stCondLst>
                                  <p:childTnLst>
                                    <p:set>
                                      <p:cBhvr>
                                        <p:cTn id="306" dur="1" fill="hold">
                                          <p:stCondLst>
                                            <p:cond delay="0"/>
                                          </p:stCondLst>
                                        </p:cTn>
                                        <p:tgtEl>
                                          <p:spTgt spid="245"/>
                                        </p:tgtEl>
                                        <p:attrNameLst>
                                          <p:attrName>style.visibility</p:attrName>
                                        </p:attrNameLst>
                                      </p:cBhvr>
                                      <p:to>
                                        <p:strVal val="visible"/>
                                      </p:to>
                                    </p:set>
                                    <p:animEffect transition="in" filter="fade">
                                      <p:cBhvr>
                                        <p:cTn id="307" dur="500"/>
                                        <p:tgtEl>
                                          <p:spTgt spid="245"/>
                                        </p:tgtEl>
                                      </p:cBhvr>
                                    </p:animEffect>
                                  </p:childTnLst>
                                </p:cTn>
                              </p:par>
                              <p:par>
                                <p:cTn id="308" presetID="10" presetClass="entr" presetSubtype="0" fill="hold" nodeType="withEffect">
                                  <p:stCondLst>
                                    <p:cond delay="0"/>
                                  </p:stCondLst>
                                  <p:childTnLst>
                                    <p:set>
                                      <p:cBhvr>
                                        <p:cTn id="309" dur="1" fill="hold">
                                          <p:stCondLst>
                                            <p:cond delay="0"/>
                                          </p:stCondLst>
                                        </p:cTn>
                                        <p:tgtEl>
                                          <p:spTgt spid="246"/>
                                        </p:tgtEl>
                                        <p:attrNameLst>
                                          <p:attrName>style.visibility</p:attrName>
                                        </p:attrNameLst>
                                      </p:cBhvr>
                                      <p:to>
                                        <p:strVal val="visible"/>
                                      </p:to>
                                    </p:set>
                                    <p:animEffect transition="in" filter="fade">
                                      <p:cBhvr>
                                        <p:cTn id="310" dur="500"/>
                                        <p:tgtEl>
                                          <p:spTgt spid="246"/>
                                        </p:tgtEl>
                                      </p:cBhvr>
                                    </p:animEffect>
                                  </p:childTnLst>
                                </p:cTn>
                              </p:par>
                              <p:par>
                                <p:cTn id="311" presetID="10" presetClass="entr" presetSubtype="0" fill="hold" grpId="0" nodeType="withEffect">
                                  <p:stCondLst>
                                    <p:cond delay="0"/>
                                  </p:stCondLst>
                                  <p:childTnLst>
                                    <p:set>
                                      <p:cBhvr>
                                        <p:cTn id="312" dur="1" fill="hold">
                                          <p:stCondLst>
                                            <p:cond delay="0"/>
                                          </p:stCondLst>
                                        </p:cTn>
                                        <p:tgtEl>
                                          <p:spTgt spid="249"/>
                                        </p:tgtEl>
                                        <p:attrNameLst>
                                          <p:attrName>style.visibility</p:attrName>
                                        </p:attrNameLst>
                                      </p:cBhvr>
                                      <p:to>
                                        <p:strVal val="visible"/>
                                      </p:to>
                                    </p:set>
                                    <p:animEffect transition="in" filter="fade">
                                      <p:cBhvr>
                                        <p:cTn id="313" dur="500"/>
                                        <p:tgtEl>
                                          <p:spTgt spid="249"/>
                                        </p:tgtEl>
                                      </p:cBhvr>
                                    </p:animEffect>
                                  </p:childTnLst>
                                </p:cTn>
                              </p:par>
                              <p:par>
                                <p:cTn id="314" presetID="10" presetClass="entr" presetSubtype="0" fill="hold" nodeType="withEffect">
                                  <p:stCondLst>
                                    <p:cond delay="0"/>
                                  </p:stCondLst>
                                  <p:childTnLst>
                                    <p:set>
                                      <p:cBhvr>
                                        <p:cTn id="315" dur="1" fill="hold">
                                          <p:stCondLst>
                                            <p:cond delay="0"/>
                                          </p:stCondLst>
                                        </p:cTn>
                                        <p:tgtEl>
                                          <p:spTgt spid="250"/>
                                        </p:tgtEl>
                                        <p:attrNameLst>
                                          <p:attrName>style.visibility</p:attrName>
                                        </p:attrNameLst>
                                      </p:cBhvr>
                                      <p:to>
                                        <p:strVal val="visible"/>
                                      </p:to>
                                    </p:set>
                                    <p:animEffect transition="in" filter="fade">
                                      <p:cBhvr>
                                        <p:cTn id="316" dur="500"/>
                                        <p:tgtEl>
                                          <p:spTgt spid="250"/>
                                        </p:tgtEl>
                                      </p:cBhvr>
                                    </p:animEffect>
                                  </p:childTnLst>
                                </p:cTn>
                              </p:par>
                              <p:par>
                                <p:cTn id="317" presetID="10" presetClass="entr" presetSubtype="0" fill="hold" grpId="0" nodeType="withEffect">
                                  <p:stCondLst>
                                    <p:cond delay="0"/>
                                  </p:stCondLst>
                                  <p:childTnLst>
                                    <p:set>
                                      <p:cBhvr>
                                        <p:cTn id="318" dur="1" fill="hold">
                                          <p:stCondLst>
                                            <p:cond delay="0"/>
                                          </p:stCondLst>
                                        </p:cTn>
                                        <p:tgtEl>
                                          <p:spTgt spid="253"/>
                                        </p:tgtEl>
                                        <p:attrNameLst>
                                          <p:attrName>style.visibility</p:attrName>
                                        </p:attrNameLst>
                                      </p:cBhvr>
                                      <p:to>
                                        <p:strVal val="visible"/>
                                      </p:to>
                                    </p:set>
                                    <p:animEffect transition="in" filter="fade">
                                      <p:cBhvr>
                                        <p:cTn id="319" dur="500"/>
                                        <p:tgtEl>
                                          <p:spTgt spid="253"/>
                                        </p:tgtEl>
                                      </p:cBhvr>
                                    </p:animEffect>
                                  </p:childTnLst>
                                </p:cTn>
                              </p:par>
                              <p:par>
                                <p:cTn id="320" presetID="10" presetClass="entr" presetSubtype="0" fill="hold" nodeType="withEffect">
                                  <p:stCondLst>
                                    <p:cond delay="0"/>
                                  </p:stCondLst>
                                  <p:childTnLst>
                                    <p:set>
                                      <p:cBhvr>
                                        <p:cTn id="321" dur="1" fill="hold">
                                          <p:stCondLst>
                                            <p:cond delay="0"/>
                                          </p:stCondLst>
                                        </p:cTn>
                                        <p:tgtEl>
                                          <p:spTgt spid="254"/>
                                        </p:tgtEl>
                                        <p:attrNameLst>
                                          <p:attrName>style.visibility</p:attrName>
                                        </p:attrNameLst>
                                      </p:cBhvr>
                                      <p:to>
                                        <p:strVal val="visible"/>
                                      </p:to>
                                    </p:set>
                                    <p:animEffect transition="in" filter="fade">
                                      <p:cBhvr>
                                        <p:cTn id="322" dur="500"/>
                                        <p:tgtEl>
                                          <p:spTgt spid="254"/>
                                        </p:tgtEl>
                                      </p:cBhvr>
                                    </p:animEffect>
                                  </p:childTnLst>
                                </p:cTn>
                              </p:par>
                              <p:par>
                                <p:cTn id="323" presetID="10" presetClass="entr" presetSubtype="0" fill="hold" nodeType="withEffect">
                                  <p:stCondLst>
                                    <p:cond delay="0"/>
                                  </p:stCondLst>
                                  <p:childTnLst>
                                    <p:set>
                                      <p:cBhvr>
                                        <p:cTn id="324" dur="1" fill="hold">
                                          <p:stCondLst>
                                            <p:cond delay="0"/>
                                          </p:stCondLst>
                                        </p:cTn>
                                        <p:tgtEl>
                                          <p:spTgt spid="259"/>
                                        </p:tgtEl>
                                        <p:attrNameLst>
                                          <p:attrName>style.visibility</p:attrName>
                                        </p:attrNameLst>
                                      </p:cBhvr>
                                      <p:to>
                                        <p:strVal val="visible"/>
                                      </p:to>
                                    </p:set>
                                    <p:animEffect transition="in" filter="fade">
                                      <p:cBhvr>
                                        <p:cTn id="325" dur="500"/>
                                        <p:tgtEl>
                                          <p:spTgt spid="259"/>
                                        </p:tgtEl>
                                      </p:cBhvr>
                                    </p:animEffect>
                                  </p:childTnLst>
                                </p:cTn>
                              </p:par>
                              <p:par>
                                <p:cTn id="326" presetID="10" presetClass="entr" presetSubtype="0" fill="hold" grpId="0" nodeType="withEffect">
                                  <p:stCondLst>
                                    <p:cond delay="0"/>
                                  </p:stCondLst>
                                  <p:childTnLst>
                                    <p:set>
                                      <p:cBhvr>
                                        <p:cTn id="327" dur="1" fill="hold">
                                          <p:stCondLst>
                                            <p:cond delay="0"/>
                                          </p:stCondLst>
                                        </p:cTn>
                                        <p:tgtEl>
                                          <p:spTgt spid="262"/>
                                        </p:tgtEl>
                                        <p:attrNameLst>
                                          <p:attrName>style.visibility</p:attrName>
                                        </p:attrNameLst>
                                      </p:cBhvr>
                                      <p:to>
                                        <p:strVal val="visible"/>
                                      </p:to>
                                    </p:set>
                                    <p:animEffect transition="in" filter="fade">
                                      <p:cBhvr>
                                        <p:cTn id="328" dur="500"/>
                                        <p:tgtEl>
                                          <p:spTgt spid="262"/>
                                        </p:tgtEl>
                                      </p:cBhvr>
                                    </p:animEffect>
                                  </p:childTnLst>
                                </p:cTn>
                              </p:par>
                              <p:par>
                                <p:cTn id="329" presetID="10" presetClass="entr" presetSubtype="0" fill="hold" nodeType="withEffect">
                                  <p:stCondLst>
                                    <p:cond delay="0"/>
                                  </p:stCondLst>
                                  <p:childTnLst>
                                    <p:set>
                                      <p:cBhvr>
                                        <p:cTn id="330" dur="1" fill="hold">
                                          <p:stCondLst>
                                            <p:cond delay="0"/>
                                          </p:stCondLst>
                                        </p:cTn>
                                        <p:tgtEl>
                                          <p:spTgt spid="263"/>
                                        </p:tgtEl>
                                        <p:attrNameLst>
                                          <p:attrName>style.visibility</p:attrName>
                                        </p:attrNameLst>
                                      </p:cBhvr>
                                      <p:to>
                                        <p:strVal val="visible"/>
                                      </p:to>
                                    </p:set>
                                    <p:animEffect transition="in" filter="fade">
                                      <p:cBhvr>
                                        <p:cTn id="331" dur="500"/>
                                        <p:tgtEl>
                                          <p:spTgt spid="263"/>
                                        </p:tgtEl>
                                      </p:cBhvr>
                                    </p:animEffect>
                                  </p:childTnLst>
                                </p:cTn>
                              </p:par>
                              <p:par>
                                <p:cTn id="332" presetID="10" presetClass="entr" presetSubtype="0" fill="hold" grpId="0" nodeType="withEffect">
                                  <p:stCondLst>
                                    <p:cond delay="0"/>
                                  </p:stCondLst>
                                  <p:childTnLst>
                                    <p:set>
                                      <p:cBhvr>
                                        <p:cTn id="333" dur="1" fill="hold">
                                          <p:stCondLst>
                                            <p:cond delay="0"/>
                                          </p:stCondLst>
                                        </p:cTn>
                                        <p:tgtEl>
                                          <p:spTgt spid="266"/>
                                        </p:tgtEl>
                                        <p:attrNameLst>
                                          <p:attrName>style.visibility</p:attrName>
                                        </p:attrNameLst>
                                      </p:cBhvr>
                                      <p:to>
                                        <p:strVal val="visible"/>
                                      </p:to>
                                    </p:set>
                                    <p:animEffect transition="in" filter="fade">
                                      <p:cBhvr>
                                        <p:cTn id="334" dur="500"/>
                                        <p:tgtEl>
                                          <p:spTgt spid="266"/>
                                        </p:tgtEl>
                                      </p:cBhvr>
                                    </p:animEffect>
                                  </p:childTnLst>
                                </p:cTn>
                              </p:par>
                              <p:par>
                                <p:cTn id="335" presetID="10" presetClass="entr" presetSubtype="0" fill="hold" nodeType="withEffect">
                                  <p:stCondLst>
                                    <p:cond delay="0"/>
                                  </p:stCondLst>
                                  <p:childTnLst>
                                    <p:set>
                                      <p:cBhvr>
                                        <p:cTn id="336" dur="1" fill="hold">
                                          <p:stCondLst>
                                            <p:cond delay="0"/>
                                          </p:stCondLst>
                                        </p:cTn>
                                        <p:tgtEl>
                                          <p:spTgt spid="267"/>
                                        </p:tgtEl>
                                        <p:attrNameLst>
                                          <p:attrName>style.visibility</p:attrName>
                                        </p:attrNameLst>
                                      </p:cBhvr>
                                      <p:to>
                                        <p:strVal val="visible"/>
                                      </p:to>
                                    </p:set>
                                    <p:animEffect transition="in" filter="fade">
                                      <p:cBhvr>
                                        <p:cTn id="337" dur="500"/>
                                        <p:tgtEl>
                                          <p:spTgt spid="267"/>
                                        </p:tgtEl>
                                      </p:cBhvr>
                                    </p:animEffect>
                                  </p:childTnLst>
                                </p:cTn>
                              </p:par>
                              <p:par>
                                <p:cTn id="338" presetID="10" presetClass="entr" presetSubtype="0" fill="hold" grpId="0" nodeType="withEffect">
                                  <p:stCondLst>
                                    <p:cond delay="0"/>
                                  </p:stCondLst>
                                  <p:childTnLst>
                                    <p:set>
                                      <p:cBhvr>
                                        <p:cTn id="339" dur="1" fill="hold">
                                          <p:stCondLst>
                                            <p:cond delay="0"/>
                                          </p:stCondLst>
                                        </p:cTn>
                                        <p:tgtEl>
                                          <p:spTgt spid="270"/>
                                        </p:tgtEl>
                                        <p:attrNameLst>
                                          <p:attrName>style.visibility</p:attrName>
                                        </p:attrNameLst>
                                      </p:cBhvr>
                                      <p:to>
                                        <p:strVal val="visible"/>
                                      </p:to>
                                    </p:set>
                                    <p:animEffect transition="in" filter="fade">
                                      <p:cBhvr>
                                        <p:cTn id="340" dur="500"/>
                                        <p:tgtEl>
                                          <p:spTgt spid="270"/>
                                        </p:tgtEl>
                                      </p:cBhvr>
                                    </p:animEffect>
                                  </p:childTnLst>
                                </p:cTn>
                              </p:par>
                              <p:par>
                                <p:cTn id="341" presetID="10" presetClass="entr" presetSubtype="0" fill="hold" nodeType="withEffect">
                                  <p:stCondLst>
                                    <p:cond delay="0"/>
                                  </p:stCondLst>
                                  <p:childTnLst>
                                    <p:set>
                                      <p:cBhvr>
                                        <p:cTn id="342" dur="1" fill="hold">
                                          <p:stCondLst>
                                            <p:cond delay="0"/>
                                          </p:stCondLst>
                                        </p:cTn>
                                        <p:tgtEl>
                                          <p:spTgt spid="271"/>
                                        </p:tgtEl>
                                        <p:attrNameLst>
                                          <p:attrName>style.visibility</p:attrName>
                                        </p:attrNameLst>
                                      </p:cBhvr>
                                      <p:to>
                                        <p:strVal val="visible"/>
                                      </p:to>
                                    </p:set>
                                    <p:animEffect transition="in" filter="fade">
                                      <p:cBhvr>
                                        <p:cTn id="343" dur="500"/>
                                        <p:tgtEl>
                                          <p:spTgt spid="271"/>
                                        </p:tgtEl>
                                      </p:cBhvr>
                                    </p:animEffect>
                                  </p:childTnLst>
                                </p:cTn>
                              </p:par>
                              <p:par>
                                <p:cTn id="344" presetID="10" presetClass="entr" presetSubtype="0" fill="hold" grpId="0" nodeType="withEffect">
                                  <p:stCondLst>
                                    <p:cond delay="0"/>
                                  </p:stCondLst>
                                  <p:childTnLst>
                                    <p:set>
                                      <p:cBhvr>
                                        <p:cTn id="345" dur="1" fill="hold">
                                          <p:stCondLst>
                                            <p:cond delay="0"/>
                                          </p:stCondLst>
                                        </p:cTn>
                                        <p:tgtEl>
                                          <p:spTgt spid="274"/>
                                        </p:tgtEl>
                                        <p:attrNameLst>
                                          <p:attrName>style.visibility</p:attrName>
                                        </p:attrNameLst>
                                      </p:cBhvr>
                                      <p:to>
                                        <p:strVal val="visible"/>
                                      </p:to>
                                    </p:set>
                                    <p:animEffect transition="in" filter="fade">
                                      <p:cBhvr>
                                        <p:cTn id="346" dur="500"/>
                                        <p:tgtEl>
                                          <p:spTgt spid="274"/>
                                        </p:tgtEl>
                                      </p:cBhvr>
                                    </p:animEffect>
                                  </p:childTnLst>
                                </p:cTn>
                              </p:par>
                              <p:par>
                                <p:cTn id="347" presetID="10" presetClass="entr" presetSubtype="0" fill="hold" nodeType="withEffect">
                                  <p:stCondLst>
                                    <p:cond delay="0"/>
                                  </p:stCondLst>
                                  <p:childTnLst>
                                    <p:set>
                                      <p:cBhvr>
                                        <p:cTn id="348" dur="1" fill="hold">
                                          <p:stCondLst>
                                            <p:cond delay="0"/>
                                          </p:stCondLst>
                                        </p:cTn>
                                        <p:tgtEl>
                                          <p:spTgt spid="275"/>
                                        </p:tgtEl>
                                        <p:attrNameLst>
                                          <p:attrName>style.visibility</p:attrName>
                                        </p:attrNameLst>
                                      </p:cBhvr>
                                      <p:to>
                                        <p:strVal val="visible"/>
                                      </p:to>
                                    </p:set>
                                    <p:animEffect transition="in" filter="fade">
                                      <p:cBhvr>
                                        <p:cTn id="349" dur="500"/>
                                        <p:tgtEl>
                                          <p:spTgt spid="275"/>
                                        </p:tgtEl>
                                      </p:cBhvr>
                                    </p:animEffect>
                                  </p:childTnLst>
                                </p:cTn>
                              </p:par>
                              <p:par>
                                <p:cTn id="350" presetID="10" presetClass="entr" presetSubtype="0" fill="hold" nodeType="withEffect">
                                  <p:stCondLst>
                                    <p:cond delay="0"/>
                                  </p:stCondLst>
                                  <p:childTnLst>
                                    <p:set>
                                      <p:cBhvr>
                                        <p:cTn id="351" dur="1" fill="hold">
                                          <p:stCondLst>
                                            <p:cond delay="0"/>
                                          </p:stCondLst>
                                        </p:cTn>
                                        <p:tgtEl>
                                          <p:spTgt spid="280"/>
                                        </p:tgtEl>
                                        <p:attrNameLst>
                                          <p:attrName>style.visibility</p:attrName>
                                        </p:attrNameLst>
                                      </p:cBhvr>
                                      <p:to>
                                        <p:strVal val="visible"/>
                                      </p:to>
                                    </p:set>
                                    <p:animEffect transition="in" filter="fade">
                                      <p:cBhvr>
                                        <p:cTn id="352" dur="500"/>
                                        <p:tgtEl>
                                          <p:spTgt spid="280"/>
                                        </p:tgtEl>
                                      </p:cBhvr>
                                    </p:animEffect>
                                  </p:childTnLst>
                                </p:cTn>
                              </p:par>
                              <p:par>
                                <p:cTn id="353" presetID="10" presetClass="entr" presetSubtype="0" fill="hold" grpId="0" nodeType="withEffect">
                                  <p:stCondLst>
                                    <p:cond delay="0"/>
                                  </p:stCondLst>
                                  <p:childTnLst>
                                    <p:set>
                                      <p:cBhvr>
                                        <p:cTn id="354" dur="1" fill="hold">
                                          <p:stCondLst>
                                            <p:cond delay="0"/>
                                          </p:stCondLst>
                                        </p:cTn>
                                        <p:tgtEl>
                                          <p:spTgt spid="283"/>
                                        </p:tgtEl>
                                        <p:attrNameLst>
                                          <p:attrName>style.visibility</p:attrName>
                                        </p:attrNameLst>
                                      </p:cBhvr>
                                      <p:to>
                                        <p:strVal val="visible"/>
                                      </p:to>
                                    </p:set>
                                    <p:animEffect transition="in" filter="fade">
                                      <p:cBhvr>
                                        <p:cTn id="355" dur="500"/>
                                        <p:tgtEl>
                                          <p:spTgt spid="283"/>
                                        </p:tgtEl>
                                      </p:cBhvr>
                                    </p:animEffect>
                                  </p:childTnLst>
                                </p:cTn>
                              </p:par>
                              <p:par>
                                <p:cTn id="356" presetID="10" presetClass="entr" presetSubtype="0" fill="hold" nodeType="withEffect">
                                  <p:stCondLst>
                                    <p:cond delay="0"/>
                                  </p:stCondLst>
                                  <p:childTnLst>
                                    <p:set>
                                      <p:cBhvr>
                                        <p:cTn id="357" dur="1" fill="hold">
                                          <p:stCondLst>
                                            <p:cond delay="0"/>
                                          </p:stCondLst>
                                        </p:cTn>
                                        <p:tgtEl>
                                          <p:spTgt spid="284"/>
                                        </p:tgtEl>
                                        <p:attrNameLst>
                                          <p:attrName>style.visibility</p:attrName>
                                        </p:attrNameLst>
                                      </p:cBhvr>
                                      <p:to>
                                        <p:strVal val="visible"/>
                                      </p:to>
                                    </p:set>
                                    <p:animEffect transition="in" filter="fade">
                                      <p:cBhvr>
                                        <p:cTn id="358" dur="500"/>
                                        <p:tgtEl>
                                          <p:spTgt spid="284"/>
                                        </p:tgtEl>
                                      </p:cBhvr>
                                    </p:animEffect>
                                  </p:childTnLst>
                                </p:cTn>
                              </p:par>
                              <p:par>
                                <p:cTn id="359" presetID="10" presetClass="entr" presetSubtype="0" fill="hold" grpId="0" nodeType="withEffect">
                                  <p:stCondLst>
                                    <p:cond delay="0"/>
                                  </p:stCondLst>
                                  <p:childTnLst>
                                    <p:set>
                                      <p:cBhvr>
                                        <p:cTn id="360" dur="1" fill="hold">
                                          <p:stCondLst>
                                            <p:cond delay="0"/>
                                          </p:stCondLst>
                                        </p:cTn>
                                        <p:tgtEl>
                                          <p:spTgt spid="287"/>
                                        </p:tgtEl>
                                        <p:attrNameLst>
                                          <p:attrName>style.visibility</p:attrName>
                                        </p:attrNameLst>
                                      </p:cBhvr>
                                      <p:to>
                                        <p:strVal val="visible"/>
                                      </p:to>
                                    </p:set>
                                    <p:animEffect transition="in" filter="fade">
                                      <p:cBhvr>
                                        <p:cTn id="361" dur="500"/>
                                        <p:tgtEl>
                                          <p:spTgt spid="287"/>
                                        </p:tgtEl>
                                      </p:cBhvr>
                                    </p:animEffect>
                                  </p:childTnLst>
                                </p:cTn>
                              </p:par>
                              <p:par>
                                <p:cTn id="362" presetID="10" presetClass="entr" presetSubtype="0" fill="hold" nodeType="withEffect">
                                  <p:stCondLst>
                                    <p:cond delay="0"/>
                                  </p:stCondLst>
                                  <p:childTnLst>
                                    <p:set>
                                      <p:cBhvr>
                                        <p:cTn id="363" dur="1" fill="hold">
                                          <p:stCondLst>
                                            <p:cond delay="0"/>
                                          </p:stCondLst>
                                        </p:cTn>
                                        <p:tgtEl>
                                          <p:spTgt spid="288"/>
                                        </p:tgtEl>
                                        <p:attrNameLst>
                                          <p:attrName>style.visibility</p:attrName>
                                        </p:attrNameLst>
                                      </p:cBhvr>
                                      <p:to>
                                        <p:strVal val="visible"/>
                                      </p:to>
                                    </p:set>
                                    <p:animEffect transition="in" filter="fade">
                                      <p:cBhvr>
                                        <p:cTn id="364" dur="500"/>
                                        <p:tgtEl>
                                          <p:spTgt spid="288"/>
                                        </p:tgtEl>
                                      </p:cBhvr>
                                    </p:animEffect>
                                  </p:childTnLst>
                                </p:cTn>
                              </p:par>
                              <p:par>
                                <p:cTn id="365" presetID="10" presetClass="entr" presetSubtype="0" fill="hold" grpId="0" nodeType="withEffect">
                                  <p:stCondLst>
                                    <p:cond delay="0"/>
                                  </p:stCondLst>
                                  <p:childTnLst>
                                    <p:set>
                                      <p:cBhvr>
                                        <p:cTn id="366" dur="1" fill="hold">
                                          <p:stCondLst>
                                            <p:cond delay="0"/>
                                          </p:stCondLst>
                                        </p:cTn>
                                        <p:tgtEl>
                                          <p:spTgt spid="291"/>
                                        </p:tgtEl>
                                        <p:attrNameLst>
                                          <p:attrName>style.visibility</p:attrName>
                                        </p:attrNameLst>
                                      </p:cBhvr>
                                      <p:to>
                                        <p:strVal val="visible"/>
                                      </p:to>
                                    </p:set>
                                    <p:animEffect transition="in" filter="fade">
                                      <p:cBhvr>
                                        <p:cTn id="367" dur="500"/>
                                        <p:tgtEl>
                                          <p:spTgt spid="291"/>
                                        </p:tgtEl>
                                      </p:cBhvr>
                                    </p:animEffect>
                                  </p:childTnLst>
                                </p:cTn>
                              </p:par>
                              <p:par>
                                <p:cTn id="368" presetID="10" presetClass="entr" presetSubtype="0" fill="hold" nodeType="withEffect">
                                  <p:stCondLst>
                                    <p:cond delay="0"/>
                                  </p:stCondLst>
                                  <p:childTnLst>
                                    <p:set>
                                      <p:cBhvr>
                                        <p:cTn id="369" dur="1" fill="hold">
                                          <p:stCondLst>
                                            <p:cond delay="0"/>
                                          </p:stCondLst>
                                        </p:cTn>
                                        <p:tgtEl>
                                          <p:spTgt spid="292"/>
                                        </p:tgtEl>
                                        <p:attrNameLst>
                                          <p:attrName>style.visibility</p:attrName>
                                        </p:attrNameLst>
                                      </p:cBhvr>
                                      <p:to>
                                        <p:strVal val="visible"/>
                                      </p:to>
                                    </p:set>
                                    <p:animEffect transition="in" filter="fade">
                                      <p:cBhvr>
                                        <p:cTn id="370" dur="500"/>
                                        <p:tgtEl>
                                          <p:spTgt spid="292"/>
                                        </p:tgtEl>
                                      </p:cBhvr>
                                    </p:animEffect>
                                  </p:childTnLst>
                                </p:cTn>
                              </p:par>
                              <p:par>
                                <p:cTn id="371" presetID="10" presetClass="entr" presetSubtype="0" fill="hold" grpId="0" nodeType="withEffect">
                                  <p:stCondLst>
                                    <p:cond delay="0"/>
                                  </p:stCondLst>
                                  <p:childTnLst>
                                    <p:set>
                                      <p:cBhvr>
                                        <p:cTn id="372" dur="1" fill="hold">
                                          <p:stCondLst>
                                            <p:cond delay="0"/>
                                          </p:stCondLst>
                                        </p:cTn>
                                        <p:tgtEl>
                                          <p:spTgt spid="295"/>
                                        </p:tgtEl>
                                        <p:attrNameLst>
                                          <p:attrName>style.visibility</p:attrName>
                                        </p:attrNameLst>
                                      </p:cBhvr>
                                      <p:to>
                                        <p:strVal val="visible"/>
                                      </p:to>
                                    </p:set>
                                    <p:animEffect transition="in" filter="fade">
                                      <p:cBhvr>
                                        <p:cTn id="373" dur="500"/>
                                        <p:tgtEl>
                                          <p:spTgt spid="295"/>
                                        </p:tgtEl>
                                      </p:cBhvr>
                                    </p:animEffect>
                                  </p:childTnLst>
                                </p:cTn>
                              </p:par>
                              <p:par>
                                <p:cTn id="374" presetID="10" presetClass="entr" presetSubtype="0" fill="hold" nodeType="withEffect">
                                  <p:stCondLst>
                                    <p:cond delay="0"/>
                                  </p:stCondLst>
                                  <p:childTnLst>
                                    <p:set>
                                      <p:cBhvr>
                                        <p:cTn id="375" dur="1" fill="hold">
                                          <p:stCondLst>
                                            <p:cond delay="0"/>
                                          </p:stCondLst>
                                        </p:cTn>
                                        <p:tgtEl>
                                          <p:spTgt spid="312"/>
                                        </p:tgtEl>
                                        <p:attrNameLst>
                                          <p:attrName>style.visibility</p:attrName>
                                        </p:attrNameLst>
                                      </p:cBhvr>
                                      <p:to>
                                        <p:strVal val="visible"/>
                                      </p:to>
                                    </p:set>
                                    <p:animEffect transition="in" filter="fade">
                                      <p:cBhvr>
                                        <p:cTn id="376" dur="500"/>
                                        <p:tgtEl>
                                          <p:spTgt spid="312"/>
                                        </p:tgtEl>
                                      </p:cBhvr>
                                    </p:animEffect>
                                  </p:childTnLst>
                                </p:cTn>
                              </p:par>
                              <p:par>
                                <p:cTn id="377" presetID="10" presetClass="entr" presetSubtype="0" fill="hold" nodeType="withEffect">
                                  <p:stCondLst>
                                    <p:cond delay="0"/>
                                  </p:stCondLst>
                                  <p:childTnLst>
                                    <p:set>
                                      <p:cBhvr>
                                        <p:cTn id="378" dur="1" fill="hold">
                                          <p:stCondLst>
                                            <p:cond delay="0"/>
                                          </p:stCondLst>
                                        </p:cTn>
                                        <p:tgtEl>
                                          <p:spTgt spid="317"/>
                                        </p:tgtEl>
                                        <p:attrNameLst>
                                          <p:attrName>style.visibility</p:attrName>
                                        </p:attrNameLst>
                                      </p:cBhvr>
                                      <p:to>
                                        <p:strVal val="visible"/>
                                      </p:to>
                                    </p:set>
                                    <p:animEffect transition="in" filter="fade">
                                      <p:cBhvr>
                                        <p:cTn id="379" dur="500"/>
                                        <p:tgtEl>
                                          <p:spTgt spid="317"/>
                                        </p:tgtEl>
                                      </p:cBhvr>
                                    </p:animEffect>
                                  </p:childTnLst>
                                </p:cTn>
                              </p:par>
                              <p:par>
                                <p:cTn id="380" presetID="10" presetClass="entr" presetSubtype="0" fill="hold" grpId="0" nodeType="withEffect">
                                  <p:stCondLst>
                                    <p:cond delay="0"/>
                                  </p:stCondLst>
                                  <p:childTnLst>
                                    <p:set>
                                      <p:cBhvr>
                                        <p:cTn id="381" dur="1" fill="hold">
                                          <p:stCondLst>
                                            <p:cond delay="0"/>
                                          </p:stCondLst>
                                        </p:cTn>
                                        <p:tgtEl>
                                          <p:spTgt spid="320"/>
                                        </p:tgtEl>
                                        <p:attrNameLst>
                                          <p:attrName>style.visibility</p:attrName>
                                        </p:attrNameLst>
                                      </p:cBhvr>
                                      <p:to>
                                        <p:strVal val="visible"/>
                                      </p:to>
                                    </p:set>
                                    <p:animEffect transition="in" filter="fade">
                                      <p:cBhvr>
                                        <p:cTn id="382" dur="500"/>
                                        <p:tgtEl>
                                          <p:spTgt spid="320"/>
                                        </p:tgtEl>
                                      </p:cBhvr>
                                    </p:animEffect>
                                  </p:childTnLst>
                                </p:cTn>
                              </p:par>
                              <p:par>
                                <p:cTn id="383" presetID="10" presetClass="entr" presetSubtype="0" fill="hold" nodeType="withEffect">
                                  <p:stCondLst>
                                    <p:cond delay="0"/>
                                  </p:stCondLst>
                                  <p:childTnLst>
                                    <p:set>
                                      <p:cBhvr>
                                        <p:cTn id="384" dur="1" fill="hold">
                                          <p:stCondLst>
                                            <p:cond delay="0"/>
                                          </p:stCondLst>
                                        </p:cTn>
                                        <p:tgtEl>
                                          <p:spTgt spid="321"/>
                                        </p:tgtEl>
                                        <p:attrNameLst>
                                          <p:attrName>style.visibility</p:attrName>
                                        </p:attrNameLst>
                                      </p:cBhvr>
                                      <p:to>
                                        <p:strVal val="visible"/>
                                      </p:to>
                                    </p:set>
                                    <p:animEffect transition="in" filter="fade">
                                      <p:cBhvr>
                                        <p:cTn id="385" dur="500"/>
                                        <p:tgtEl>
                                          <p:spTgt spid="321"/>
                                        </p:tgtEl>
                                      </p:cBhvr>
                                    </p:animEffect>
                                  </p:childTnLst>
                                </p:cTn>
                              </p:par>
                              <p:par>
                                <p:cTn id="386" presetID="10" presetClass="entr" presetSubtype="0" fill="hold" grpId="0" nodeType="withEffect">
                                  <p:stCondLst>
                                    <p:cond delay="0"/>
                                  </p:stCondLst>
                                  <p:childTnLst>
                                    <p:set>
                                      <p:cBhvr>
                                        <p:cTn id="387" dur="1" fill="hold">
                                          <p:stCondLst>
                                            <p:cond delay="0"/>
                                          </p:stCondLst>
                                        </p:cTn>
                                        <p:tgtEl>
                                          <p:spTgt spid="324"/>
                                        </p:tgtEl>
                                        <p:attrNameLst>
                                          <p:attrName>style.visibility</p:attrName>
                                        </p:attrNameLst>
                                      </p:cBhvr>
                                      <p:to>
                                        <p:strVal val="visible"/>
                                      </p:to>
                                    </p:set>
                                    <p:animEffect transition="in" filter="fade">
                                      <p:cBhvr>
                                        <p:cTn id="388" dur="500"/>
                                        <p:tgtEl>
                                          <p:spTgt spid="324"/>
                                        </p:tgtEl>
                                      </p:cBhvr>
                                    </p:animEffect>
                                  </p:childTnLst>
                                </p:cTn>
                              </p:par>
                              <p:par>
                                <p:cTn id="389" presetID="10" presetClass="entr" presetSubtype="0" fill="hold" nodeType="withEffect">
                                  <p:stCondLst>
                                    <p:cond delay="0"/>
                                  </p:stCondLst>
                                  <p:childTnLst>
                                    <p:set>
                                      <p:cBhvr>
                                        <p:cTn id="390" dur="1" fill="hold">
                                          <p:stCondLst>
                                            <p:cond delay="0"/>
                                          </p:stCondLst>
                                        </p:cTn>
                                        <p:tgtEl>
                                          <p:spTgt spid="325"/>
                                        </p:tgtEl>
                                        <p:attrNameLst>
                                          <p:attrName>style.visibility</p:attrName>
                                        </p:attrNameLst>
                                      </p:cBhvr>
                                      <p:to>
                                        <p:strVal val="visible"/>
                                      </p:to>
                                    </p:set>
                                    <p:animEffect transition="in" filter="fade">
                                      <p:cBhvr>
                                        <p:cTn id="391" dur="500"/>
                                        <p:tgtEl>
                                          <p:spTgt spid="325"/>
                                        </p:tgtEl>
                                      </p:cBhvr>
                                    </p:animEffect>
                                  </p:childTnLst>
                                </p:cTn>
                              </p:par>
                              <p:par>
                                <p:cTn id="392" presetID="10" presetClass="entr" presetSubtype="0" fill="hold" grpId="0" nodeType="withEffect">
                                  <p:stCondLst>
                                    <p:cond delay="0"/>
                                  </p:stCondLst>
                                  <p:childTnLst>
                                    <p:set>
                                      <p:cBhvr>
                                        <p:cTn id="393" dur="1" fill="hold">
                                          <p:stCondLst>
                                            <p:cond delay="0"/>
                                          </p:stCondLst>
                                        </p:cTn>
                                        <p:tgtEl>
                                          <p:spTgt spid="328"/>
                                        </p:tgtEl>
                                        <p:attrNameLst>
                                          <p:attrName>style.visibility</p:attrName>
                                        </p:attrNameLst>
                                      </p:cBhvr>
                                      <p:to>
                                        <p:strVal val="visible"/>
                                      </p:to>
                                    </p:set>
                                    <p:animEffect transition="in" filter="fade">
                                      <p:cBhvr>
                                        <p:cTn id="394" dur="500"/>
                                        <p:tgtEl>
                                          <p:spTgt spid="328"/>
                                        </p:tgtEl>
                                      </p:cBhvr>
                                    </p:animEffect>
                                  </p:childTnLst>
                                </p:cTn>
                              </p:par>
                              <p:par>
                                <p:cTn id="395" presetID="10" presetClass="entr" presetSubtype="0" fill="hold" nodeType="withEffect">
                                  <p:stCondLst>
                                    <p:cond delay="0"/>
                                  </p:stCondLst>
                                  <p:childTnLst>
                                    <p:set>
                                      <p:cBhvr>
                                        <p:cTn id="396" dur="1" fill="hold">
                                          <p:stCondLst>
                                            <p:cond delay="0"/>
                                          </p:stCondLst>
                                        </p:cTn>
                                        <p:tgtEl>
                                          <p:spTgt spid="329"/>
                                        </p:tgtEl>
                                        <p:attrNameLst>
                                          <p:attrName>style.visibility</p:attrName>
                                        </p:attrNameLst>
                                      </p:cBhvr>
                                      <p:to>
                                        <p:strVal val="visible"/>
                                      </p:to>
                                    </p:set>
                                    <p:animEffect transition="in" filter="fade">
                                      <p:cBhvr>
                                        <p:cTn id="397" dur="500"/>
                                        <p:tgtEl>
                                          <p:spTgt spid="329"/>
                                        </p:tgtEl>
                                      </p:cBhvr>
                                    </p:animEffect>
                                  </p:childTnLst>
                                </p:cTn>
                              </p:par>
                              <p:par>
                                <p:cTn id="398" presetID="10" presetClass="entr" presetSubtype="0" fill="hold" grpId="0" nodeType="withEffect">
                                  <p:stCondLst>
                                    <p:cond delay="0"/>
                                  </p:stCondLst>
                                  <p:childTnLst>
                                    <p:set>
                                      <p:cBhvr>
                                        <p:cTn id="399" dur="1" fill="hold">
                                          <p:stCondLst>
                                            <p:cond delay="0"/>
                                          </p:stCondLst>
                                        </p:cTn>
                                        <p:tgtEl>
                                          <p:spTgt spid="332"/>
                                        </p:tgtEl>
                                        <p:attrNameLst>
                                          <p:attrName>style.visibility</p:attrName>
                                        </p:attrNameLst>
                                      </p:cBhvr>
                                      <p:to>
                                        <p:strVal val="visible"/>
                                      </p:to>
                                    </p:set>
                                    <p:animEffect transition="in" filter="fade">
                                      <p:cBhvr>
                                        <p:cTn id="400" dur="500"/>
                                        <p:tgtEl>
                                          <p:spTgt spid="332"/>
                                        </p:tgtEl>
                                      </p:cBhvr>
                                    </p:animEffect>
                                  </p:childTnLst>
                                </p:cTn>
                              </p:par>
                              <p:par>
                                <p:cTn id="401" presetID="10" presetClass="entr" presetSubtype="0" fill="hold" nodeType="withEffect">
                                  <p:stCondLst>
                                    <p:cond delay="0"/>
                                  </p:stCondLst>
                                  <p:childTnLst>
                                    <p:set>
                                      <p:cBhvr>
                                        <p:cTn id="402" dur="1" fill="hold">
                                          <p:stCondLst>
                                            <p:cond delay="0"/>
                                          </p:stCondLst>
                                        </p:cTn>
                                        <p:tgtEl>
                                          <p:spTgt spid="333"/>
                                        </p:tgtEl>
                                        <p:attrNameLst>
                                          <p:attrName>style.visibility</p:attrName>
                                        </p:attrNameLst>
                                      </p:cBhvr>
                                      <p:to>
                                        <p:strVal val="visible"/>
                                      </p:to>
                                    </p:set>
                                    <p:animEffect transition="in" filter="fade">
                                      <p:cBhvr>
                                        <p:cTn id="403" dur="500"/>
                                        <p:tgtEl>
                                          <p:spTgt spid="333"/>
                                        </p:tgtEl>
                                      </p:cBhvr>
                                    </p:animEffect>
                                  </p:childTnLst>
                                </p:cTn>
                              </p:par>
                              <p:par>
                                <p:cTn id="404" presetID="10" presetClass="entr" presetSubtype="0" fill="hold" nodeType="withEffect">
                                  <p:stCondLst>
                                    <p:cond delay="0"/>
                                  </p:stCondLst>
                                  <p:childTnLst>
                                    <p:set>
                                      <p:cBhvr>
                                        <p:cTn id="405" dur="1" fill="hold">
                                          <p:stCondLst>
                                            <p:cond delay="0"/>
                                          </p:stCondLst>
                                        </p:cTn>
                                        <p:tgtEl>
                                          <p:spTgt spid="336"/>
                                        </p:tgtEl>
                                        <p:attrNameLst>
                                          <p:attrName>style.visibility</p:attrName>
                                        </p:attrNameLst>
                                      </p:cBhvr>
                                      <p:to>
                                        <p:strVal val="visible"/>
                                      </p:to>
                                    </p:set>
                                    <p:animEffect transition="in" filter="fade">
                                      <p:cBhvr>
                                        <p:cTn id="406" dur="500"/>
                                        <p:tgtEl>
                                          <p:spTgt spid="336"/>
                                        </p:tgtEl>
                                      </p:cBhvr>
                                    </p:animEffect>
                                  </p:childTnLst>
                                </p:cTn>
                              </p:par>
                              <p:par>
                                <p:cTn id="407" presetID="10" presetClass="entr" presetSubtype="0" fill="hold" nodeType="withEffect">
                                  <p:stCondLst>
                                    <p:cond delay="0"/>
                                  </p:stCondLst>
                                  <p:childTnLst>
                                    <p:set>
                                      <p:cBhvr>
                                        <p:cTn id="408" dur="1" fill="hold">
                                          <p:stCondLst>
                                            <p:cond delay="0"/>
                                          </p:stCondLst>
                                        </p:cTn>
                                        <p:tgtEl>
                                          <p:spTgt spid="339"/>
                                        </p:tgtEl>
                                        <p:attrNameLst>
                                          <p:attrName>style.visibility</p:attrName>
                                        </p:attrNameLst>
                                      </p:cBhvr>
                                      <p:to>
                                        <p:strVal val="visible"/>
                                      </p:to>
                                    </p:set>
                                    <p:animEffect transition="in" filter="fade">
                                      <p:cBhvr>
                                        <p:cTn id="409" dur="500"/>
                                        <p:tgtEl>
                                          <p:spTgt spid="339"/>
                                        </p:tgtEl>
                                      </p:cBhvr>
                                    </p:animEffect>
                                  </p:childTnLst>
                                </p:cTn>
                              </p:par>
                              <p:par>
                                <p:cTn id="410" presetID="10" presetClass="entr" presetSubtype="0" fill="hold" nodeType="withEffect">
                                  <p:stCondLst>
                                    <p:cond delay="0"/>
                                  </p:stCondLst>
                                  <p:childTnLst>
                                    <p:set>
                                      <p:cBhvr>
                                        <p:cTn id="411" dur="1" fill="hold">
                                          <p:stCondLst>
                                            <p:cond delay="0"/>
                                          </p:stCondLst>
                                        </p:cTn>
                                        <p:tgtEl>
                                          <p:spTgt spid="342"/>
                                        </p:tgtEl>
                                        <p:attrNameLst>
                                          <p:attrName>style.visibility</p:attrName>
                                        </p:attrNameLst>
                                      </p:cBhvr>
                                      <p:to>
                                        <p:strVal val="visible"/>
                                      </p:to>
                                    </p:set>
                                    <p:animEffect transition="in" filter="fade">
                                      <p:cBhvr>
                                        <p:cTn id="412" dur="500"/>
                                        <p:tgtEl>
                                          <p:spTgt spid="342"/>
                                        </p:tgtEl>
                                      </p:cBhvr>
                                    </p:animEffect>
                                  </p:childTnLst>
                                </p:cTn>
                              </p:par>
                              <p:par>
                                <p:cTn id="413" presetID="10" presetClass="entr" presetSubtype="0" fill="hold" nodeType="withEffect">
                                  <p:stCondLst>
                                    <p:cond delay="0"/>
                                  </p:stCondLst>
                                  <p:childTnLst>
                                    <p:set>
                                      <p:cBhvr>
                                        <p:cTn id="414" dur="1" fill="hold">
                                          <p:stCondLst>
                                            <p:cond delay="0"/>
                                          </p:stCondLst>
                                        </p:cTn>
                                        <p:tgtEl>
                                          <p:spTgt spid="395"/>
                                        </p:tgtEl>
                                        <p:attrNameLst>
                                          <p:attrName>style.visibility</p:attrName>
                                        </p:attrNameLst>
                                      </p:cBhvr>
                                      <p:to>
                                        <p:strVal val="visible"/>
                                      </p:to>
                                    </p:set>
                                    <p:animEffect transition="in" filter="fade">
                                      <p:cBhvr>
                                        <p:cTn id="415" dur="500"/>
                                        <p:tgtEl>
                                          <p:spTgt spid="395"/>
                                        </p:tgtEl>
                                      </p:cBhvr>
                                    </p:animEffect>
                                  </p:childTnLst>
                                </p:cTn>
                              </p:par>
                              <p:par>
                                <p:cTn id="416" presetID="10" presetClass="entr" presetSubtype="0" fill="hold" nodeType="withEffect">
                                  <p:stCondLst>
                                    <p:cond delay="0"/>
                                  </p:stCondLst>
                                  <p:childTnLst>
                                    <p:set>
                                      <p:cBhvr>
                                        <p:cTn id="417" dur="1" fill="hold">
                                          <p:stCondLst>
                                            <p:cond delay="0"/>
                                          </p:stCondLst>
                                        </p:cTn>
                                        <p:tgtEl>
                                          <p:spTgt spid="397"/>
                                        </p:tgtEl>
                                        <p:attrNameLst>
                                          <p:attrName>style.visibility</p:attrName>
                                        </p:attrNameLst>
                                      </p:cBhvr>
                                      <p:to>
                                        <p:strVal val="visible"/>
                                      </p:to>
                                    </p:set>
                                    <p:animEffect transition="in" filter="fade">
                                      <p:cBhvr>
                                        <p:cTn id="418" dur="500"/>
                                        <p:tgtEl>
                                          <p:spTgt spid="397"/>
                                        </p:tgtEl>
                                      </p:cBhvr>
                                    </p:animEffect>
                                  </p:childTnLst>
                                </p:cTn>
                              </p:par>
                              <p:par>
                                <p:cTn id="419" presetID="10" presetClass="entr" presetSubtype="0" fill="hold" nodeType="withEffect">
                                  <p:stCondLst>
                                    <p:cond delay="0"/>
                                  </p:stCondLst>
                                  <p:childTnLst>
                                    <p:set>
                                      <p:cBhvr>
                                        <p:cTn id="420" dur="1" fill="hold">
                                          <p:stCondLst>
                                            <p:cond delay="0"/>
                                          </p:stCondLst>
                                        </p:cTn>
                                        <p:tgtEl>
                                          <p:spTgt spid="398"/>
                                        </p:tgtEl>
                                        <p:attrNameLst>
                                          <p:attrName>style.visibility</p:attrName>
                                        </p:attrNameLst>
                                      </p:cBhvr>
                                      <p:to>
                                        <p:strVal val="visible"/>
                                      </p:to>
                                    </p:set>
                                    <p:animEffect transition="in" filter="fade">
                                      <p:cBhvr>
                                        <p:cTn id="421" dur="500"/>
                                        <p:tgtEl>
                                          <p:spTgt spid="398"/>
                                        </p:tgtEl>
                                      </p:cBhvr>
                                    </p:animEffect>
                                  </p:childTnLst>
                                </p:cTn>
                              </p:par>
                              <p:par>
                                <p:cTn id="422" presetID="10" presetClass="entr" presetSubtype="0" fill="hold" nodeType="withEffect">
                                  <p:stCondLst>
                                    <p:cond delay="0"/>
                                  </p:stCondLst>
                                  <p:childTnLst>
                                    <p:set>
                                      <p:cBhvr>
                                        <p:cTn id="423" dur="1" fill="hold">
                                          <p:stCondLst>
                                            <p:cond delay="0"/>
                                          </p:stCondLst>
                                        </p:cTn>
                                        <p:tgtEl>
                                          <p:spTgt spid="399"/>
                                        </p:tgtEl>
                                        <p:attrNameLst>
                                          <p:attrName>style.visibility</p:attrName>
                                        </p:attrNameLst>
                                      </p:cBhvr>
                                      <p:to>
                                        <p:strVal val="visible"/>
                                      </p:to>
                                    </p:set>
                                    <p:animEffect transition="in" filter="fade">
                                      <p:cBhvr>
                                        <p:cTn id="424" dur="500"/>
                                        <p:tgtEl>
                                          <p:spTgt spid="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5" grpId="0" animBg="1"/>
      <p:bldP spid="59" grpId="0" animBg="1"/>
      <p:bldP spid="68" grpId="0" animBg="1"/>
      <p:bldP spid="72" grpId="0" animBg="1"/>
      <p:bldP spid="76" grpId="0" animBg="1"/>
      <p:bldP spid="85" grpId="0" animBg="1"/>
      <p:bldP spid="89" grpId="0" animBg="1"/>
      <p:bldP spid="93" grpId="0" animBg="1"/>
      <p:bldP spid="94" grpId="0" animBg="1"/>
      <p:bldP spid="112" grpId="0" animBg="1"/>
      <p:bldP spid="116" grpId="0" animBg="1"/>
      <p:bldP spid="120" grpId="0" animBg="1"/>
      <p:bldP spid="132" grpId="0" animBg="1"/>
      <p:bldP spid="136" grpId="0" animBg="1"/>
      <p:bldP spid="140" grpId="0" animBg="1"/>
      <p:bldP spid="152" grpId="0" animBg="1"/>
      <p:bldP spid="156" grpId="0" animBg="1"/>
      <p:bldP spid="160" grpId="0" animBg="1"/>
      <p:bldP spid="172" grpId="0" animBg="1"/>
      <p:bldP spid="176" grpId="0" animBg="1"/>
      <p:bldP spid="180" grpId="0" animBg="1"/>
      <p:bldP spid="192" grpId="0" animBg="1"/>
      <p:bldP spid="196" grpId="0" animBg="1"/>
      <p:bldP spid="200" grpId="0" animBg="1"/>
      <p:bldP spid="212" grpId="0" animBg="1"/>
      <p:bldP spid="216" grpId="0" animBg="1"/>
      <p:bldP spid="220" grpId="0" animBg="1"/>
      <p:bldP spid="224" grpId="0" animBg="1"/>
      <p:bldP spid="225" grpId="0" animBg="1"/>
      <p:bldP spid="226" grpId="0" animBg="1"/>
      <p:bldP spid="227" grpId="0" animBg="1"/>
      <p:bldP spid="228" grpId="0" animBg="1"/>
      <p:bldP spid="229" grpId="0" animBg="1"/>
      <p:bldP spid="230" grpId="0" animBg="1"/>
      <p:bldP spid="241" grpId="0" animBg="1"/>
      <p:bldP spid="245" grpId="0" animBg="1"/>
      <p:bldP spid="249" grpId="0" animBg="1"/>
      <p:bldP spid="253" grpId="0" animBg="1"/>
      <p:bldP spid="262" grpId="0" animBg="1"/>
      <p:bldP spid="266" grpId="0" animBg="1"/>
      <p:bldP spid="270" grpId="0" animBg="1"/>
      <p:bldP spid="274" grpId="0" animBg="1"/>
      <p:bldP spid="283" grpId="0" animBg="1"/>
      <p:bldP spid="287" grpId="0" animBg="1"/>
      <p:bldP spid="291" grpId="0" animBg="1"/>
      <p:bldP spid="295" grpId="0" animBg="1"/>
      <p:bldP spid="320" grpId="0" animBg="1"/>
      <p:bldP spid="324" grpId="0" animBg="1"/>
      <p:bldP spid="328" grpId="0" animBg="1"/>
      <p:bldP spid="332" grpId="0" animBg="1"/>
      <p:bldP spid="4" grpId="0"/>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Look-ahead based Tic-Tac-Toe</a:t>
            </a:r>
            <a:endParaRPr lang="en-US" dirty="0"/>
          </a:p>
        </p:txBody>
      </p:sp>
      <p:grpSp>
        <p:nvGrpSpPr>
          <p:cNvPr id="29698" name="Group 23"/>
          <p:cNvGrpSpPr>
            <a:grpSpLocks/>
          </p:cNvGrpSpPr>
          <p:nvPr/>
        </p:nvGrpSpPr>
        <p:grpSpPr bwMode="auto">
          <a:xfrm>
            <a:off x="3932238" y="1627188"/>
            <a:ext cx="1025525" cy="927100"/>
            <a:chOff x="3764286" y="1902436"/>
            <a:chExt cx="1646559" cy="1491592"/>
          </a:xfrm>
        </p:grpSpPr>
        <p:cxnSp>
          <p:nvCxnSpPr>
            <p:cNvPr id="25" name="Straight Connector 24"/>
            <p:cNvCxnSpPr/>
            <p:nvPr/>
          </p:nvCxnSpPr>
          <p:spPr>
            <a:xfrm>
              <a:off x="4360718" y="1902436"/>
              <a:ext cx="0" cy="149159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911270" y="1902436"/>
              <a:ext cx="0" cy="149159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764286" y="2380051"/>
              <a:ext cx="1646559"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764286" y="2885762"/>
              <a:ext cx="1646559"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grpSp>
        <p:nvGrpSpPr>
          <p:cNvPr id="29699" name="Group 28"/>
          <p:cNvGrpSpPr>
            <a:grpSpLocks/>
          </p:cNvGrpSpPr>
          <p:nvPr/>
        </p:nvGrpSpPr>
        <p:grpSpPr bwMode="auto">
          <a:xfrm>
            <a:off x="4356100" y="1989138"/>
            <a:ext cx="220663" cy="196850"/>
            <a:chOff x="6497150" y="2569673"/>
            <a:chExt cx="354390" cy="316901"/>
          </a:xfrm>
        </p:grpSpPr>
        <p:cxnSp>
          <p:nvCxnSpPr>
            <p:cNvPr id="30" name="Straight Connector 29"/>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32" name="Oval 31"/>
          <p:cNvSpPr/>
          <p:nvPr/>
        </p:nvSpPr>
        <p:spPr>
          <a:xfrm>
            <a:off x="4019550" y="1966913"/>
            <a:ext cx="231775" cy="230187"/>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01" name="Group 32"/>
          <p:cNvGrpSpPr>
            <a:grpSpLocks/>
          </p:cNvGrpSpPr>
          <p:nvPr/>
        </p:nvGrpSpPr>
        <p:grpSpPr bwMode="auto">
          <a:xfrm>
            <a:off x="4006850" y="2317750"/>
            <a:ext cx="220663" cy="196850"/>
            <a:chOff x="6497150" y="2569673"/>
            <a:chExt cx="354390" cy="316901"/>
          </a:xfrm>
        </p:grpSpPr>
        <p:cxnSp>
          <p:nvCxnSpPr>
            <p:cNvPr id="34" name="Straight Connector 33"/>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36" name="Oval 35"/>
          <p:cNvSpPr/>
          <p:nvPr/>
        </p:nvSpPr>
        <p:spPr>
          <a:xfrm>
            <a:off x="4718050" y="1631950"/>
            <a:ext cx="231775" cy="230188"/>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03" name="Group 37"/>
          <p:cNvGrpSpPr>
            <a:grpSpLocks/>
          </p:cNvGrpSpPr>
          <p:nvPr/>
        </p:nvGrpSpPr>
        <p:grpSpPr bwMode="auto">
          <a:xfrm>
            <a:off x="4035425" y="1676400"/>
            <a:ext cx="220663" cy="196850"/>
            <a:chOff x="6497150" y="2569673"/>
            <a:chExt cx="354390" cy="316901"/>
          </a:xfrm>
        </p:grpSpPr>
        <p:cxnSp>
          <p:nvCxnSpPr>
            <p:cNvPr id="39" name="Straight Connector 38"/>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41" name="Oval 40"/>
          <p:cNvSpPr/>
          <p:nvPr/>
        </p:nvSpPr>
        <p:spPr>
          <a:xfrm>
            <a:off x="4706938" y="2301875"/>
            <a:ext cx="230187" cy="230188"/>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sp>
        <p:nvSpPr>
          <p:cNvPr id="42" name="TextBox 41"/>
          <p:cNvSpPr txBox="1"/>
          <p:nvPr/>
        </p:nvSpPr>
        <p:spPr>
          <a:xfrm>
            <a:off x="30163" y="1890713"/>
            <a:ext cx="1049337" cy="400050"/>
          </a:xfrm>
          <a:prstGeom prst="rect">
            <a:avLst/>
          </a:prstGeom>
          <a:noFill/>
          <a:ln w="28575" cmpd="sng">
            <a:solidFill>
              <a:schemeClr val="accent5"/>
            </a:solidFill>
          </a:ln>
        </p:spPr>
        <p:txBody>
          <a:bodyPr wrap="none">
            <a:spAutoFit/>
          </a:bodyPr>
          <a:lstStyle/>
          <a:p>
            <a:pPr>
              <a:defRPr/>
            </a:pPr>
            <a:r>
              <a:rPr lang="en-US" sz="2000" dirty="0">
                <a:solidFill>
                  <a:schemeClr val="accent5"/>
                </a:solidFill>
              </a:rPr>
              <a:t>X’s turn</a:t>
            </a:r>
          </a:p>
        </p:txBody>
      </p:sp>
      <p:grpSp>
        <p:nvGrpSpPr>
          <p:cNvPr id="29706" name="Group 42"/>
          <p:cNvGrpSpPr>
            <a:grpSpLocks/>
          </p:cNvGrpSpPr>
          <p:nvPr/>
        </p:nvGrpSpPr>
        <p:grpSpPr bwMode="auto">
          <a:xfrm>
            <a:off x="3932238" y="3154363"/>
            <a:ext cx="1025525" cy="927100"/>
            <a:chOff x="3764286" y="1902436"/>
            <a:chExt cx="1646559" cy="1491592"/>
          </a:xfrm>
        </p:grpSpPr>
        <p:cxnSp>
          <p:nvCxnSpPr>
            <p:cNvPr id="44" name="Straight Connector 43"/>
            <p:cNvCxnSpPr/>
            <p:nvPr/>
          </p:nvCxnSpPr>
          <p:spPr>
            <a:xfrm>
              <a:off x="4360718" y="1902436"/>
              <a:ext cx="0" cy="149159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911270" y="1902436"/>
              <a:ext cx="0" cy="149159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764286" y="2380051"/>
              <a:ext cx="1646559"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764286" y="2885762"/>
              <a:ext cx="1646559"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grpSp>
        <p:nvGrpSpPr>
          <p:cNvPr id="29707" name="Group 47"/>
          <p:cNvGrpSpPr>
            <a:grpSpLocks/>
          </p:cNvGrpSpPr>
          <p:nvPr/>
        </p:nvGrpSpPr>
        <p:grpSpPr bwMode="auto">
          <a:xfrm>
            <a:off x="4356100" y="3516313"/>
            <a:ext cx="220663" cy="196850"/>
            <a:chOff x="6497150" y="2569673"/>
            <a:chExt cx="354390" cy="316901"/>
          </a:xfrm>
        </p:grpSpPr>
        <p:cxnSp>
          <p:nvCxnSpPr>
            <p:cNvPr id="49" name="Straight Connector 48"/>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51" name="Oval 50"/>
          <p:cNvSpPr/>
          <p:nvPr/>
        </p:nvSpPr>
        <p:spPr>
          <a:xfrm>
            <a:off x="4019550" y="3494088"/>
            <a:ext cx="231775" cy="230187"/>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09" name="Group 51"/>
          <p:cNvGrpSpPr>
            <a:grpSpLocks/>
          </p:cNvGrpSpPr>
          <p:nvPr/>
        </p:nvGrpSpPr>
        <p:grpSpPr bwMode="auto">
          <a:xfrm>
            <a:off x="4006850" y="3844925"/>
            <a:ext cx="220663" cy="196850"/>
            <a:chOff x="6497150" y="2569673"/>
            <a:chExt cx="354390" cy="316901"/>
          </a:xfrm>
        </p:grpSpPr>
        <p:cxnSp>
          <p:nvCxnSpPr>
            <p:cNvPr id="53" name="Straight Connector 52"/>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55" name="Oval 54"/>
          <p:cNvSpPr/>
          <p:nvPr/>
        </p:nvSpPr>
        <p:spPr>
          <a:xfrm>
            <a:off x="4718050" y="3159125"/>
            <a:ext cx="231775" cy="230188"/>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11" name="Group 55"/>
          <p:cNvGrpSpPr>
            <a:grpSpLocks/>
          </p:cNvGrpSpPr>
          <p:nvPr/>
        </p:nvGrpSpPr>
        <p:grpSpPr bwMode="auto">
          <a:xfrm>
            <a:off x="4035425" y="3203575"/>
            <a:ext cx="220663" cy="196850"/>
            <a:chOff x="6497150" y="2569673"/>
            <a:chExt cx="354390" cy="316901"/>
          </a:xfrm>
        </p:grpSpPr>
        <p:cxnSp>
          <p:nvCxnSpPr>
            <p:cNvPr id="57" name="Straight Connector 56"/>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59" name="Oval 58"/>
          <p:cNvSpPr/>
          <p:nvPr/>
        </p:nvSpPr>
        <p:spPr>
          <a:xfrm>
            <a:off x="4706938" y="3829050"/>
            <a:ext cx="230187" cy="230188"/>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13" name="Group 59"/>
          <p:cNvGrpSpPr>
            <a:grpSpLocks/>
          </p:cNvGrpSpPr>
          <p:nvPr/>
        </p:nvGrpSpPr>
        <p:grpSpPr bwMode="auto">
          <a:xfrm>
            <a:off x="1352550" y="3159125"/>
            <a:ext cx="1025525" cy="927100"/>
            <a:chOff x="3764286" y="1902436"/>
            <a:chExt cx="1646559" cy="1491592"/>
          </a:xfrm>
        </p:grpSpPr>
        <p:cxnSp>
          <p:nvCxnSpPr>
            <p:cNvPr id="61" name="Straight Connector 60"/>
            <p:cNvCxnSpPr/>
            <p:nvPr/>
          </p:nvCxnSpPr>
          <p:spPr>
            <a:xfrm>
              <a:off x="4360718" y="1902436"/>
              <a:ext cx="0" cy="149159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4911270" y="1902436"/>
              <a:ext cx="0" cy="149159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764286" y="2380053"/>
              <a:ext cx="1646559"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764286" y="2885764"/>
              <a:ext cx="1646559"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grpSp>
        <p:nvGrpSpPr>
          <p:cNvPr id="29714" name="Group 64"/>
          <p:cNvGrpSpPr>
            <a:grpSpLocks/>
          </p:cNvGrpSpPr>
          <p:nvPr/>
        </p:nvGrpSpPr>
        <p:grpSpPr bwMode="auto">
          <a:xfrm>
            <a:off x="1776413" y="3521075"/>
            <a:ext cx="220662" cy="196850"/>
            <a:chOff x="6497150" y="2569673"/>
            <a:chExt cx="354390" cy="316901"/>
          </a:xfrm>
        </p:grpSpPr>
        <p:cxnSp>
          <p:nvCxnSpPr>
            <p:cNvPr id="66" name="Straight Connector 65"/>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68" name="Oval 67"/>
          <p:cNvSpPr/>
          <p:nvPr/>
        </p:nvSpPr>
        <p:spPr>
          <a:xfrm>
            <a:off x="1439863" y="3498850"/>
            <a:ext cx="231775" cy="230188"/>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16" name="Group 68"/>
          <p:cNvGrpSpPr>
            <a:grpSpLocks/>
          </p:cNvGrpSpPr>
          <p:nvPr/>
        </p:nvGrpSpPr>
        <p:grpSpPr bwMode="auto">
          <a:xfrm>
            <a:off x="1427163" y="3849688"/>
            <a:ext cx="220662" cy="196850"/>
            <a:chOff x="6497150" y="2569673"/>
            <a:chExt cx="354390" cy="316901"/>
          </a:xfrm>
        </p:grpSpPr>
        <p:cxnSp>
          <p:nvCxnSpPr>
            <p:cNvPr id="70" name="Straight Connector 69"/>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72" name="Oval 71"/>
          <p:cNvSpPr/>
          <p:nvPr/>
        </p:nvSpPr>
        <p:spPr>
          <a:xfrm>
            <a:off x="2139950" y="3163888"/>
            <a:ext cx="230188" cy="230187"/>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18" name="Group 72"/>
          <p:cNvGrpSpPr>
            <a:grpSpLocks/>
          </p:cNvGrpSpPr>
          <p:nvPr/>
        </p:nvGrpSpPr>
        <p:grpSpPr bwMode="auto">
          <a:xfrm>
            <a:off x="1455738" y="3208338"/>
            <a:ext cx="220662" cy="196850"/>
            <a:chOff x="6497150" y="2569673"/>
            <a:chExt cx="354390" cy="316901"/>
          </a:xfrm>
        </p:grpSpPr>
        <p:cxnSp>
          <p:nvCxnSpPr>
            <p:cNvPr id="74" name="Straight Connector 73"/>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76" name="Oval 75"/>
          <p:cNvSpPr/>
          <p:nvPr/>
        </p:nvSpPr>
        <p:spPr>
          <a:xfrm>
            <a:off x="2127250" y="3833813"/>
            <a:ext cx="231775" cy="230187"/>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20" name="Group 76"/>
          <p:cNvGrpSpPr>
            <a:grpSpLocks/>
          </p:cNvGrpSpPr>
          <p:nvPr/>
        </p:nvGrpSpPr>
        <p:grpSpPr bwMode="auto">
          <a:xfrm>
            <a:off x="6545263" y="3154363"/>
            <a:ext cx="1023937" cy="927100"/>
            <a:chOff x="3764286" y="1902436"/>
            <a:chExt cx="1646559" cy="1491592"/>
          </a:xfrm>
        </p:grpSpPr>
        <p:cxnSp>
          <p:nvCxnSpPr>
            <p:cNvPr id="78" name="Straight Connector 77"/>
            <p:cNvCxnSpPr/>
            <p:nvPr/>
          </p:nvCxnSpPr>
          <p:spPr>
            <a:xfrm>
              <a:off x="4361643" y="1902436"/>
              <a:ext cx="0" cy="149159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4913049" y="1902436"/>
              <a:ext cx="0" cy="149159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764286" y="2380051"/>
              <a:ext cx="1646559"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3764286" y="2885762"/>
              <a:ext cx="1646559"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grpSp>
        <p:nvGrpSpPr>
          <p:cNvPr id="29721" name="Group 81"/>
          <p:cNvGrpSpPr>
            <a:grpSpLocks/>
          </p:cNvGrpSpPr>
          <p:nvPr/>
        </p:nvGrpSpPr>
        <p:grpSpPr bwMode="auto">
          <a:xfrm>
            <a:off x="6969125" y="3516313"/>
            <a:ext cx="220663" cy="196850"/>
            <a:chOff x="6497150" y="2569673"/>
            <a:chExt cx="354390" cy="316901"/>
          </a:xfrm>
        </p:grpSpPr>
        <p:cxnSp>
          <p:nvCxnSpPr>
            <p:cNvPr id="83" name="Straight Connector 82"/>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85" name="Oval 84"/>
          <p:cNvSpPr/>
          <p:nvPr/>
        </p:nvSpPr>
        <p:spPr>
          <a:xfrm>
            <a:off x="6632575" y="3494088"/>
            <a:ext cx="231775" cy="230187"/>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23" name="Group 85"/>
          <p:cNvGrpSpPr>
            <a:grpSpLocks/>
          </p:cNvGrpSpPr>
          <p:nvPr/>
        </p:nvGrpSpPr>
        <p:grpSpPr bwMode="auto">
          <a:xfrm>
            <a:off x="6619875" y="3844925"/>
            <a:ext cx="220663" cy="196850"/>
            <a:chOff x="6497150" y="2569673"/>
            <a:chExt cx="354390" cy="316901"/>
          </a:xfrm>
        </p:grpSpPr>
        <p:cxnSp>
          <p:nvCxnSpPr>
            <p:cNvPr id="87" name="Straight Connector 86"/>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89" name="Oval 88"/>
          <p:cNvSpPr/>
          <p:nvPr/>
        </p:nvSpPr>
        <p:spPr>
          <a:xfrm>
            <a:off x="7331075" y="3159125"/>
            <a:ext cx="231775" cy="230188"/>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25" name="Group 89"/>
          <p:cNvGrpSpPr>
            <a:grpSpLocks/>
          </p:cNvGrpSpPr>
          <p:nvPr/>
        </p:nvGrpSpPr>
        <p:grpSpPr bwMode="auto">
          <a:xfrm>
            <a:off x="6648450" y="3203575"/>
            <a:ext cx="220663" cy="196850"/>
            <a:chOff x="6497150" y="2569673"/>
            <a:chExt cx="354390" cy="316901"/>
          </a:xfrm>
        </p:grpSpPr>
        <p:cxnSp>
          <p:nvCxnSpPr>
            <p:cNvPr id="91" name="Straight Connector 90"/>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93" name="Oval 92"/>
          <p:cNvSpPr/>
          <p:nvPr/>
        </p:nvSpPr>
        <p:spPr>
          <a:xfrm>
            <a:off x="7319963" y="3829050"/>
            <a:ext cx="230187" cy="230188"/>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sp>
        <p:nvSpPr>
          <p:cNvPr id="94" name="TextBox 93"/>
          <p:cNvSpPr txBox="1"/>
          <p:nvPr/>
        </p:nvSpPr>
        <p:spPr>
          <a:xfrm>
            <a:off x="30163" y="3370263"/>
            <a:ext cx="1077912" cy="400050"/>
          </a:xfrm>
          <a:prstGeom prst="rect">
            <a:avLst/>
          </a:prstGeom>
          <a:noFill/>
          <a:ln w="28575" cmpd="sng">
            <a:solidFill>
              <a:schemeClr val="accent5"/>
            </a:solidFill>
          </a:ln>
        </p:spPr>
        <p:txBody>
          <a:bodyPr wrap="none">
            <a:spAutoFit/>
          </a:bodyPr>
          <a:lstStyle/>
          <a:p>
            <a:pPr>
              <a:defRPr/>
            </a:pPr>
            <a:r>
              <a:rPr lang="en-US" sz="2000" dirty="0">
                <a:solidFill>
                  <a:schemeClr val="accent5"/>
                </a:solidFill>
              </a:rPr>
              <a:t>O’s turn</a:t>
            </a:r>
          </a:p>
        </p:txBody>
      </p:sp>
      <p:grpSp>
        <p:nvGrpSpPr>
          <p:cNvPr id="29728" name="Group 94"/>
          <p:cNvGrpSpPr>
            <a:grpSpLocks/>
          </p:cNvGrpSpPr>
          <p:nvPr/>
        </p:nvGrpSpPr>
        <p:grpSpPr bwMode="auto">
          <a:xfrm>
            <a:off x="1782763" y="3203575"/>
            <a:ext cx="220662" cy="196850"/>
            <a:chOff x="6497150" y="2569673"/>
            <a:chExt cx="354390" cy="316901"/>
          </a:xfrm>
        </p:grpSpPr>
        <p:cxnSp>
          <p:nvCxnSpPr>
            <p:cNvPr id="96" name="Straight Connector 95"/>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grpSp>
        <p:nvGrpSpPr>
          <p:cNvPr id="29729" name="Group 97"/>
          <p:cNvGrpSpPr>
            <a:grpSpLocks/>
          </p:cNvGrpSpPr>
          <p:nvPr/>
        </p:nvGrpSpPr>
        <p:grpSpPr bwMode="auto">
          <a:xfrm>
            <a:off x="4706938" y="3516313"/>
            <a:ext cx="220662" cy="196850"/>
            <a:chOff x="6497150" y="2569673"/>
            <a:chExt cx="354390" cy="316901"/>
          </a:xfrm>
        </p:grpSpPr>
        <p:cxnSp>
          <p:nvCxnSpPr>
            <p:cNvPr id="99" name="Straight Connector 98"/>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grpSp>
        <p:nvGrpSpPr>
          <p:cNvPr id="29730" name="Group 100"/>
          <p:cNvGrpSpPr>
            <a:grpSpLocks/>
          </p:cNvGrpSpPr>
          <p:nvPr/>
        </p:nvGrpSpPr>
        <p:grpSpPr bwMode="auto">
          <a:xfrm>
            <a:off x="6975475" y="3852863"/>
            <a:ext cx="220663" cy="196850"/>
            <a:chOff x="6497150" y="2569673"/>
            <a:chExt cx="354390" cy="316901"/>
          </a:xfrm>
        </p:grpSpPr>
        <p:cxnSp>
          <p:nvCxnSpPr>
            <p:cNvPr id="102" name="Straight Connector 101"/>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grpSp>
        <p:nvGrpSpPr>
          <p:cNvPr id="29731" name="Group 103"/>
          <p:cNvGrpSpPr>
            <a:grpSpLocks/>
          </p:cNvGrpSpPr>
          <p:nvPr/>
        </p:nvGrpSpPr>
        <p:grpSpPr bwMode="auto">
          <a:xfrm>
            <a:off x="715963" y="4454525"/>
            <a:ext cx="1023937" cy="928688"/>
            <a:chOff x="3764286" y="1902436"/>
            <a:chExt cx="1646559" cy="1491592"/>
          </a:xfrm>
        </p:grpSpPr>
        <p:cxnSp>
          <p:nvCxnSpPr>
            <p:cNvPr id="105" name="Straight Connector 104"/>
            <p:cNvCxnSpPr/>
            <p:nvPr/>
          </p:nvCxnSpPr>
          <p:spPr>
            <a:xfrm>
              <a:off x="4361643" y="1902436"/>
              <a:ext cx="0" cy="149159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4913049" y="1902436"/>
              <a:ext cx="0" cy="149159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3764286" y="2379236"/>
              <a:ext cx="1646559"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764286" y="2886631"/>
              <a:ext cx="1646559"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grpSp>
        <p:nvGrpSpPr>
          <p:cNvPr id="29732" name="Group 108"/>
          <p:cNvGrpSpPr>
            <a:grpSpLocks/>
          </p:cNvGrpSpPr>
          <p:nvPr/>
        </p:nvGrpSpPr>
        <p:grpSpPr bwMode="auto">
          <a:xfrm>
            <a:off x="1139825" y="4818063"/>
            <a:ext cx="219075" cy="196850"/>
            <a:chOff x="6497150" y="2569673"/>
            <a:chExt cx="354390" cy="316901"/>
          </a:xfrm>
        </p:grpSpPr>
        <p:cxnSp>
          <p:nvCxnSpPr>
            <p:cNvPr id="110" name="Straight Connector 109"/>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112" name="Oval 111"/>
          <p:cNvSpPr/>
          <p:nvPr/>
        </p:nvSpPr>
        <p:spPr>
          <a:xfrm>
            <a:off x="803275" y="4794250"/>
            <a:ext cx="230188" cy="231775"/>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34" name="Group 112"/>
          <p:cNvGrpSpPr>
            <a:grpSpLocks/>
          </p:cNvGrpSpPr>
          <p:nvPr/>
        </p:nvGrpSpPr>
        <p:grpSpPr bwMode="auto">
          <a:xfrm>
            <a:off x="788988" y="5146675"/>
            <a:ext cx="220662" cy="196850"/>
            <a:chOff x="6497150" y="2569673"/>
            <a:chExt cx="354390" cy="316901"/>
          </a:xfrm>
        </p:grpSpPr>
        <p:cxnSp>
          <p:nvCxnSpPr>
            <p:cNvPr id="114" name="Straight Connector 113"/>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116" name="Oval 115"/>
          <p:cNvSpPr/>
          <p:nvPr/>
        </p:nvSpPr>
        <p:spPr>
          <a:xfrm>
            <a:off x="1501775" y="4459288"/>
            <a:ext cx="231775" cy="231775"/>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36" name="Group 116"/>
          <p:cNvGrpSpPr>
            <a:grpSpLocks/>
          </p:cNvGrpSpPr>
          <p:nvPr/>
        </p:nvGrpSpPr>
        <p:grpSpPr bwMode="auto">
          <a:xfrm>
            <a:off x="819150" y="4503738"/>
            <a:ext cx="220663" cy="198437"/>
            <a:chOff x="6497150" y="2569673"/>
            <a:chExt cx="354390" cy="316901"/>
          </a:xfrm>
        </p:grpSpPr>
        <p:cxnSp>
          <p:nvCxnSpPr>
            <p:cNvPr id="118" name="Straight Connector 117"/>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120" name="Oval 119"/>
          <p:cNvSpPr/>
          <p:nvPr/>
        </p:nvSpPr>
        <p:spPr>
          <a:xfrm>
            <a:off x="1490663" y="5129213"/>
            <a:ext cx="230187" cy="231775"/>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38" name="Group 120"/>
          <p:cNvGrpSpPr>
            <a:grpSpLocks/>
          </p:cNvGrpSpPr>
          <p:nvPr/>
        </p:nvGrpSpPr>
        <p:grpSpPr bwMode="auto">
          <a:xfrm>
            <a:off x="1146175" y="4498975"/>
            <a:ext cx="220663" cy="198438"/>
            <a:chOff x="6497150" y="2569673"/>
            <a:chExt cx="354390" cy="316901"/>
          </a:xfrm>
        </p:grpSpPr>
        <p:cxnSp>
          <p:nvCxnSpPr>
            <p:cNvPr id="122" name="Straight Connector 121"/>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grpSp>
        <p:nvGrpSpPr>
          <p:cNvPr id="29739" name="Group 123"/>
          <p:cNvGrpSpPr>
            <a:grpSpLocks/>
          </p:cNvGrpSpPr>
          <p:nvPr/>
        </p:nvGrpSpPr>
        <p:grpSpPr bwMode="auto">
          <a:xfrm>
            <a:off x="2087563" y="4478338"/>
            <a:ext cx="1025525" cy="927100"/>
            <a:chOff x="3764286" y="1902436"/>
            <a:chExt cx="1646559" cy="1491592"/>
          </a:xfrm>
        </p:grpSpPr>
        <p:cxnSp>
          <p:nvCxnSpPr>
            <p:cNvPr id="125" name="Straight Connector 124"/>
            <p:cNvCxnSpPr/>
            <p:nvPr/>
          </p:nvCxnSpPr>
          <p:spPr>
            <a:xfrm>
              <a:off x="4360718" y="1902436"/>
              <a:ext cx="0" cy="149159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911270" y="1902436"/>
              <a:ext cx="0" cy="149159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3764286" y="2380051"/>
              <a:ext cx="1646559"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3764286" y="2885762"/>
              <a:ext cx="1646559"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grpSp>
        <p:nvGrpSpPr>
          <p:cNvPr id="29740" name="Group 128"/>
          <p:cNvGrpSpPr>
            <a:grpSpLocks/>
          </p:cNvGrpSpPr>
          <p:nvPr/>
        </p:nvGrpSpPr>
        <p:grpSpPr bwMode="auto">
          <a:xfrm>
            <a:off x="2511425" y="4840288"/>
            <a:ext cx="220663" cy="196850"/>
            <a:chOff x="6497150" y="2569673"/>
            <a:chExt cx="354390" cy="316901"/>
          </a:xfrm>
        </p:grpSpPr>
        <p:cxnSp>
          <p:nvCxnSpPr>
            <p:cNvPr id="130" name="Straight Connector 129"/>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132" name="Oval 131"/>
          <p:cNvSpPr/>
          <p:nvPr/>
        </p:nvSpPr>
        <p:spPr>
          <a:xfrm>
            <a:off x="2174875" y="4818063"/>
            <a:ext cx="231775" cy="230187"/>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42" name="Group 132"/>
          <p:cNvGrpSpPr>
            <a:grpSpLocks/>
          </p:cNvGrpSpPr>
          <p:nvPr/>
        </p:nvGrpSpPr>
        <p:grpSpPr bwMode="auto">
          <a:xfrm>
            <a:off x="2162175" y="5168900"/>
            <a:ext cx="220663" cy="196850"/>
            <a:chOff x="6497150" y="2569673"/>
            <a:chExt cx="354390" cy="316901"/>
          </a:xfrm>
        </p:grpSpPr>
        <p:cxnSp>
          <p:nvCxnSpPr>
            <p:cNvPr id="134" name="Straight Connector 133"/>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136" name="Oval 135"/>
          <p:cNvSpPr/>
          <p:nvPr/>
        </p:nvSpPr>
        <p:spPr>
          <a:xfrm>
            <a:off x="2874963" y="4483100"/>
            <a:ext cx="230187" cy="230188"/>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44" name="Group 136"/>
          <p:cNvGrpSpPr>
            <a:grpSpLocks/>
          </p:cNvGrpSpPr>
          <p:nvPr/>
        </p:nvGrpSpPr>
        <p:grpSpPr bwMode="auto">
          <a:xfrm>
            <a:off x="2190750" y="4527550"/>
            <a:ext cx="220663" cy="196850"/>
            <a:chOff x="6497150" y="2569673"/>
            <a:chExt cx="354390" cy="316901"/>
          </a:xfrm>
        </p:grpSpPr>
        <p:cxnSp>
          <p:nvCxnSpPr>
            <p:cNvPr id="138" name="Straight Connector 137"/>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140" name="Oval 139"/>
          <p:cNvSpPr/>
          <p:nvPr/>
        </p:nvSpPr>
        <p:spPr>
          <a:xfrm>
            <a:off x="2862263" y="5153025"/>
            <a:ext cx="231775" cy="230188"/>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46" name="Group 140"/>
          <p:cNvGrpSpPr>
            <a:grpSpLocks/>
          </p:cNvGrpSpPr>
          <p:nvPr/>
        </p:nvGrpSpPr>
        <p:grpSpPr bwMode="auto">
          <a:xfrm>
            <a:off x="2519363" y="4522788"/>
            <a:ext cx="219075" cy="196850"/>
            <a:chOff x="6497150" y="2569673"/>
            <a:chExt cx="354390" cy="316901"/>
          </a:xfrm>
        </p:grpSpPr>
        <p:cxnSp>
          <p:nvCxnSpPr>
            <p:cNvPr id="142" name="Straight Connector 141"/>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grpSp>
        <p:nvGrpSpPr>
          <p:cNvPr id="29747" name="Group 143"/>
          <p:cNvGrpSpPr>
            <a:grpSpLocks/>
          </p:cNvGrpSpPr>
          <p:nvPr/>
        </p:nvGrpSpPr>
        <p:grpSpPr bwMode="auto">
          <a:xfrm>
            <a:off x="3279775" y="4483100"/>
            <a:ext cx="1023938" cy="927100"/>
            <a:chOff x="3764286" y="1902436"/>
            <a:chExt cx="1646559" cy="1491592"/>
          </a:xfrm>
        </p:grpSpPr>
        <p:cxnSp>
          <p:nvCxnSpPr>
            <p:cNvPr id="145" name="Straight Connector 144"/>
            <p:cNvCxnSpPr/>
            <p:nvPr/>
          </p:nvCxnSpPr>
          <p:spPr>
            <a:xfrm>
              <a:off x="4361642" y="1902436"/>
              <a:ext cx="0" cy="149159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4913048" y="1902436"/>
              <a:ext cx="0" cy="149159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3764286" y="2380053"/>
              <a:ext cx="1646559"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3764286" y="2885764"/>
              <a:ext cx="1646559"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grpSp>
        <p:nvGrpSpPr>
          <p:cNvPr id="29748" name="Group 148"/>
          <p:cNvGrpSpPr>
            <a:grpSpLocks/>
          </p:cNvGrpSpPr>
          <p:nvPr/>
        </p:nvGrpSpPr>
        <p:grpSpPr bwMode="auto">
          <a:xfrm>
            <a:off x="3702050" y="4845050"/>
            <a:ext cx="220663" cy="196850"/>
            <a:chOff x="6497150" y="2569673"/>
            <a:chExt cx="354390" cy="316901"/>
          </a:xfrm>
        </p:grpSpPr>
        <p:cxnSp>
          <p:nvCxnSpPr>
            <p:cNvPr id="150" name="Straight Connector 149"/>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152" name="Oval 151"/>
          <p:cNvSpPr/>
          <p:nvPr/>
        </p:nvSpPr>
        <p:spPr>
          <a:xfrm>
            <a:off x="3367088" y="4821238"/>
            <a:ext cx="230187" cy="231775"/>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50" name="Group 152"/>
          <p:cNvGrpSpPr>
            <a:grpSpLocks/>
          </p:cNvGrpSpPr>
          <p:nvPr/>
        </p:nvGrpSpPr>
        <p:grpSpPr bwMode="auto">
          <a:xfrm>
            <a:off x="3352800" y="5173663"/>
            <a:ext cx="220663" cy="196850"/>
            <a:chOff x="6497150" y="2569673"/>
            <a:chExt cx="354390" cy="316901"/>
          </a:xfrm>
        </p:grpSpPr>
        <p:cxnSp>
          <p:nvCxnSpPr>
            <p:cNvPr id="154" name="Straight Connector 153"/>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156" name="Oval 155"/>
          <p:cNvSpPr/>
          <p:nvPr/>
        </p:nvSpPr>
        <p:spPr>
          <a:xfrm>
            <a:off x="4065588" y="4487863"/>
            <a:ext cx="230187" cy="230187"/>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52" name="Group 156"/>
          <p:cNvGrpSpPr>
            <a:grpSpLocks/>
          </p:cNvGrpSpPr>
          <p:nvPr/>
        </p:nvGrpSpPr>
        <p:grpSpPr bwMode="auto">
          <a:xfrm>
            <a:off x="3382963" y="4532313"/>
            <a:ext cx="220662" cy="196850"/>
            <a:chOff x="6497150" y="2569673"/>
            <a:chExt cx="354390" cy="316901"/>
          </a:xfrm>
        </p:grpSpPr>
        <p:cxnSp>
          <p:nvCxnSpPr>
            <p:cNvPr id="158" name="Straight Connector 157"/>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160" name="Oval 159"/>
          <p:cNvSpPr/>
          <p:nvPr/>
        </p:nvSpPr>
        <p:spPr>
          <a:xfrm>
            <a:off x="4052888" y="5156200"/>
            <a:ext cx="231775" cy="231775"/>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54" name="Group 160"/>
          <p:cNvGrpSpPr>
            <a:grpSpLocks/>
          </p:cNvGrpSpPr>
          <p:nvPr/>
        </p:nvGrpSpPr>
        <p:grpSpPr bwMode="auto">
          <a:xfrm>
            <a:off x="4052888" y="4845050"/>
            <a:ext cx="220662" cy="196850"/>
            <a:chOff x="6497150" y="2569673"/>
            <a:chExt cx="354390" cy="316901"/>
          </a:xfrm>
        </p:grpSpPr>
        <p:cxnSp>
          <p:nvCxnSpPr>
            <p:cNvPr id="162" name="Straight Connector 161"/>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grpSp>
        <p:nvGrpSpPr>
          <p:cNvPr id="29755" name="Group 163"/>
          <p:cNvGrpSpPr>
            <a:grpSpLocks/>
          </p:cNvGrpSpPr>
          <p:nvPr/>
        </p:nvGrpSpPr>
        <p:grpSpPr bwMode="auto">
          <a:xfrm>
            <a:off x="4646613" y="4478338"/>
            <a:ext cx="1025525" cy="927100"/>
            <a:chOff x="3764286" y="1902436"/>
            <a:chExt cx="1646559" cy="1491592"/>
          </a:xfrm>
        </p:grpSpPr>
        <p:cxnSp>
          <p:nvCxnSpPr>
            <p:cNvPr id="165" name="Straight Connector 164"/>
            <p:cNvCxnSpPr/>
            <p:nvPr/>
          </p:nvCxnSpPr>
          <p:spPr>
            <a:xfrm>
              <a:off x="4360718" y="1902436"/>
              <a:ext cx="0" cy="149159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4911270" y="1902436"/>
              <a:ext cx="0" cy="149159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3764286" y="2380051"/>
              <a:ext cx="1646559"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3764286" y="2885762"/>
              <a:ext cx="1646559"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grpSp>
        <p:nvGrpSpPr>
          <p:cNvPr id="29756" name="Group 168"/>
          <p:cNvGrpSpPr>
            <a:grpSpLocks/>
          </p:cNvGrpSpPr>
          <p:nvPr/>
        </p:nvGrpSpPr>
        <p:grpSpPr bwMode="auto">
          <a:xfrm>
            <a:off x="5070475" y="4840288"/>
            <a:ext cx="220663" cy="196850"/>
            <a:chOff x="6497150" y="2569673"/>
            <a:chExt cx="354390" cy="316901"/>
          </a:xfrm>
        </p:grpSpPr>
        <p:cxnSp>
          <p:nvCxnSpPr>
            <p:cNvPr id="170" name="Straight Connector 169"/>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172" name="Oval 171"/>
          <p:cNvSpPr/>
          <p:nvPr/>
        </p:nvSpPr>
        <p:spPr>
          <a:xfrm>
            <a:off x="4733925" y="4818063"/>
            <a:ext cx="231775" cy="230187"/>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58" name="Group 172"/>
          <p:cNvGrpSpPr>
            <a:grpSpLocks/>
          </p:cNvGrpSpPr>
          <p:nvPr/>
        </p:nvGrpSpPr>
        <p:grpSpPr bwMode="auto">
          <a:xfrm>
            <a:off x="4721225" y="5168900"/>
            <a:ext cx="220663" cy="196850"/>
            <a:chOff x="6497150" y="2569673"/>
            <a:chExt cx="354390" cy="316901"/>
          </a:xfrm>
        </p:grpSpPr>
        <p:cxnSp>
          <p:nvCxnSpPr>
            <p:cNvPr id="174" name="Straight Connector 173"/>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176" name="Oval 175"/>
          <p:cNvSpPr/>
          <p:nvPr/>
        </p:nvSpPr>
        <p:spPr>
          <a:xfrm>
            <a:off x="5434013" y="4483100"/>
            <a:ext cx="230187" cy="230188"/>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60" name="Group 176"/>
          <p:cNvGrpSpPr>
            <a:grpSpLocks/>
          </p:cNvGrpSpPr>
          <p:nvPr/>
        </p:nvGrpSpPr>
        <p:grpSpPr bwMode="auto">
          <a:xfrm>
            <a:off x="4749800" y="4527550"/>
            <a:ext cx="220663" cy="196850"/>
            <a:chOff x="6497150" y="2569673"/>
            <a:chExt cx="354390" cy="316901"/>
          </a:xfrm>
        </p:grpSpPr>
        <p:cxnSp>
          <p:nvCxnSpPr>
            <p:cNvPr id="178" name="Straight Connector 177"/>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180" name="Oval 179"/>
          <p:cNvSpPr/>
          <p:nvPr/>
        </p:nvSpPr>
        <p:spPr>
          <a:xfrm>
            <a:off x="5421313" y="5153025"/>
            <a:ext cx="231775" cy="230188"/>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62" name="Group 180"/>
          <p:cNvGrpSpPr>
            <a:grpSpLocks/>
          </p:cNvGrpSpPr>
          <p:nvPr/>
        </p:nvGrpSpPr>
        <p:grpSpPr bwMode="auto">
          <a:xfrm>
            <a:off x="5421313" y="4840288"/>
            <a:ext cx="220662" cy="196850"/>
            <a:chOff x="6497150" y="2569673"/>
            <a:chExt cx="354390" cy="316901"/>
          </a:xfrm>
        </p:grpSpPr>
        <p:cxnSp>
          <p:nvCxnSpPr>
            <p:cNvPr id="182" name="Straight Connector 181"/>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grpSp>
        <p:nvGrpSpPr>
          <p:cNvPr id="29763" name="Group 183"/>
          <p:cNvGrpSpPr>
            <a:grpSpLocks/>
          </p:cNvGrpSpPr>
          <p:nvPr/>
        </p:nvGrpSpPr>
        <p:grpSpPr bwMode="auto">
          <a:xfrm>
            <a:off x="5919788" y="4473575"/>
            <a:ext cx="1023937" cy="928688"/>
            <a:chOff x="3764286" y="1902436"/>
            <a:chExt cx="1646559" cy="1491592"/>
          </a:xfrm>
        </p:grpSpPr>
        <p:cxnSp>
          <p:nvCxnSpPr>
            <p:cNvPr id="185" name="Straight Connector 184"/>
            <p:cNvCxnSpPr/>
            <p:nvPr/>
          </p:nvCxnSpPr>
          <p:spPr>
            <a:xfrm>
              <a:off x="4361643" y="1902436"/>
              <a:ext cx="0" cy="149159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4913049" y="1902436"/>
              <a:ext cx="0" cy="149159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3764286" y="2379236"/>
              <a:ext cx="1646559"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3764286" y="2886631"/>
              <a:ext cx="1646559"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grpSp>
        <p:nvGrpSpPr>
          <p:cNvPr id="29764" name="Group 188"/>
          <p:cNvGrpSpPr>
            <a:grpSpLocks/>
          </p:cNvGrpSpPr>
          <p:nvPr/>
        </p:nvGrpSpPr>
        <p:grpSpPr bwMode="auto">
          <a:xfrm>
            <a:off x="6343650" y="4837113"/>
            <a:ext cx="220663" cy="196850"/>
            <a:chOff x="6497150" y="2569673"/>
            <a:chExt cx="354390" cy="316901"/>
          </a:xfrm>
        </p:grpSpPr>
        <p:cxnSp>
          <p:nvCxnSpPr>
            <p:cNvPr id="190" name="Straight Connector 189"/>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192" name="Oval 191"/>
          <p:cNvSpPr/>
          <p:nvPr/>
        </p:nvSpPr>
        <p:spPr>
          <a:xfrm>
            <a:off x="6007100" y="4813300"/>
            <a:ext cx="230188" cy="231775"/>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66" name="Group 192"/>
          <p:cNvGrpSpPr>
            <a:grpSpLocks/>
          </p:cNvGrpSpPr>
          <p:nvPr/>
        </p:nvGrpSpPr>
        <p:grpSpPr bwMode="auto">
          <a:xfrm>
            <a:off x="5994400" y="5164138"/>
            <a:ext cx="219075" cy="198437"/>
            <a:chOff x="6497150" y="2569673"/>
            <a:chExt cx="354390" cy="316901"/>
          </a:xfrm>
        </p:grpSpPr>
        <p:cxnSp>
          <p:nvCxnSpPr>
            <p:cNvPr id="194" name="Straight Connector 193"/>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196" name="Oval 195"/>
          <p:cNvSpPr/>
          <p:nvPr/>
        </p:nvSpPr>
        <p:spPr>
          <a:xfrm>
            <a:off x="6705600" y="4478338"/>
            <a:ext cx="231775" cy="231775"/>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68" name="Group 196"/>
          <p:cNvGrpSpPr>
            <a:grpSpLocks/>
          </p:cNvGrpSpPr>
          <p:nvPr/>
        </p:nvGrpSpPr>
        <p:grpSpPr bwMode="auto">
          <a:xfrm>
            <a:off x="6022975" y="4522788"/>
            <a:ext cx="220663" cy="196850"/>
            <a:chOff x="6497150" y="2569673"/>
            <a:chExt cx="354390" cy="316901"/>
          </a:xfrm>
        </p:grpSpPr>
        <p:cxnSp>
          <p:nvCxnSpPr>
            <p:cNvPr id="198" name="Straight Connector 197"/>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200" name="Oval 199"/>
          <p:cNvSpPr/>
          <p:nvPr/>
        </p:nvSpPr>
        <p:spPr>
          <a:xfrm>
            <a:off x="6694488" y="5148263"/>
            <a:ext cx="230187" cy="231775"/>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70" name="Group 200"/>
          <p:cNvGrpSpPr>
            <a:grpSpLocks/>
          </p:cNvGrpSpPr>
          <p:nvPr/>
        </p:nvGrpSpPr>
        <p:grpSpPr bwMode="auto">
          <a:xfrm>
            <a:off x="6350000" y="5172075"/>
            <a:ext cx="220663" cy="196850"/>
            <a:chOff x="6497150" y="2569673"/>
            <a:chExt cx="354390" cy="316901"/>
          </a:xfrm>
        </p:grpSpPr>
        <p:cxnSp>
          <p:nvCxnSpPr>
            <p:cNvPr id="202" name="Straight Connector 201"/>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grpSp>
        <p:nvGrpSpPr>
          <p:cNvPr id="29771" name="Group 203"/>
          <p:cNvGrpSpPr>
            <a:grpSpLocks/>
          </p:cNvGrpSpPr>
          <p:nvPr/>
        </p:nvGrpSpPr>
        <p:grpSpPr bwMode="auto">
          <a:xfrm>
            <a:off x="7278688" y="4473575"/>
            <a:ext cx="1025525" cy="928688"/>
            <a:chOff x="3764286" y="1902436"/>
            <a:chExt cx="1646559" cy="1491592"/>
          </a:xfrm>
        </p:grpSpPr>
        <p:cxnSp>
          <p:nvCxnSpPr>
            <p:cNvPr id="205" name="Straight Connector 204"/>
            <p:cNvCxnSpPr/>
            <p:nvPr/>
          </p:nvCxnSpPr>
          <p:spPr>
            <a:xfrm>
              <a:off x="4360718" y="1902436"/>
              <a:ext cx="0" cy="149159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4911270" y="1902436"/>
              <a:ext cx="0" cy="1491592"/>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3764286" y="2379236"/>
              <a:ext cx="1646559"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3764286" y="2886631"/>
              <a:ext cx="1646559"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grpSp>
        <p:nvGrpSpPr>
          <p:cNvPr id="29772" name="Group 208"/>
          <p:cNvGrpSpPr>
            <a:grpSpLocks/>
          </p:cNvGrpSpPr>
          <p:nvPr/>
        </p:nvGrpSpPr>
        <p:grpSpPr bwMode="auto">
          <a:xfrm>
            <a:off x="7702550" y="4837113"/>
            <a:ext cx="220663" cy="196850"/>
            <a:chOff x="6497150" y="2569673"/>
            <a:chExt cx="354390" cy="316901"/>
          </a:xfrm>
        </p:grpSpPr>
        <p:cxnSp>
          <p:nvCxnSpPr>
            <p:cNvPr id="210" name="Straight Connector 209"/>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212" name="Oval 211"/>
          <p:cNvSpPr/>
          <p:nvPr/>
        </p:nvSpPr>
        <p:spPr>
          <a:xfrm>
            <a:off x="7366000" y="4813300"/>
            <a:ext cx="231775" cy="231775"/>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74" name="Group 212"/>
          <p:cNvGrpSpPr>
            <a:grpSpLocks/>
          </p:cNvGrpSpPr>
          <p:nvPr/>
        </p:nvGrpSpPr>
        <p:grpSpPr bwMode="auto">
          <a:xfrm>
            <a:off x="7353300" y="5165725"/>
            <a:ext cx="220663" cy="196850"/>
            <a:chOff x="6497150" y="2569673"/>
            <a:chExt cx="354390" cy="316901"/>
          </a:xfrm>
        </p:grpSpPr>
        <p:cxnSp>
          <p:nvCxnSpPr>
            <p:cNvPr id="214" name="Straight Connector 213"/>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216" name="Oval 215"/>
          <p:cNvSpPr/>
          <p:nvPr/>
        </p:nvSpPr>
        <p:spPr>
          <a:xfrm>
            <a:off x="8066088" y="4478338"/>
            <a:ext cx="230187" cy="231775"/>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76" name="Group 216"/>
          <p:cNvGrpSpPr>
            <a:grpSpLocks/>
          </p:cNvGrpSpPr>
          <p:nvPr/>
        </p:nvGrpSpPr>
        <p:grpSpPr bwMode="auto">
          <a:xfrm>
            <a:off x="7381875" y="4522788"/>
            <a:ext cx="220663" cy="198437"/>
            <a:chOff x="6497150" y="2569673"/>
            <a:chExt cx="354390" cy="316901"/>
          </a:xfrm>
        </p:grpSpPr>
        <p:cxnSp>
          <p:nvCxnSpPr>
            <p:cNvPr id="218" name="Straight Connector 217"/>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220" name="Oval 219"/>
          <p:cNvSpPr/>
          <p:nvPr/>
        </p:nvSpPr>
        <p:spPr>
          <a:xfrm>
            <a:off x="8053388" y="5148263"/>
            <a:ext cx="231775" cy="231775"/>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grpSp>
        <p:nvGrpSpPr>
          <p:cNvPr id="29778" name="Group 220"/>
          <p:cNvGrpSpPr>
            <a:grpSpLocks/>
          </p:cNvGrpSpPr>
          <p:nvPr/>
        </p:nvGrpSpPr>
        <p:grpSpPr bwMode="auto">
          <a:xfrm>
            <a:off x="7708900" y="5172075"/>
            <a:ext cx="220663" cy="196850"/>
            <a:chOff x="6497150" y="2569673"/>
            <a:chExt cx="354390" cy="316901"/>
          </a:xfrm>
        </p:grpSpPr>
        <p:cxnSp>
          <p:nvCxnSpPr>
            <p:cNvPr id="222" name="Straight Connector 221"/>
            <p:cNvCxnSpPr/>
            <p:nvPr/>
          </p:nvCxnSpPr>
          <p:spPr>
            <a:xfrm>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flipV="1">
              <a:off x="6497150" y="2569673"/>
              <a:ext cx="354390" cy="31690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sp>
        <p:nvSpPr>
          <p:cNvPr id="224" name="TextBox 223"/>
          <p:cNvSpPr txBox="1"/>
          <p:nvPr/>
        </p:nvSpPr>
        <p:spPr>
          <a:xfrm>
            <a:off x="103188" y="4730750"/>
            <a:ext cx="357187" cy="400050"/>
          </a:xfrm>
          <a:prstGeom prst="rect">
            <a:avLst/>
          </a:prstGeom>
          <a:noFill/>
          <a:ln w="28575" cmpd="sng">
            <a:solidFill>
              <a:schemeClr val="accent5"/>
            </a:solidFill>
          </a:ln>
        </p:spPr>
        <p:txBody>
          <a:bodyPr wrap="none">
            <a:spAutoFit/>
          </a:bodyPr>
          <a:lstStyle/>
          <a:p>
            <a:pPr>
              <a:defRPr/>
            </a:pPr>
            <a:r>
              <a:rPr lang="en-US" sz="2000" dirty="0">
                <a:solidFill>
                  <a:schemeClr val="accent5"/>
                </a:solidFill>
              </a:rPr>
              <a:t>X</a:t>
            </a:r>
          </a:p>
        </p:txBody>
      </p:sp>
      <p:sp>
        <p:nvSpPr>
          <p:cNvPr id="225" name="Oval 224"/>
          <p:cNvSpPr/>
          <p:nvPr/>
        </p:nvSpPr>
        <p:spPr>
          <a:xfrm>
            <a:off x="1493838" y="4794250"/>
            <a:ext cx="230187" cy="231775"/>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sp>
        <p:nvSpPr>
          <p:cNvPr id="226" name="Oval 225"/>
          <p:cNvSpPr/>
          <p:nvPr/>
        </p:nvSpPr>
        <p:spPr>
          <a:xfrm>
            <a:off x="2513013" y="5146675"/>
            <a:ext cx="230187" cy="230188"/>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sp>
        <p:nvSpPr>
          <p:cNvPr id="227" name="Oval 226"/>
          <p:cNvSpPr/>
          <p:nvPr/>
        </p:nvSpPr>
        <p:spPr>
          <a:xfrm>
            <a:off x="3703638" y="4497388"/>
            <a:ext cx="231775" cy="231775"/>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sp>
        <p:nvSpPr>
          <p:cNvPr id="228" name="Oval 227"/>
          <p:cNvSpPr/>
          <p:nvPr/>
        </p:nvSpPr>
        <p:spPr>
          <a:xfrm>
            <a:off x="5070475" y="5146675"/>
            <a:ext cx="231775" cy="230188"/>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sp>
        <p:nvSpPr>
          <p:cNvPr id="229" name="Oval 228"/>
          <p:cNvSpPr/>
          <p:nvPr/>
        </p:nvSpPr>
        <p:spPr>
          <a:xfrm>
            <a:off x="6350000" y="4483100"/>
            <a:ext cx="231775" cy="230188"/>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sp>
        <p:nvSpPr>
          <p:cNvPr id="230" name="Oval 229"/>
          <p:cNvSpPr/>
          <p:nvPr/>
        </p:nvSpPr>
        <p:spPr>
          <a:xfrm>
            <a:off x="8066088" y="4821238"/>
            <a:ext cx="230187" cy="231775"/>
          </a:xfrm>
          <a:prstGeom prst="ellipse">
            <a:avLst/>
          </a:prstGeom>
          <a:noFill/>
          <a:ln w="57150" cmpd="thickThi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5"/>
              </a:solidFill>
            </a:endParaRPr>
          </a:p>
        </p:txBody>
      </p:sp>
      <p:cxnSp>
        <p:nvCxnSpPr>
          <p:cNvPr id="231" name="Straight Connector 230"/>
          <p:cNvCxnSpPr/>
          <p:nvPr/>
        </p:nvCxnSpPr>
        <p:spPr>
          <a:xfrm>
            <a:off x="1603375" y="4451350"/>
            <a:ext cx="0" cy="928688"/>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8181975" y="4437063"/>
            <a:ext cx="0" cy="928687"/>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nvGrpSpPr>
          <p:cNvPr id="233" name="Group 232"/>
          <p:cNvGrpSpPr>
            <a:grpSpLocks/>
          </p:cNvGrpSpPr>
          <p:nvPr/>
        </p:nvGrpSpPr>
        <p:grpSpPr bwMode="auto">
          <a:xfrm>
            <a:off x="2066925" y="5861050"/>
            <a:ext cx="1025525" cy="928688"/>
            <a:chOff x="3764286" y="1902436"/>
            <a:chExt cx="1646559" cy="1491592"/>
          </a:xfrm>
        </p:grpSpPr>
        <p:cxnSp>
          <p:nvCxnSpPr>
            <p:cNvPr id="234" name="Straight Connector 233"/>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3764286" y="2379236"/>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3764286" y="288663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8" name="Group 237"/>
          <p:cNvGrpSpPr>
            <a:grpSpLocks/>
          </p:cNvGrpSpPr>
          <p:nvPr/>
        </p:nvGrpSpPr>
        <p:grpSpPr bwMode="auto">
          <a:xfrm>
            <a:off x="2490788" y="6224588"/>
            <a:ext cx="220662" cy="196850"/>
            <a:chOff x="6497150" y="2569673"/>
            <a:chExt cx="354390" cy="316901"/>
          </a:xfrm>
        </p:grpSpPr>
        <p:cxnSp>
          <p:nvCxnSpPr>
            <p:cNvPr id="239" name="Straight Connector 238"/>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41" name="Oval 240"/>
          <p:cNvSpPr/>
          <p:nvPr/>
        </p:nvSpPr>
        <p:spPr>
          <a:xfrm>
            <a:off x="2155825" y="6200775"/>
            <a:ext cx="230188"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42" name="Group 241"/>
          <p:cNvGrpSpPr>
            <a:grpSpLocks/>
          </p:cNvGrpSpPr>
          <p:nvPr/>
        </p:nvGrpSpPr>
        <p:grpSpPr bwMode="auto">
          <a:xfrm>
            <a:off x="2141538" y="6553200"/>
            <a:ext cx="220662" cy="196850"/>
            <a:chOff x="6497150" y="2569673"/>
            <a:chExt cx="354390" cy="316901"/>
          </a:xfrm>
        </p:grpSpPr>
        <p:cxnSp>
          <p:nvCxnSpPr>
            <p:cNvPr id="243" name="Straight Connector 242"/>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45" name="Oval 244"/>
          <p:cNvSpPr/>
          <p:nvPr/>
        </p:nvSpPr>
        <p:spPr>
          <a:xfrm>
            <a:off x="2854325" y="5865813"/>
            <a:ext cx="230188"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46" name="Group 245"/>
          <p:cNvGrpSpPr>
            <a:grpSpLocks/>
          </p:cNvGrpSpPr>
          <p:nvPr/>
        </p:nvGrpSpPr>
        <p:grpSpPr bwMode="auto">
          <a:xfrm>
            <a:off x="2170113" y="5910263"/>
            <a:ext cx="220662" cy="198437"/>
            <a:chOff x="6497150" y="2569673"/>
            <a:chExt cx="354390" cy="316901"/>
          </a:xfrm>
        </p:grpSpPr>
        <p:cxnSp>
          <p:nvCxnSpPr>
            <p:cNvPr id="247" name="Straight Connector 246"/>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49" name="Oval 248"/>
          <p:cNvSpPr/>
          <p:nvPr/>
        </p:nvSpPr>
        <p:spPr>
          <a:xfrm>
            <a:off x="2841625" y="6535738"/>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50" name="Group 249"/>
          <p:cNvGrpSpPr>
            <a:grpSpLocks/>
          </p:cNvGrpSpPr>
          <p:nvPr/>
        </p:nvGrpSpPr>
        <p:grpSpPr bwMode="auto">
          <a:xfrm>
            <a:off x="2498725" y="5905500"/>
            <a:ext cx="220663" cy="198438"/>
            <a:chOff x="6497150" y="2569673"/>
            <a:chExt cx="354390" cy="316901"/>
          </a:xfrm>
        </p:grpSpPr>
        <p:cxnSp>
          <p:nvCxnSpPr>
            <p:cNvPr id="251" name="Straight Connector 250"/>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53" name="Oval 252"/>
          <p:cNvSpPr/>
          <p:nvPr/>
        </p:nvSpPr>
        <p:spPr>
          <a:xfrm>
            <a:off x="2492375" y="6529388"/>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54" name="Group 253"/>
          <p:cNvGrpSpPr>
            <a:grpSpLocks/>
          </p:cNvGrpSpPr>
          <p:nvPr/>
        </p:nvGrpSpPr>
        <p:grpSpPr bwMode="auto">
          <a:xfrm>
            <a:off x="3276600" y="5872163"/>
            <a:ext cx="1023938" cy="928687"/>
            <a:chOff x="3764286" y="1902436"/>
            <a:chExt cx="1646559" cy="1491592"/>
          </a:xfrm>
        </p:grpSpPr>
        <p:cxnSp>
          <p:nvCxnSpPr>
            <p:cNvPr id="255" name="Straight Connector 254"/>
            <p:cNvCxnSpPr/>
            <p:nvPr/>
          </p:nvCxnSpPr>
          <p:spPr>
            <a:xfrm>
              <a:off x="4361642"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a:off x="491304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764286" y="2379235"/>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764286" y="2886632"/>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59" name="Group 258"/>
          <p:cNvGrpSpPr>
            <a:grpSpLocks/>
          </p:cNvGrpSpPr>
          <p:nvPr/>
        </p:nvGrpSpPr>
        <p:grpSpPr bwMode="auto">
          <a:xfrm>
            <a:off x="3700463" y="6234113"/>
            <a:ext cx="220662" cy="198437"/>
            <a:chOff x="6497150" y="2569673"/>
            <a:chExt cx="354390" cy="316901"/>
          </a:xfrm>
        </p:grpSpPr>
        <p:cxnSp>
          <p:nvCxnSpPr>
            <p:cNvPr id="260" name="Straight Connector 25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62" name="Oval 261"/>
          <p:cNvSpPr/>
          <p:nvPr/>
        </p:nvSpPr>
        <p:spPr>
          <a:xfrm>
            <a:off x="3363913" y="6211888"/>
            <a:ext cx="230187"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63" name="Group 262"/>
          <p:cNvGrpSpPr>
            <a:grpSpLocks/>
          </p:cNvGrpSpPr>
          <p:nvPr/>
        </p:nvGrpSpPr>
        <p:grpSpPr bwMode="auto">
          <a:xfrm>
            <a:off x="3349625" y="6562725"/>
            <a:ext cx="220663" cy="198438"/>
            <a:chOff x="6497150" y="2569673"/>
            <a:chExt cx="354390" cy="316901"/>
          </a:xfrm>
        </p:grpSpPr>
        <p:cxnSp>
          <p:nvCxnSpPr>
            <p:cNvPr id="264" name="Straight Connector 26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66" name="Oval 265"/>
          <p:cNvSpPr/>
          <p:nvPr/>
        </p:nvSpPr>
        <p:spPr>
          <a:xfrm>
            <a:off x="4062413" y="5876925"/>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67" name="Group 266"/>
          <p:cNvGrpSpPr>
            <a:grpSpLocks/>
          </p:cNvGrpSpPr>
          <p:nvPr/>
        </p:nvGrpSpPr>
        <p:grpSpPr bwMode="auto">
          <a:xfrm>
            <a:off x="3379788" y="5921375"/>
            <a:ext cx="220662" cy="196850"/>
            <a:chOff x="6497150" y="2569673"/>
            <a:chExt cx="354390" cy="316901"/>
          </a:xfrm>
        </p:grpSpPr>
        <p:cxnSp>
          <p:nvCxnSpPr>
            <p:cNvPr id="268" name="Straight Connector 267"/>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70" name="Oval 269"/>
          <p:cNvSpPr/>
          <p:nvPr/>
        </p:nvSpPr>
        <p:spPr>
          <a:xfrm>
            <a:off x="4051300" y="6546850"/>
            <a:ext cx="230188"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71" name="Group 270"/>
          <p:cNvGrpSpPr>
            <a:grpSpLocks/>
          </p:cNvGrpSpPr>
          <p:nvPr/>
        </p:nvGrpSpPr>
        <p:grpSpPr bwMode="auto">
          <a:xfrm>
            <a:off x="4049713" y="6234113"/>
            <a:ext cx="220662" cy="198437"/>
            <a:chOff x="6497150" y="2569673"/>
            <a:chExt cx="354390" cy="316901"/>
          </a:xfrm>
        </p:grpSpPr>
        <p:cxnSp>
          <p:nvCxnSpPr>
            <p:cNvPr id="272" name="Straight Connector 27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74" name="Oval 273"/>
          <p:cNvSpPr/>
          <p:nvPr/>
        </p:nvSpPr>
        <p:spPr>
          <a:xfrm>
            <a:off x="3702050" y="5888038"/>
            <a:ext cx="230188"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75" name="Group 274"/>
          <p:cNvGrpSpPr>
            <a:grpSpLocks/>
          </p:cNvGrpSpPr>
          <p:nvPr/>
        </p:nvGrpSpPr>
        <p:grpSpPr bwMode="auto">
          <a:xfrm>
            <a:off x="4646613" y="5861050"/>
            <a:ext cx="1025525" cy="928688"/>
            <a:chOff x="3764286" y="1902436"/>
            <a:chExt cx="1646559" cy="1491592"/>
          </a:xfrm>
        </p:grpSpPr>
        <p:cxnSp>
          <p:nvCxnSpPr>
            <p:cNvPr id="276" name="Straight Connector 275"/>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3764286" y="2379236"/>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a:off x="3764286" y="288663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80" name="Group 279"/>
          <p:cNvGrpSpPr>
            <a:grpSpLocks/>
          </p:cNvGrpSpPr>
          <p:nvPr/>
        </p:nvGrpSpPr>
        <p:grpSpPr bwMode="auto">
          <a:xfrm>
            <a:off x="5070475" y="6224588"/>
            <a:ext cx="220663" cy="196850"/>
            <a:chOff x="6497150" y="2569673"/>
            <a:chExt cx="354390" cy="316901"/>
          </a:xfrm>
        </p:grpSpPr>
        <p:cxnSp>
          <p:nvCxnSpPr>
            <p:cNvPr id="281" name="Straight Connector 280"/>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83" name="Oval 282"/>
          <p:cNvSpPr/>
          <p:nvPr/>
        </p:nvSpPr>
        <p:spPr>
          <a:xfrm>
            <a:off x="4735513" y="6200775"/>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84" name="Group 283"/>
          <p:cNvGrpSpPr>
            <a:grpSpLocks/>
          </p:cNvGrpSpPr>
          <p:nvPr/>
        </p:nvGrpSpPr>
        <p:grpSpPr bwMode="auto">
          <a:xfrm>
            <a:off x="4721225" y="6551613"/>
            <a:ext cx="220663" cy="198437"/>
            <a:chOff x="6497150" y="2569673"/>
            <a:chExt cx="354390" cy="316901"/>
          </a:xfrm>
        </p:grpSpPr>
        <p:cxnSp>
          <p:nvCxnSpPr>
            <p:cNvPr id="285" name="Straight Connector 284"/>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87" name="Oval 286"/>
          <p:cNvSpPr/>
          <p:nvPr/>
        </p:nvSpPr>
        <p:spPr>
          <a:xfrm>
            <a:off x="5434013" y="5865813"/>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88" name="Group 287"/>
          <p:cNvGrpSpPr>
            <a:grpSpLocks/>
          </p:cNvGrpSpPr>
          <p:nvPr/>
        </p:nvGrpSpPr>
        <p:grpSpPr bwMode="auto">
          <a:xfrm>
            <a:off x="4749800" y="5910263"/>
            <a:ext cx="220663" cy="196850"/>
            <a:chOff x="6497150" y="2569673"/>
            <a:chExt cx="354390" cy="316901"/>
          </a:xfrm>
        </p:grpSpPr>
        <p:cxnSp>
          <p:nvCxnSpPr>
            <p:cNvPr id="289" name="Straight Connector 288"/>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91" name="Oval 290"/>
          <p:cNvSpPr/>
          <p:nvPr/>
        </p:nvSpPr>
        <p:spPr>
          <a:xfrm>
            <a:off x="5421313" y="6535738"/>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92" name="Group 291"/>
          <p:cNvGrpSpPr>
            <a:grpSpLocks/>
          </p:cNvGrpSpPr>
          <p:nvPr/>
        </p:nvGrpSpPr>
        <p:grpSpPr bwMode="auto">
          <a:xfrm>
            <a:off x="5421313" y="6224588"/>
            <a:ext cx="220662" cy="196850"/>
            <a:chOff x="6497150" y="2569673"/>
            <a:chExt cx="354390" cy="316901"/>
          </a:xfrm>
        </p:grpSpPr>
        <p:cxnSp>
          <p:nvCxnSpPr>
            <p:cNvPr id="293" name="Straight Connector 292"/>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95" name="Oval 294"/>
          <p:cNvSpPr/>
          <p:nvPr/>
        </p:nvSpPr>
        <p:spPr>
          <a:xfrm>
            <a:off x="5070475" y="6529388"/>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12" name="Group 311"/>
          <p:cNvGrpSpPr>
            <a:grpSpLocks/>
          </p:cNvGrpSpPr>
          <p:nvPr/>
        </p:nvGrpSpPr>
        <p:grpSpPr bwMode="auto">
          <a:xfrm>
            <a:off x="5919788" y="5865813"/>
            <a:ext cx="1023937" cy="928687"/>
            <a:chOff x="3764286" y="1902436"/>
            <a:chExt cx="1646559" cy="1491592"/>
          </a:xfrm>
        </p:grpSpPr>
        <p:cxnSp>
          <p:nvCxnSpPr>
            <p:cNvPr id="313" name="Straight Connector 312"/>
            <p:cNvCxnSpPr/>
            <p:nvPr/>
          </p:nvCxnSpPr>
          <p:spPr>
            <a:xfrm>
              <a:off x="4361643"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a:off x="4913049"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p:nvCxnSpPr>
          <p:spPr>
            <a:xfrm>
              <a:off x="3764286" y="2379235"/>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a:off x="3764286" y="2886632"/>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17" name="Group 316"/>
          <p:cNvGrpSpPr>
            <a:grpSpLocks/>
          </p:cNvGrpSpPr>
          <p:nvPr/>
        </p:nvGrpSpPr>
        <p:grpSpPr bwMode="auto">
          <a:xfrm>
            <a:off x="6343650" y="6229350"/>
            <a:ext cx="220663" cy="196850"/>
            <a:chOff x="6497150" y="2569673"/>
            <a:chExt cx="354390" cy="316901"/>
          </a:xfrm>
        </p:grpSpPr>
        <p:cxnSp>
          <p:nvCxnSpPr>
            <p:cNvPr id="318" name="Straight Connector 317"/>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20" name="Oval 319"/>
          <p:cNvSpPr/>
          <p:nvPr/>
        </p:nvSpPr>
        <p:spPr>
          <a:xfrm>
            <a:off x="6007100" y="6205538"/>
            <a:ext cx="230188"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21" name="Group 320"/>
          <p:cNvGrpSpPr>
            <a:grpSpLocks/>
          </p:cNvGrpSpPr>
          <p:nvPr/>
        </p:nvGrpSpPr>
        <p:grpSpPr bwMode="auto">
          <a:xfrm>
            <a:off x="5994400" y="6557963"/>
            <a:ext cx="219075" cy="196850"/>
            <a:chOff x="6497150" y="2569673"/>
            <a:chExt cx="354390" cy="316901"/>
          </a:xfrm>
        </p:grpSpPr>
        <p:cxnSp>
          <p:nvCxnSpPr>
            <p:cNvPr id="322" name="Straight Connector 32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24" name="Oval 323"/>
          <p:cNvSpPr/>
          <p:nvPr/>
        </p:nvSpPr>
        <p:spPr>
          <a:xfrm>
            <a:off x="6705600" y="5870575"/>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25" name="Group 324"/>
          <p:cNvGrpSpPr>
            <a:grpSpLocks/>
          </p:cNvGrpSpPr>
          <p:nvPr/>
        </p:nvGrpSpPr>
        <p:grpSpPr bwMode="auto">
          <a:xfrm>
            <a:off x="6022975" y="5915025"/>
            <a:ext cx="220663" cy="198438"/>
            <a:chOff x="6497150" y="2569673"/>
            <a:chExt cx="354390" cy="316901"/>
          </a:xfrm>
        </p:grpSpPr>
        <p:cxnSp>
          <p:nvCxnSpPr>
            <p:cNvPr id="326" name="Straight Connector 325"/>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28" name="Oval 327"/>
          <p:cNvSpPr/>
          <p:nvPr/>
        </p:nvSpPr>
        <p:spPr>
          <a:xfrm>
            <a:off x="6694488" y="6540500"/>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29" name="Group 328"/>
          <p:cNvGrpSpPr>
            <a:grpSpLocks/>
          </p:cNvGrpSpPr>
          <p:nvPr/>
        </p:nvGrpSpPr>
        <p:grpSpPr bwMode="auto">
          <a:xfrm>
            <a:off x="6350000" y="6564313"/>
            <a:ext cx="220663" cy="196850"/>
            <a:chOff x="6497150" y="2569673"/>
            <a:chExt cx="354390" cy="316901"/>
          </a:xfrm>
        </p:grpSpPr>
        <p:cxnSp>
          <p:nvCxnSpPr>
            <p:cNvPr id="330" name="Straight Connector 32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32" name="Oval 331"/>
          <p:cNvSpPr/>
          <p:nvPr/>
        </p:nvSpPr>
        <p:spPr>
          <a:xfrm>
            <a:off x="6350000" y="5875338"/>
            <a:ext cx="231775"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33" name="Group 332"/>
          <p:cNvGrpSpPr>
            <a:grpSpLocks/>
          </p:cNvGrpSpPr>
          <p:nvPr/>
        </p:nvGrpSpPr>
        <p:grpSpPr bwMode="auto">
          <a:xfrm>
            <a:off x="2841625" y="6211888"/>
            <a:ext cx="220663" cy="196850"/>
            <a:chOff x="6497150" y="2569673"/>
            <a:chExt cx="354390" cy="316901"/>
          </a:xfrm>
        </p:grpSpPr>
        <p:cxnSp>
          <p:nvCxnSpPr>
            <p:cNvPr id="334" name="Straight Connector 33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336" name="Group 335"/>
          <p:cNvGrpSpPr>
            <a:grpSpLocks/>
          </p:cNvGrpSpPr>
          <p:nvPr/>
        </p:nvGrpSpPr>
        <p:grpSpPr bwMode="auto">
          <a:xfrm>
            <a:off x="3711575" y="6564313"/>
            <a:ext cx="220663" cy="196850"/>
            <a:chOff x="6497150" y="2569673"/>
            <a:chExt cx="354390" cy="316901"/>
          </a:xfrm>
        </p:grpSpPr>
        <p:cxnSp>
          <p:nvCxnSpPr>
            <p:cNvPr id="337" name="Straight Connector 336"/>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339" name="Group 338"/>
          <p:cNvGrpSpPr>
            <a:grpSpLocks/>
          </p:cNvGrpSpPr>
          <p:nvPr/>
        </p:nvGrpSpPr>
        <p:grpSpPr bwMode="auto">
          <a:xfrm>
            <a:off x="5070475" y="5902325"/>
            <a:ext cx="220663" cy="196850"/>
            <a:chOff x="6497150" y="2569673"/>
            <a:chExt cx="354390" cy="316901"/>
          </a:xfrm>
        </p:grpSpPr>
        <p:cxnSp>
          <p:nvCxnSpPr>
            <p:cNvPr id="340" name="Straight Connector 33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342" name="Group 341"/>
          <p:cNvGrpSpPr>
            <a:grpSpLocks/>
          </p:cNvGrpSpPr>
          <p:nvPr/>
        </p:nvGrpSpPr>
        <p:grpSpPr bwMode="auto">
          <a:xfrm>
            <a:off x="6694488" y="6224588"/>
            <a:ext cx="220662" cy="196850"/>
            <a:chOff x="6497150" y="2569673"/>
            <a:chExt cx="354390" cy="316901"/>
          </a:xfrm>
        </p:grpSpPr>
        <p:cxnSp>
          <p:nvCxnSpPr>
            <p:cNvPr id="343" name="Straight Connector 342"/>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371" name="Straight Arrow Connector 370"/>
          <p:cNvCxnSpPr/>
          <p:nvPr/>
        </p:nvCxnSpPr>
        <p:spPr>
          <a:xfrm flipH="1">
            <a:off x="1997075" y="2554288"/>
            <a:ext cx="1924050" cy="473075"/>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373" name="Straight Arrow Connector 372"/>
          <p:cNvCxnSpPr/>
          <p:nvPr/>
        </p:nvCxnSpPr>
        <p:spPr>
          <a:xfrm>
            <a:off x="4473575" y="2554288"/>
            <a:ext cx="0" cy="600075"/>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375" name="Straight Arrow Connector 374"/>
          <p:cNvCxnSpPr/>
          <p:nvPr/>
        </p:nvCxnSpPr>
        <p:spPr>
          <a:xfrm>
            <a:off x="5070475" y="2554288"/>
            <a:ext cx="1905000" cy="473075"/>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379" name="Straight Arrow Connector 378"/>
          <p:cNvCxnSpPr/>
          <p:nvPr/>
        </p:nvCxnSpPr>
        <p:spPr>
          <a:xfrm flipH="1">
            <a:off x="1249363" y="4119563"/>
            <a:ext cx="536575" cy="244475"/>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388" name="Straight Arrow Connector 387"/>
          <p:cNvCxnSpPr/>
          <p:nvPr/>
        </p:nvCxnSpPr>
        <p:spPr>
          <a:xfrm>
            <a:off x="1997075" y="4119563"/>
            <a:ext cx="522288" cy="244475"/>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391" name="Straight Arrow Connector 390"/>
          <p:cNvCxnSpPr/>
          <p:nvPr/>
        </p:nvCxnSpPr>
        <p:spPr>
          <a:xfrm flipH="1">
            <a:off x="3819525" y="4127500"/>
            <a:ext cx="536575" cy="242888"/>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392" name="Straight Arrow Connector 391"/>
          <p:cNvCxnSpPr/>
          <p:nvPr/>
        </p:nvCxnSpPr>
        <p:spPr>
          <a:xfrm>
            <a:off x="4567238" y="4127500"/>
            <a:ext cx="520700" cy="242888"/>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393" name="Straight Arrow Connector 392"/>
          <p:cNvCxnSpPr/>
          <p:nvPr/>
        </p:nvCxnSpPr>
        <p:spPr>
          <a:xfrm flipH="1">
            <a:off x="6438900" y="4127500"/>
            <a:ext cx="536575" cy="242888"/>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394" name="Straight Arrow Connector 393"/>
          <p:cNvCxnSpPr/>
          <p:nvPr/>
        </p:nvCxnSpPr>
        <p:spPr>
          <a:xfrm>
            <a:off x="7186613" y="4127500"/>
            <a:ext cx="520700" cy="242888"/>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395" name="Straight Arrow Connector 394"/>
          <p:cNvCxnSpPr/>
          <p:nvPr/>
        </p:nvCxnSpPr>
        <p:spPr>
          <a:xfrm>
            <a:off x="2606675" y="5497513"/>
            <a:ext cx="0" cy="363537"/>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397" name="Straight Arrow Connector 396"/>
          <p:cNvCxnSpPr/>
          <p:nvPr/>
        </p:nvCxnSpPr>
        <p:spPr>
          <a:xfrm>
            <a:off x="3816350" y="5483225"/>
            <a:ext cx="0" cy="363538"/>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398" name="Straight Arrow Connector 397"/>
          <p:cNvCxnSpPr/>
          <p:nvPr/>
        </p:nvCxnSpPr>
        <p:spPr>
          <a:xfrm>
            <a:off x="5176838" y="5483225"/>
            <a:ext cx="0" cy="363538"/>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399" name="Straight Arrow Connector 398"/>
          <p:cNvCxnSpPr/>
          <p:nvPr/>
        </p:nvCxnSpPr>
        <p:spPr>
          <a:xfrm>
            <a:off x="6450013" y="5467350"/>
            <a:ext cx="0" cy="363538"/>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345" name="TextBox 344"/>
          <p:cNvSpPr txBox="1">
            <a:spLocks noChangeArrowheads="1"/>
          </p:cNvSpPr>
          <p:nvPr/>
        </p:nvSpPr>
        <p:spPr bwMode="auto">
          <a:xfrm>
            <a:off x="6194425" y="5922963"/>
            <a:ext cx="512763"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dirty="0"/>
              <a:t>Tie</a:t>
            </a:r>
          </a:p>
        </p:txBody>
      </p:sp>
      <p:sp>
        <p:nvSpPr>
          <p:cNvPr id="346" name="TextBox 345"/>
          <p:cNvSpPr txBox="1">
            <a:spLocks noChangeArrowheads="1"/>
          </p:cNvSpPr>
          <p:nvPr/>
        </p:nvSpPr>
        <p:spPr bwMode="auto">
          <a:xfrm>
            <a:off x="4914900" y="5926138"/>
            <a:ext cx="514350"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Tie</a:t>
            </a:r>
          </a:p>
        </p:txBody>
      </p:sp>
      <p:sp>
        <p:nvSpPr>
          <p:cNvPr id="347" name="TextBox 346"/>
          <p:cNvSpPr txBox="1">
            <a:spLocks noChangeArrowheads="1"/>
          </p:cNvSpPr>
          <p:nvPr/>
        </p:nvSpPr>
        <p:spPr bwMode="auto">
          <a:xfrm>
            <a:off x="3570288" y="5922963"/>
            <a:ext cx="514350"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dirty="0"/>
              <a:t>Tie</a:t>
            </a:r>
          </a:p>
        </p:txBody>
      </p:sp>
      <p:sp>
        <p:nvSpPr>
          <p:cNvPr id="348" name="TextBox 347"/>
          <p:cNvSpPr txBox="1">
            <a:spLocks noChangeArrowheads="1"/>
          </p:cNvSpPr>
          <p:nvPr/>
        </p:nvSpPr>
        <p:spPr bwMode="auto">
          <a:xfrm>
            <a:off x="2362200" y="5916613"/>
            <a:ext cx="514350"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Tie</a:t>
            </a:r>
          </a:p>
        </p:txBody>
      </p:sp>
    </p:spTree>
    <p:extLst>
      <p:ext uri="{BB962C8B-B14F-4D97-AF65-F5344CB8AC3E}">
        <p14:creationId xmlns:p14="http://schemas.microsoft.com/office/powerpoint/2010/main" val="693231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nodeType="clickEffect">
                                  <p:stCondLst>
                                    <p:cond delay="0"/>
                                  </p:stCondLst>
                                  <p:childTnLst>
                                    <p:animEffect transition="out" filter="dissolve">
                                      <p:cBhvr>
                                        <p:cTn id="6" dur="500"/>
                                        <p:tgtEl>
                                          <p:spTgt spid="233"/>
                                        </p:tgtEl>
                                      </p:cBhvr>
                                    </p:animEffect>
                                    <p:set>
                                      <p:cBhvr>
                                        <p:cTn id="7" dur="1" fill="hold">
                                          <p:stCondLst>
                                            <p:cond delay="499"/>
                                          </p:stCondLst>
                                        </p:cTn>
                                        <p:tgtEl>
                                          <p:spTgt spid="23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38"/>
                                        </p:tgtEl>
                                      </p:cBhvr>
                                    </p:animEffect>
                                    <p:set>
                                      <p:cBhvr>
                                        <p:cTn id="10" dur="1" fill="hold">
                                          <p:stCondLst>
                                            <p:cond delay="499"/>
                                          </p:stCondLst>
                                        </p:cTn>
                                        <p:tgtEl>
                                          <p:spTgt spid="238"/>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241"/>
                                        </p:tgtEl>
                                      </p:cBhvr>
                                    </p:animEffect>
                                    <p:set>
                                      <p:cBhvr>
                                        <p:cTn id="13" dur="1" fill="hold">
                                          <p:stCondLst>
                                            <p:cond delay="499"/>
                                          </p:stCondLst>
                                        </p:cTn>
                                        <p:tgtEl>
                                          <p:spTgt spid="241"/>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242"/>
                                        </p:tgtEl>
                                      </p:cBhvr>
                                    </p:animEffect>
                                    <p:set>
                                      <p:cBhvr>
                                        <p:cTn id="16" dur="1" fill="hold">
                                          <p:stCondLst>
                                            <p:cond delay="499"/>
                                          </p:stCondLst>
                                        </p:cTn>
                                        <p:tgtEl>
                                          <p:spTgt spid="242"/>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45"/>
                                        </p:tgtEl>
                                      </p:cBhvr>
                                    </p:animEffect>
                                    <p:set>
                                      <p:cBhvr>
                                        <p:cTn id="19" dur="1" fill="hold">
                                          <p:stCondLst>
                                            <p:cond delay="499"/>
                                          </p:stCondLst>
                                        </p:cTn>
                                        <p:tgtEl>
                                          <p:spTgt spid="245"/>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46"/>
                                        </p:tgtEl>
                                      </p:cBhvr>
                                    </p:animEffect>
                                    <p:set>
                                      <p:cBhvr>
                                        <p:cTn id="22" dur="1" fill="hold">
                                          <p:stCondLst>
                                            <p:cond delay="499"/>
                                          </p:stCondLst>
                                        </p:cTn>
                                        <p:tgtEl>
                                          <p:spTgt spid="246"/>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249"/>
                                        </p:tgtEl>
                                      </p:cBhvr>
                                    </p:animEffect>
                                    <p:set>
                                      <p:cBhvr>
                                        <p:cTn id="25" dur="1" fill="hold">
                                          <p:stCondLst>
                                            <p:cond delay="499"/>
                                          </p:stCondLst>
                                        </p:cTn>
                                        <p:tgtEl>
                                          <p:spTgt spid="249"/>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250"/>
                                        </p:tgtEl>
                                      </p:cBhvr>
                                    </p:animEffect>
                                    <p:set>
                                      <p:cBhvr>
                                        <p:cTn id="28" dur="1" fill="hold">
                                          <p:stCondLst>
                                            <p:cond delay="499"/>
                                          </p:stCondLst>
                                        </p:cTn>
                                        <p:tgtEl>
                                          <p:spTgt spid="250"/>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253"/>
                                        </p:tgtEl>
                                      </p:cBhvr>
                                    </p:animEffect>
                                    <p:set>
                                      <p:cBhvr>
                                        <p:cTn id="31" dur="1" fill="hold">
                                          <p:stCondLst>
                                            <p:cond delay="499"/>
                                          </p:stCondLst>
                                        </p:cTn>
                                        <p:tgtEl>
                                          <p:spTgt spid="253"/>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254"/>
                                        </p:tgtEl>
                                      </p:cBhvr>
                                    </p:animEffect>
                                    <p:set>
                                      <p:cBhvr>
                                        <p:cTn id="34" dur="1" fill="hold">
                                          <p:stCondLst>
                                            <p:cond delay="499"/>
                                          </p:stCondLst>
                                        </p:cTn>
                                        <p:tgtEl>
                                          <p:spTgt spid="254"/>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259"/>
                                        </p:tgtEl>
                                      </p:cBhvr>
                                    </p:animEffect>
                                    <p:set>
                                      <p:cBhvr>
                                        <p:cTn id="37" dur="1" fill="hold">
                                          <p:stCondLst>
                                            <p:cond delay="499"/>
                                          </p:stCondLst>
                                        </p:cTn>
                                        <p:tgtEl>
                                          <p:spTgt spid="259"/>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262"/>
                                        </p:tgtEl>
                                      </p:cBhvr>
                                    </p:animEffect>
                                    <p:set>
                                      <p:cBhvr>
                                        <p:cTn id="40" dur="1" fill="hold">
                                          <p:stCondLst>
                                            <p:cond delay="499"/>
                                          </p:stCondLst>
                                        </p:cTn>
                                        <p:tgtEl>
                                          <p:spTgt spid="262"/>
                                        </p:tgtEl>
                                        <p:attrNameLst>
                                          <p:attrName>style.visibility</p:attrName>
                                        </p:attrNameLst>
                                      </p:cBhvr>
                                      <p:to>
                                        <p:strVal val="hidden"/>
                                      </p:to>
                                    </p:set>
                                  </p:childTnLst>
                                </p:cTn>
                              </p:par>
                              <p:par>
                                <p:cTn id="41" presetID="9" presetClass="exit" presetSubtype="0" fill="hold" nodeType="withEffect">
                                  <p:stCondLst>
                                    <p:cond delay="0"/>
                                  </p:stCondLst>
                                  <p:childTnLst>
                                    <p:animEffect transition="out" filter="dissolve">
                                      <p:cBhvr>
                                        <p:cTn id="42" dur="500"/>
                                        <p:tgtEl>
                                          <p:spTgt spid="263"/>
                                        </p:tgtEl>
                                      </p:cBhvr>
                                    </p:animEffect>
                                    <p:set>
                                      <p:cBhvr>
                                        <p:cTn id="43" dur="1" fill="hold">
                                          <p:stCondLst>
                                            <p:cond delay="499"/>
                                          </p:stCondLst>
                                        </p:cTn>
                                        <p:tgtEl>
                                          <p:spTgt spid="263"/>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266"/>
                                        </p:tgtEl>
                                      </p:cBhvr>
                                    </p:animEffect>
                                    <p:set>
                                      <p:cBhvr>
                                        <p:cTn id="46" dur="1" fill="hold">
                                          <p:stCondLst>
                                            <p:cond delay="499"/>
                                          </p:stCondLst>
                                        </p:cTn>
                                        <p:tgtEl>
                                          <p:spTgt spid="266"/>
                                        </p:tgtEl>
                                        <p:attrNameLst>
                                          <p:attrName>style.visibility</p:attrName>
                                        </p:attrNameLst>
                                      </p:cBhvr>
                                      <p:to>
                                        <p:strVal val="hidden"/>
                                      </p:to>
                                    </p:set>
                                  </p:childTnLst>
                                </p:cTn>
                              </p:par>
                              <p:par>
                                <p:cTn id="47" presetID="9" presetClass="exit" presetSubtype="0" fill="hold" nodeType="withEffect">
                                  <p:stCondLst>
                                    <p:cond delay="0"/>
                                  </p:stCondLst>
                                  <p:childTnLst>
                                    <p:animEffect transition="out" filter="dissolve">
                                      <p:cBhvr>
                                        <p:cTn id="48" dur="500"/>
                                        <p:tgtEl>
                                          <p:spTgt spid="267"/>
                                        </p:tgtEl>
                                      </p:cBhvr>
                                    </p:animEffect>
                                    <p:set>
                                      <p:cBhvr>
                                        <p:cTn id="49" dur="1" fill="hold">
                                          <p:stCondLst>
                                            <p:cond delay="499"/>
                                          </p:stCondLst>
                                        </p:cTn>
                                        <p:tgtEl>
                                          <p:spTgt spid="267"/>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270"/>
                                        </p:tgtEl>
                                      </p:cBhvr>
                                    </p:animEffect>
                                    <p:set>
                                      <p:cBhvr>
                                        <p:cTn id="52" dur="1" fill="hold">
                                          <p:stCondLst>
                                            <p:cond delay="499"/>
                                          </p:stCondLst>
                                        </p:cTn>
                                        <p:tgtEl>
                                          <p:spTgt spid="270"/>
                                        </p:tgtEl>
                                        <p:attrNameLst>
                                          <p:attrName>style.visibility</p:attrName>
                                        </p:attrNameLst>
                                      </p:cBhvr>
                                      <p:to>
                                        <p:strVal val="hidden"/>
                                      </p:to>
                                    </p:set>
                                  </p:childTnLst>
                                </p:cTn>
                              </p:par>
                              <p:par>
                                <p:cTn id="53" presetID="9" presetClass="exit" presetSubtype="0" fill="hold" nodeType="withEffect">
                                  <p:stCondLst>
                                    <p:cond delay="0"/>
                                  </p:stCondLst>
                                  <p:childTnLst>
                                    <p:animEffect transition="out" filter="dissolve">
                                      <p:cBhvr>
                                        <p:cTn id="54" dur="500"/>
                                        <p:tgtEl>
                                          <p:spTgt spid="271"/>
                                        </p:tgtEl>
                                      </p:cBhvr>
                                    </p:animEffect>
                                    <p:set>
                                      <p:cBhvr>
                                        <p:cTn id="55" dur="1" fill="hold">
                                          <p:stCondLst>
                                            <p:cond delay="499"/>
                                          </p:stCondLst>
                                        </p:cTn>
                                        <p:tgtEl>
                                          <p:spTgt spid="271"/>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500"/>
                                        <p:tgtEl>
                                          <p:spTgt spid="274"/>
                                        </p:tgtEl>
                                      </p:cBhvr>
                                    </p:animEffect>
                                    <p:set>
                                      <p:cBhvr>
                                        <p:cTn id="58" dur="1" fill="hold">
                                          <p:stCondLst>
                                            <p:cond delay="499"/>
                                          </p:stCondLst>
                                        </p:cTn>
                                        <p:tgtEl>
                                          <p:spTgt spid="274"/>
                                        </p:tgtEl>
                                        <p:attrNameLst>
                                          <p:attrName>style.visibility</p:attrName>
                                        </p:attrNameLst>
                                      </p:cBhvr>
                                      <p:to>
                                        <p:strVal val="hidden"/>
                                      </p:to>
                                    </p:set>
                                  </p:childTnLst>
                                </p:cTn>
                              </p:par>
                              <p:par>
                                <p:cTn id="59" presetID="9" presetClass="exit" presetSubtype="0" fill="hold" nodeType="withEffect">
                                  <p:stCondLst>
                                    <p:cond delay="0"/>
                                  </p:stCondLst>
                                  <p:childTnLst>
                                    <p:animEffect transition="out" filter="dissolve">
                                      <p:cBhvr>
                                        <p:cTn id="60" dur="500"/>
                                        <p:tgtEl>
                                          <p:spTgt spid="275"/>
                                        </p:tgtEl>
                                      </p:cBhvr>
                                    </p:animEffect>
                                    <p:set>
                                      <p:cBhvr>
                                        <p:cTn id="61" dur="1" fill="hold">
                                          <p:stCondLst>
                                            <p:cond delay="499"/>
                                          </p:stCondLst>
                                        </p:cTn>
                                        <p:tgtEl>
                                          <p:spTgt spid="275"/>
                                        </p:tgtEl>
                                        <p:attrNameLst>
                                          <p:attrName>style.visibility</p:attrName>
                                        </p:attrNameLst>
                                      </p:cBhvr>
                                      <p:to>
                                        <p:strVal val="hidden"/>
                                      </p:to>
                                    </p:set>
                                  </p:childTnLst>
                                </p:cTn>
                              </p:par>
                              <p:par>
                                <p:cTn id="62" presetID="9" presetClass="exit" presetSubtype="0" fill="hold" nodeType="withEffect">
                                  <p:stCondLst>
                                    <p:cond delay="0"/>
                                  </p:stCondLst>
                                  <p:childTnLst>
                                    <p:animEffect transition="out" filter="dissolve">
                                      <p:cBhvr>
                                        <p:cTn id="63" dur="500"/>
                                        <p:tgtEl>
                                          <p:spTgt spid="280"/>
                                        </p:tgtEl>
                                      </p:cBhvr>
                                    </p:animEffect>
                                    <p:set>
                                      <p:cBhvr>
                                        <p:cTn id="64" dur="1" fill="hold">
                                          <p:stCondLst>
                                            <p:cond delay="499"/>
                                          </p:stCondLst>
                                        </p:cTn>
                                        <p:tgtEl>
                                          <p:spTgt spid="280"/>
                                        </p:tgtEl>
                                        <p:attrNameLst>
                                          <p:attrName>style.visibility</p:attrName>
                                        </p:attrNameLst>
                                      </p:cBhvr>
                                      <p:to>
                                        <p:strVal val="hidden"/>
                                      </p:to>
                                    </p:set>
                                  </p:childTnLst>
                                </p:cTn>
                              </p:par>
                              <p:par>
                                <p:cTn id="65" presetID="9" presetClass="exit" presetSubtype="0" fill="hold" grpId="0" nodeType="withEffect">
                                  <p:stCondLst>
                                    <p:cond delay="0"/>
                                  </p:stCondLst>
                                  <p:childTnLst>
                                    <p:animEffect transition="out" filter="dissolve">
                                      <p:cBhvr>
                                        <p:cTn id="66" dur="500"/>
                                        <p:tgtEl>
                                          <p:spTgt spid="283"/>
                                        </p:tgtEl>
                                      </p:cBhvr>
                                    </p:animEffect>
                                    <p:set>
                                      <p:cBhvr>
                                        <p:cTn id="67" dur="1" fill="hold">
                                          <p:stCondLst>
                                            <p:cond delay="499"/>
                                          </p:stCondLst>
                                        </p:cTn>
                                        <p:tgtEl>
                                          <p:spTgt spid="283"/>
                                        </p:tgtEl>
                                        <p:attrNameLst>
                                          <p:attrName>style.visibility</p:attrName>
                                        </p:attrNameLst>
                                      </p:cBhvr>
                                      <p:to>
                                        <p:strVal val="hidden"/>
                                      </p:to>
                                    </p:set>
                                  </p:childTnLst>
                                </p:cTn>
                              </p:par>
                              <p:par>
                                <p:cTn id="68" presetID="9" presetClass="exit" presetSubtype="0" fill="hold" nodeType="withEffect">
                                  <p:stCondLst>
                                    <p:cond delay="0"/>
                                  </p:stCondLst>
                                  <p:childTnLst>
                                    <p:animEffect transition="out" filter="dissolve">
                                      <p:cBhvr>
                                        <p:cTn id="69" dur="500"/>
                                        <p:tgtEl>
                                          <p:spTgt spid="284"/>
                                        </p:tgtEl>
                                      </p:cBhvr>
                                    </p:animEffect>
                                    <p:set>
                                      <p:cBhvr>
                                        <p:cTn id="70" dur="1" fill="hold">
                                          <p:stCondLst>
                                            <p:cond delay="499"/>
                                          </p:stCondLst>
                                        </p:cTn>
                                        <p:tgtEl>
                                          <p:spTgt spid="284"/>
                                        </p:tgtEl>
                                        <p:attrNameLst>
                                          <p:attrName>style.visibility</p:attrName>
                                        </p:attrNameLst>
                                      </p:cBhvr>
                                      <p:to>
                                        <p:strVal val="hidden"/>
                                      </p:to>
                                    </p:set>
                                  </p:childTnLst>
                                </p:cTn>
                              </p:par>
                              <p:par>
                                <p:cTn id="71" presetID="9" presetClass="exit" presetSubtype="0" fill="hold" grpId="0" nodeType="withEffect">
                                  <p:stCondLst>
                                    <p:cond delay="0"/>
                                  </p:stCondLst>
                                  <p:childTnLst>
                                    <p:animEffect transition="out" filter="dissolve">
                                      <p:cBhvr>
                                        <p:cTn id="72" dur="500"/>
                                        <p:tgtEl>
                                          <p:spTgt spid="287"/>
                                        </p:tgtEl>
                                      </p:cBhvr>
                                    </p:animEffect>
                                    <p:set>
                                      <p:cBhvr>
                                        <p:cTn id="73" dur="1" fill="hold">
                                          <p:stCondLst>
                                            <p:cond delay="499"/>
                                          </p:stCondLst>
                                        </p:cTn>
                                        <p:tgtEl>
                                          <p:spTgt spid="287"/>
                                        </p:tgtEl>
                                        <p:attrNameLst>
                                          <p:attrName>style.visibility</p:attrName>
                                        </p:attrNameLst>
                                      </p:cBhvr>
                                      <p:to>
                                        <p:strVal val="hidden"/>
                                      </p:to>
                                    </p:set>
                                  </p:childTnLst>
                                </p:cTn>
                              </p:par>
                              <p:par>
                                <p:cTn id="74" presetID="9" presetClass="exit" presetSubtype="0" fill="hold" nodeType="withEffect">
                                  <p:stCondLst>
                                    <p:cond delay="0"/>
                                  </p:stCondLst>
                                  <p:childTnLst>
                                    <p:animEffect transition="out" filter="dissolve">
                                      <p:cBhvr>
                                        <p:cTn id="75" dur="500"/>
                                        <p:tgtEl>
                                          <p:spTgt spid="288"/>
                                        </p:tgtEl>
                                      </p:cBhvr>
                                    </p:animEffect>
                                    <p:set>
                                      <p:cBhvr>
                                        <p:cTn id="76" dur="1" fill="hold">
                                          <p:stCondLst>
                                            <p:cond delay="499"/>
                                          </p:stCondLst>
                                        </p:cTn>
                                        <p:tgtEl>
                                          <p:spTgt spid="288"/>
                                        </p:tgtEl>
                                        <p:attrNameLst>
                                          <p:attrName>style.visibility</p:attrName>
                                        </p:attrNameLst>
                                      </p:cBhvr>
                                      <p:to>
                                        <p:strVal val="hidden"/>
                                      </p:to>
                                    </p:set>
                                  </p:childTnLst>
                                </p:cTn>
                              </p:par>
                              <p:par>
                                <p:cTn id="77" presetID="9" presetClass="exit" presetSubtype="0" fill="hold" grpId="0" nodeType="withEffect">
                                  <p:stCondLst>
                                    <p:cond delay="0"/>
                                  </p:stCondLst>
                                  <p:childTnLst>
                                    <p:animEffect transition="out" filter="dissolve">
                                      <p:cBhvr>
                                        <p:cTn id="78" dur="500"/>
                                        <p:tgtEl>
                                          <p:spTgt spid="291"/>
                                        </p:tgtEl>
                                      </p:cBhvr>
                                    </p:animEffect>
                                    <p:set>
                                      <p:cBhvr>
                                        <p:cTn id="79" dur="1" fill="hold">
                                          <p:stCondLst>
                                            <p:cond delay="499"/>
                                          </p:stCondLst>
                                        </p:cTn>
                                        <p:tgtEl>
                                          <p:spTgt spid="291"/>
                                        </p:tgtEl>
                                        <p:attrNameLst>
                                          <p:attrName>style.visibility</p:attrName>
                                        </p:attrNameLst>
                                      </p:cBhvr>
                                      <p:to>
                                        <p:strVal val="hidden"/>
                                      </p:to>
                                    </p:set>
                                  </p:childTnLst>
                                </p:cTn>
                              </p:par>
                              <p:par>
                                <p:cTn id="80" presetID="9" presetClass="exit" presetSubtype="0" fill="hold" nodeType="withEffect">
                                  <p:stCondLst>
                                    <p:cond delay="0"/>
                                  </p:stCondLst>
                                  <p:childTnLst>
                                    <p:animEffect transition="out" filter="dissolve">
                                      <p:cBhvr>
                                        <p:cTn id="81" dur="500"/>
                                        <p:tgtEl>
                                          <p:spTgt spid="292"/>
                                        </p:tgtEl>
                                      </p:cBhvr>
                                    </p:animEffect>
                                    <p:set>
                                      <p:cBhvr>
                                        <p:cTn id="82" dur="1" fill="hold">
                                          <p:stCondLst>
                                            <p:cond delay="499"/>
                                          </p:stCondLst>
                                        </p:cTn>
                                        <p:tgtEl>
                                          <p:spTgt spid="292"/>
                                        </p:tgtEl>
                                        <p:attrNameLst>
                                          <p:attrName>style.visibility</p:attrName>
                                        </p:attrNameLst>
                                      </p:cBhvr>
                                      <p:to>
                                        <p:strVal val="hidden"/>
                                      </p:to>
                                    </p:set>
                                  </p:childTnLst>
                                </p:cTn>
                              </p:par>
                              <p:par>
                                <p:cTn id="83" presetID="9" presetClass="exit" presetSubtype="0" fill="hold" grpId="0" nodeType="withEffect">
                                  <p:stCondLst>
                                    <p:cond delay="0"/>
                                  </p:stCondLst>
                                  <p:childTnLst>
                                    <p:animEffect transition="out" filter="dissolve">
                                      <p:cBhvr>
                                        <p:cTn id="84" dur="500"/>
                                        <p:tgtEl>
                                          <p:spTgt spid="295"/>
                                        </p:tgtEl>
                                      </p:cBhvr>
                                    </p:animEffect>
                                    <p:set>
                                      <p:cBhvr>
                                        <p:cTn id="85" dur="1" fill="hold">
                                          <p:stCondLst>
                                            <p:cond delay="499"/>
                                          </p:stCondLst>
                                        </p:cTn>
                                        <p:tgtEl>
                                          <p:spTgt spid="295"/>
                                        </p:tgtEl>
                                        <p:attrNameLst>
                                          <p:attrName>style.visibility</p:attrName>
                                        </p:attrNameLst>
                                      </p:cBhvr>
                                      <p:to>
                                        <p:strVal val="hidden"/>
                                      </p:to>
                                    </p:set>
                                  </p:childTnLst>
                                </p:cTn>
                              </p:par>
                              <p:par>
                                <p:cTn id="86" presetID="9" presetClass="exit" presetSubtype="0" fill="hold" nodeType="withEffect">
                                  <p:stCondLst>
                                    <p:cond delay="0"/>
                                  </p:stCondLst>
                                  <p:childTnLst>
                                    <p:animEffect transition="out" filter="dissolve">
                                      <p:cBhvr>
                                        <p:cTn id="87" dur="500"/>
                                        <p:tgtEl>
                                          <p:spTgt spid="312"/>
                                        </p:tgtEl>
                                      </p:cBhvr>
                                    </p:animEffect>
                                    <p:set>
                                      <p:cBhvr>
                                        <p:cTn id="88" dur="1" fill="hold">
                                          <p:stCondLst>
                                            <p:cond delay="499"/>
                                          </p:stCondLst>
                                        </p:cTn>
                                        <p:tgtEl>
                                          <p:spTgt spid="312"/>
                                        </p:tgtEl>
                                        <p:attrNameLst>
                                          <p:attrName>style.visibility</p:attrName>
                                        </p:attrNameLst>
                                      </p:cBhvr>
                                      <p:to>
                                        <p:strVal val="hidden"/>
                                      </p:to>
                                    </p:set>
                                  </p:childTnLst>
                                </p:cTn>
                              </p:par>
                              <p:par>
                                <p:cTn id="89" presetID="9" presetClass="exit" presetSubtype="0" fill="hold" nodeType="withEffect">
                                  <p:stCondLst>
                                    <p:cond delay="0"/>
                                  </p:stCondLst>
                                  <p:childTnLst>
                                    <p:animEffect transition="out" filter="dissolve">
                                      <p:cBhvr>
                                        <p:cTn id="90" dur="500"/>
                                        <p:tgtEl>
                                          <p:spTgt spid="317"/>
                                        </p:tgtEl>
                                      </p:cBhvr>
                                    </p:animEffect>
                                    <p:set>
                                      <p:cBhvr>
                                        <p:cTn id="91" dur="1" fill="hold">
                                          <p:stCondLst>
                                            <p:cond delay="499"/>
                                          </p:stCondLst>
                                        </p:cTn>
                                        <p:tgtEl>
                                          <p:spTgt spid="317"/>
                                        </p:tgtEl>
                                        <p:attrNameLst>
                                          <p:attrName>style.visibility</p:attrName>
                                        </p:attrNameLst>
                                      </p:cBhvr>
                                      <p:to>
                                        <p:strVal val="hidden"/>
                                      </p:to>
                                    </p:set>
                                  </p:childTnLst>
                                </p:cTn>
                              </p:par>
                              <p:par>
                                <p:cTn id="92" presetID="9" presetClass="exit" presetSubtype="0" fill="hold" grpId="0" nodeType="withEffect">
                                  <p:stCondLst>
                                    <p:cond delay="0"/>
                                  </p:stCondLst>
                                  <p:childTnLst>
                                    <p:animEffect transition="out" filter="dissolve">
                                      <p:cBhvr>
                                        <p:cTn id="93" dur="500"/>
                                        <p:tgtEl>
                                          <p:spTgt spid="320"/>
                                        </p:tgtEl>
                                      </p:cBhvr>
                                    </p:animEffect>
                                    <p:set>
                                      <p:cBhvr>
                                        <p:cTn id="94" dur="1" fill="hold">
                                          <p:stCondLst>
                                            <p:cond delay="499"/>
                                          </p:stCondLst>
                                        </p:cTn>
                                        <p:tgtEl>
                                          <p:spTgt spid="320"/>
                                        </p:tgtEl>
                                        <p:attrNameLst>
                                          <p:attrName>style.visibility</p:attrName>
                                        </p:attrNameLst>
                                      </p:cBhvr>
                                      <p:to>
                                        <p:strVal val="hidden"/>
                                      </p:to>
                                    </p:set>
                                  </p:childTnLst>
                                </p:cTn>
                              </p:par>
                              <p:par>
                                <p:cTn id="95" presetID="9" presetClass="exit" presetSubtype="0" fill="hold" nodeType="withEffect">
                                  <p:stCondLst>
                                    <p:cond delay="0"/>
                                  </p:stCondLst>
                                  <p:childTnLst>
                                    <p:animEffect transition="out" filter="dissolve">
                                      <p:cBhvr>
                                        <p:cTn id="96" dur="500"/>
                                        <p:tgtEl>
                                          <p:spTgt spid="321"/>
                                        </p:tgtEl>
                                      </p:cBhvr>
                                    </p:animEffect>
                                    <p:set>
                                      <p:cBhvr>
                                        <p:cTn id="97" dur="1" fill="hold">
                                          <p:stCondLst>
                                            <p:cond delay="499"/>
                                          </p:stCondLst>
                                        </p:cTn>
                                        <p:tgtEl>
                                          <p:spTgt spid="321"/>
                                        </p:tgtEl>
                                        <p:attrNameLst>
                                          <p:attrName>style.visibility</p:attrName>
                                        </p:attrNameLst>
                                      </p:cBhvr>
                                      <p:to>
                                        <p:strVal val="hidden"/>
                                      </p:to>
                                    </p:set>
                                  </p:childTnLst>
                                </p:cTn>
                              </p:par>
                              <p:par>
                                <p:cTn id="98" presetID="9" presetClass="exit" presetSubtype="0" fill="hold" grpId="0" nodeType="withEffect">
                                  <p:stCondLst>
                                    <p:cond delay="0"/>
                                  </p:stCondLst>
                                  <p:childTnLst>
                                    <p:animEffect transition="out" filter="dissolve">
                                      <p:cBhvr>
                                        <p:cTn id="99" dur="500"/>
                                        <p:tgtEl>
                                          <p:spTgt spid="324"/>
                                        </p:tgtEl>
                                      </p:cBhvr>
                                    </p:animEffect>
                                    <p:set>
                                      <p:cBhvr>
                                        <p:cTn id="100" dur="1" fill="hold">
                                          <p:stCondLst>
                                            <p:cond delay="499"/>
                                          </p:stCondLst>
                                        </p:cTn>
                                        <p:tgtEl>
                                          <p:spTgt spid="324"/>
                                        </p:tgtEl>
                                        <p:attrNameLst>
                                          <p:attrName>style.visibility</p:attrName>
                                        </p:attrNameLst>
                                      </p:cBhvr>
                                      <p:to>
                                        <p:strVal val="hidden"/>
                                      </p:to>
                                    </p:set>
                                  </p:childTnLst>
                                </p:cTn>
                              </p:par>
                              <p:par>
                                <p:cTn id="101" presetID="9" presetClass="exit" presetSubtype="0" fill="hold" nodeType="withEffect">
                                  <p:stCondLst>
                                    <p:cond delay="0"/>
                                  </p:stCondLst>
                                  <p:childTnLst>
                                    <p:animEffect transition="out" filter="dissolve">
                                      <p:cBhvr>
                                        <p:cTn id="102" dur="500"/>
                                        <p:tgtEl>
                                          <p:spTgt spid="325"/>
                                        </p:tgtEl>
                                      </p:cBhvr>
                                    </p:animEffect>
                                    <p:set>
                                      <p:cBhvr>
                                        <p:cTn id="103" dur="1" fill="hold">
                                          <p:stCondLst>
                                            <p:cond delay="499"/>
                                          </p:stCondLst>
                                        </p:cTn>
                                        <p:tgtEl>
                                          <p:spTgt spid="325"/>
                                        </p:tgtEl>
                                        <p:attrNameLst>
                                          <p:attrName>style.visibility</p:attrName>
                                        </p:attrNameLst>
                                      </p:cBhvr>
                                      <p:to>
                                        <p:strVal val="hidden"/>
                                      </p:to>
                                    </p:set>
                                  </p:childTnLst>
                                </p:cTn>
                              </p:par>
                              <p:par>
                                <p:cTn id="104" presetID="9" presetClass="exit" presetSubtype="0" fill="hold" grpId="0" nodeType="withEffect">
                                  <p:stCondLst>
                                    <p:cond delay="0"/>
                                  </p:stCondLst>
                                  <p:childTnLst>
                                    <p:animEffect transition="out" filter="dissolve">
                                      <p:cBhvr>
                                        <p:cTn id="105" dur="500"/>
                                        <p:tgtEl>
                                          <p:spTgt spid="328"/>
                                        </p:tgtEl>
                                      </p:cBhvr>
                                    </p:animEffect>
                                    <p:set>
                                      <p:cBhvr>
                                        <p:cTn id="106" dur="1" fill="hold">
                                          <p:stCondLst>
                                            <p:cond delay="499"/>
                                          </p:stCondLst>
                                        </p:cTn>
                                        <p:tgtEl>
                                          <p:spTgt spid="328"/>
                                        </p:tgtEl>
                                        <p:attrNameLst>
                                          <p:attrName>style.visibility</p:attrName>
                                        </p:attrNameLst>
                                      </p:cBhvr>
                                      <p:to>
                                        <p:strVal val="hidden"/>
                                      </p:to>
                                    </p:set>
                                  </p:childTnLst>
                                </p:cTn>
                              </p:par>
                              <p:par>
                                <p:cTn id="107" presetID="9" presetClass="exit" presetSubtype="0" fill="hold" nodeType="withEffect">
                                  <p:stCondLst>
                                    <p:cond delay="0"/>
                                  </p:stCondLst>
                                  <p:childTnLst>
                                    <p:animEffect transition="out" filter="dissolve">
                                      <p:cBhvr>
                                        <p:cTn id="108" dur="500"/>
                                        <p:tgtEl>
                                          <p:spTgt spid="329"/>
                                        </p:tgtEl>
                                      </p:cBhvr>
                                    </p:animEffect>
                                    <p:set>
                                      <p:cBhvr>
                                        <p:cTn id="109" dur="1" fill="hold">
                                          <p:stCondLst>
                                            <p:cond delay="499"/>
                                          </p:stCondLst>
                                        </p:cTn>
                                        <p:tgtEl>
                                          <p:spTgt spid="329"/>
                                        </p:tgtEl>
                                        <p:attrNameLst>
                                          <p:attrName>style.visibility</p:attrName>
                                        </p:attrNameLst>
                                      </p:cBhvr>
                                      <p:to>
                                        <p:strVal val="hidden"/>
                                      </p:to>
                                    </p:set>
                                  </p:childTnLst>
                                </p:cTn>
                              </p:par>
                              <p:par>
                                <p:cTn id="110" presetID="9" presetClass="exit" presetSubtype="0" fill="hold" grpId="0" nodeType="withEffect">
                                  <p:stCondLst>
                                    <p:cond delay="0"/>
                                  </p:stCondLst>
                                  <p:childTnLst>
                                    <p:animEffect transition="out" filter="dissolve">
                                      <p:cBhvr>
                                        <p:cTn id="111" dur="500"/>
                                        <p:tgtEl>
                                          <p:spTgt spid="332"/>
                                        </p:tgtEl>
                                      </p:cBhvr>
                                    </p:animEffect>
                                    <p:set>
                                      <p:cBhvr>
                                        <p:cTn id="112" dur="1" fill="hold">
                                          <p:stCondLst>
                                            <p:cond delay="499"/>
                                          </p:stCondLst>
                                        </p:cTn>
                                        <p:tgtEl>
                                          <p:spTgt spid="332"/>
                                        </p:tgtEl>
                                        <p:attrNameLst>
                                          <p:attrName>style.visibility</p:attrName>
                                        </p:attrNameLst>
                                      </p:cBhvr>
                                      <p:to>
                                        <p:strVal val="hidden"/>
                                      </p:to>
                                    </p:set>
                                  </p:childTnLst>
                                </p:cTn>
                              </p:par>
                              <p:par>
                                <p:cTn id="113" presetID="9" presetClass="exit" presetSubtype="0" fill="hold" nodeType="withEffect">
                                  <p:stCondLst>
                                    <p:cond delay="0"/>
                                  </p:stCondLst>
                                  <p:childTnLst>
                                    <p:animEffect transition="out" filter="dissolve">
                                      <p:cBhvr>
                                        <p:cTn id="114" dur="500"/>
                                        <p:tgtEl>
                                          <p:spTgt spid="333"/>
                                        </p:tgtEl>
                                      </p:cBhvr>
                                    </p:animEffect>
                                    <p:set>
                                      <p:cBhvr>
                                        <p:cTn id="115" dur="1" fill="hold">
                                          <p:stCondLst>
                                            <p:cond delay="499"/>
                                          </p:stCondLst>
                                        </p:cTn>
                                        <p:tgtEl>
                                          <p:spTgt spid="333"/>
                                        </p:tgtEl>
                                        <p:attrNameLst>
                                          <p:attrName>style.visibility</p:attrName>
                                        </p:attrNameLst>
                                      </p:cBhvr>
                                      <p:to>
                                        <p:strVal val="hidden"/>
                                      </p:to>
                                    </p:set>
                                  </p:childTnLst>
                                </p:cTn>
                              </p:par>
                              <p:par>
                                <p:cTn id="116" presetID="9" presetClass="exit" presetSubtype="0" fill="hold" nodeType="withEffect">
                                  <p:stCondLst>
                                    <p:cond delay="0"/>
                                  </p:stCondLst>
                                  <p:childTnLst>
                                    <p:animEffect transition="out" filter="dissolve">
                                      <p:cBhvr>
                                        <p:cTn id="117" dur="500"/>
                                        <p:tgtEl>
                                          <p:spTgt spid="336"/>
                                        </p:tgtEl>
                                      </p:cBhvr>
                                    </p:animEffect>
                                    <p:set>
                                      <p:cBhvr>
                                        <p:cTn id="118" dur="1" fill="hold">
                                          <p:stCondLst>
                                            <p:cond delay="499"/>
                                          </p:stCondLst>
                                        </p:cTn>
                                        <p:tgtEl>
                                          <p:spTgt spid="336"/>
                                        </p:tgtEl>
                                        <p:attrNameLst>
                                          <p:attrName>style.visibility</p:attrName>
                                        </p:attrNameLst>
                                      </p:cBhvr>
                                      <p:to>
                                        <p:strVal val="hidden"/>
                                      </p:to>
                                    </p:set>
                                  </p:childTnLst>
                                </p:cTn>
                              </p:par>
                              <p:par>
                                <p:cTn id="119" presetID="9" presetClass="exit" presetSubtype="0" fill="hold" nodeType="withEffect">
                                  <p:stCondLst>
                                    <p:cond delay="0"/>
                                  </p:stCondLst>
                                  <p:childTnLst>
                                    <p:animEffect transition="out" filter="dissolve">
                                      <p:cBhvr>
                                        <p:cTn id="120" dur="500"/>
                                        <p:tgtEl>
                                          <p:spTgt spid="339"/>
                                        </p:tgtEl>
                                      </p:cBhvr>
                                    </p:animEffect>
                                    <p:set>
                                      <p:cBhvr>
                                        <p:cTn id="121" dur="1" fill="hold">
                                          <p:stCondLst>
                                            <p:cond delay="499"/>
                                          </p:stCondLst>
                                        </p:cTn>
                                        <p:tgtEl>
                                          <p:spTgt spid="339"/>
                                        </p:tgtEl>
                                        <p:attrNameLst>
                                          <p:attrName>style.visibility</p:attrName>
                                        </p:attrNameLst>
                                      </p:cBhvr>
                                      <p:to>
                                        <p:strVal val="hidden"/>
                                      </p:to>
                                    </p:set>
                                  </p:childTnLst>
                                </p:cTn>
                              </p:par>
                              <p:par>
                                <p:cTn id="122" presetID="9" presetClass="exit" presetSubtype="0" fill="hold" nodeType="withEffect">
                                  <p:stCondLst>
                                    <p:cond delay="0"/>
                                  </p:stCondLst>
                                  <p:childTnLst>
                                    <p:animEffect transition="out" filter="dissolve">
                                      <p:cBhvr>
                                        <p:cTn id="123" dur="500"/>
                                        <p:tgtEl>
                                          <p:spTgt spid="342"/>
                                        </p:tgtEl>
                                      </p:cBhvr>
                                    </p:animEffect>
                                    <p:set>
                                      <p:cBhvr>
                                        <p:cTn id="124" dur="1" fill="hold">
                                          <p:stCondLst>
                                            <p:cond delay="499"/>
                                          </p:stCondLst>
                                        </p:cTn>
                                        <p:tgtEl>
                                          <p:spTgt spid="342"/>
                                        </p:tgtEl>
                                        <p:attrNameLst>
                                          <p:attrName>style.visibility</p:attrName>
                                        </p:attrNameLst>
                                      </p:cBhvr>
                                      <p:to>
                                        <p:strVal val="hidden"/>
                                      </p:to>
                                    </p:set>
                                  </p:childTnLst>
                                </p:cTn>
                              </p:par>
                            </p:childTnLst>
                          </p:cTn>
                        </p:par>
                        <p:par>
                          <p:cTn id="125" fill="hold" nodeType="afterGroup">
                            <p:stCondLst>
                              <p:cond delay="500"/>
                            </p:stCondLst>
                            <p:childTnLst>
                              <p:par>
                                <p:cTn id="126" presetID="9" presetClass="entr" presetSubtype="0" fill="hold" grpId="0" nodeType="afterEffect">
                                  <p:stCondLst>
                                    <p:cond delay="0"/>
                                  </p:stCondLst>
                                  <p:childTnLst>
                                    <p:set>
                                      <p:cBhvr>
                                        <p:cTn id="127" dur="1" fill="hold">
                                          <p:stCondLst>
                                            <p:cond delay="0"/>
                                          </p:stCondLst>
                                        </p:cTn>
                                        <p:tgtEl>
                                          <p:spTgt spid="345"/>
                                        </p:tgtEl>
                                        <p:attrNameLst>
                                          <p:attrName>style.visibility</p:attrName>
                                        </p:attrNameLst>
                                      </p:cBhvr>
                                      <p:to>
                                        <p:strVal val="visible"/>
                                      </p:to>
                                    </p:set>
                                    <p:animEffect transition="in" filter="dissolve">
                                      <p:cBhvr>
                                        <p:cTn id="128" dur="500"/>
                                        <p:tgtEl>
                                          <p:spTgt spid="345"/>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346"/>
                                        </p:tgtEl>
                                        <p:attrNameLst>
                                          <p:attrName>style.visibility</p:attrName>
                                        </p:attrNameLst>
                                      </p:cBhvr>
                                      <p:to>
                                        <p:strVal val="visible"/>
                                      </p:to>
                                    </p:set>
                                    <p:animEffect transition="in" filter="dissolve">
                                      <p:cBhvr>
                                        <p:cTn id="131" dur="500"/>
                                        <p:tgtEl>
                                          <p:spTgt spid="346"/>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347"/>
                                        </p:tgtEl>
                                        <p:attrNameLst>
                                          <p:attrName>style.visibility</p:attrName>
                                        </p:attrNameLst>
                                      </p:cBhvr>
                                      <p:to>
                                        <p:strVal val="visible"/>
                                      </p:to>
                                    </p:set>
                                    <p:animEffect transition="in" filter="dissolve">
                                      <p:cBhvr>
                                        <p:cTn id="134" dur="500"/>
                                        <p:tgtEl>
                                          <p:spTgt spid="347"/>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348"/>
                                        </p:tgtEl>
                                        <p:attrNameLst>
                                          <p:attrName>style.visibility</p:attrName>
                                        </p:attrNameLst>
                                      </p:cBhvr>
                                      <p:to>
                                        <p:strVal val="visible"/>
                                      </p:to>
                                    </p:set>
                                    <p:animEffect transition="in" filter="dissolve">
                                      <p:cBhvr>
                                        <p:cTn id="137" dur="500"/>
                                        <p:tgtEl>
                                          <p:spTgt spid="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animBg="1"/>
      <p:bldP spid="245" grpId="0" animBg="1"/>
      <p:bldP spid="249" grpId="0" animBg="1"/>
      <p:bldP spid="253" grpId="0" animBg="1"/>
      <p:bldP spid="262" grpId="0" animBg="1"/>
      <p:bldP spid="266" grpId="0" animBg="1"/>
      <p:bldP spid="270" grpId="0" animBg="1"/>
      <p:bldP spid="274" grpId="0" animBg="1"/>
      <p:bldP spid="283" grpId="0" animBg="1"/>
      <p:bldP spid="287" grpId="0" animBg="1"/>
      <p:bldP spid="291" grpId="0" animBg="1"/>
      <p:bldP spid="295" grpId="0" animBg="1"/>
      <p:bldP spid="320" grpId="0" animBg="1"/>
      <p:bldP spid="324" grpId="0" animBg="1"/>
      <p:bldP spid="328" grpId="0" animBg="1"/>
      <p:bldP spid="332" grpId="0" animBg="1"/>
      <p:bldP spid="345" grpId="0" animBg="1"/>
      <p:bldP spid="346" grpId="0" animBg="1"/>
      <p:bldP spid="347" grpId="0" animBg="1"/>
      <p:bldP spid="34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Look-ahead based Tic-Tac-Toe</a:t>
            </a:r>
            <a:endParaRPr lang="en-US" dirty="0"/>
          </a:p>
        </p:txBody>
      </p:sp>
      <p:grpSp>
        <p:nvGrpSpPr>
          <p:cNvPr id="30722" name="Group 23"/>
          <p:cNvGrpSpPr>
            <a:grpSpLocks/>
          </p:cNvGrpSpPr>
          <p:nvPr/>
        </p:nvGrpSpPr>
        <p:grpSpPr bwMode="auto">
          <a:xfrm>
            <a:off x="3932238" y="1627188"/>
            <a:ext cx="1025525" cy="927100"/>
            <a:chOff x="3764286" y="1902436"/>
            <a:chExt cx="1646559" cy="1491592"/>
          </a:xfrm>
        </p:grpSpPr>
        <p:cxnSp>
          <p:nvCxnSpPr>
            <p:cNvPr id="25" name="Straight Connector 24"/>
            <p:cNvCxnSpPr/>
            <p:nvPr/>
          </p:nvCxnSpPr>
          <p:spPr>
            <a:xfrm>
              <a:off x="4360718"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911270"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764286" y="2380051"/>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764286" y="2885762"/>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grpSp>
        <p:nvGrpSpPr>
          <p:cNvPr id="30723" name="Group 28"/>
          <p:cNvGrpSpPr>
            <a:grpSpLocks/>
          </p:cNvGrpSpPr>
          <p:nvPr/>
        </p:nvGrpSpPr>
        <p:grpSpPr bwMode="auto">
          <a:xfrm>
            <a:off x="4356100" y="1989138"/>
            <a:ext cx="220663" cy="196850"/>
            <a:chOff x="6497150" y="2569673"/>
            <a:chExt cx="354390" cy="316901"/>
          </a:xfrm>
        </p:grpSpPr>
        <p:cxnSp>
          <p:nvCxnSpPr>
            <p:cNvPr id="30" name="Straight Connector 29"/>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32" name="Oval 31"/>
          <p:cNvSpPr/>
          <p:nvPr/>
        </p:nvSpPr>
        <p:spPr>
          <a:xfrm>
            <a:off x="4019550" y="1966913"/>
            <a:ext cx="231775" cy="230187"/>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808DA0"/>
              </a:solidFill>
            </a:endParaRPr>
          </a:p>
        </p:txBody>
      </p:sp>
      <p:grpSp>
        <p:nvGrpSpPr>
          <p:cNvPr id="30725" name="Group 32"/>
          <p:cNvGrpSpPr>
            <a:grpSpLocks/>
          </p:cNvGrpSpPr>
          <p:nvPr/>
        </p:nvGrpSpPr>
        <p:grpSpPr bwMode="auto">
          <a:xfrm>
            <a:off x="4006850" y="2317750"/>
            <a:ext cx="220663" cy="196850"/>
            <a:chOff x="6497150" y="2569673"/>
            <a:chExt cx="354390" cy="316901"/>
          </a:xfrm>
        </p:grpSpPr>
        <p:cxnSp>
          <p:nvCxnSpPr>
            <p:cNvPr id="34" name="Straight Connector 33"/>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36" name="Oval 35"/>
          <p:cNvSpPr/>
          <p:nvPr/>
        </p:nvSpPr>
        <p:spPr>
          <a:xfrm>
            <a:off x="4718050" y="1631950"/>
            <a:ext cx="231775"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808DA0"/>
              </a:solidFill>
            </a:endParaRPr>
          </a:p>
        </p:txBody>
      </p:sp>
      <p:grpSp>
        <p:nvGrpSpPr>
          <p:cNvPr id="30727" name="Group 37"/>
          <p:cNvGrpSpPr>
            <a:grpSpLocks/>
          </p:cNvGrpSpPr>
          <p:nvPr/>
        </p:nvGrpSpPr>
        <p:grpSpPr bwMode="auto">
          <a:xfrm>
            <a:off x="4035425" y="1676400"/>
            <a:ext cx="220663" cy="196850"/>
            <a:chOff x="6497150" y="2569673"/>
            <a:chExt cx="354390" cy="316901"/>
          </a:xfrm>
        </p:grpSpPr>
        <p:cxnSp>
          <p:nvCxnSpPr>
            <p:cNvPr id="39" name="Straight Connector 38"/>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41" name="Oval 40"/>
          <p:cNvSpPr/>
          <p:nvPr/>
        </p:nvSpPr>
        <p:spPr>
          <a:xfrm>
            <a:off x="4706938" y="2301875"/>
            <a:ext cx="230187"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808DA0"/>
              </a:solidFill>
            </a:endParaRPr>
          </a:p>
        </p:txBody>
      </p:sp>
      <p:sp>
        <p:nvSpPr>
          <p:cNvPr id="30729" name="TextBox 41"/>
          <p:cNvSpPr txBox="1">
            <a:spLocks noChangeArrowheads="1"/>
          </p:cNvSpPr>
          <p:nvPr/>
        </p:nvSpPr>
        <p:spPr bwMode="auto">
          <a:xfrm>
            <a:off x="30163" y="1890713"/>
            <a:ext cx="1049337" cy="400050"/>
          </a:xfrm>
          <a:prstGeom prst="rect">
            <a:avLst/>
          </a:prstGeom>
          <a:noFill/>
          <a:ln w="28575">
            <a:solidFill>
              <a:srgbClr val="808DA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solidFill>
                  <a:srgbClr val="808DA0"/>
                </a:solidFill>
              </a:rPr>
              <a:t>X’s turn</a:t>
            </a:r>
          </a:p>
        </p:txBody>
      </p:sp>
      <p:grpSp>
        <p:nvGrpSpPr>
          <p:cNvPr id="30730" name="Group 42"/>
          <p:cNvGrpSpPr>
            <a:grpSpLocks/>
          </p:cNvGrpSpPr>
          <p:nvPr/>
        </p:nvGrpSpPr>
        <p:grpSpPr bwMode="auto">
          <a:xfrm>
            <a:off x="3932238" y="3154363"/>
            <a:ext cx="1025525" cy="927100"/>
            <a:chOff x="3764286" y="1902436"/>
            <a:chExt cx="1646559" cy="1491592"/>
          </a:xfrm>
        </p:grpSpPr>
        <p:cxnSp>
          <p:nvCxnSpPr>
            <p:cNvPr id="44" name="Straight Connector 43"/>
            <p:cNvCxnSpPr/>
            <p:nvPr/>
          </p:nvCxnSpPr>
          <p:spPr>
            <a:xfrm>
              <a:off x="4360718"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911270"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764286" y="2380051"/>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764286" y="2885762"/>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grpSp>
        <p:nvGrpSpPr>
          <p:cNvPr id="30731" name="Group 47"/>
          <p:cNvGrpSpPr>
            <a:grpSpLocks/>
          </p:cNvGrpSpPr>
          <p:nvPr/>
        </p:nvGrpSpPr>
        <p:grpSpPr bwMode="auto">
          <a:xfrm>
            <a:off x="4356100" y="3516313"/>
            <a:ext cx="220663" cy="196850"/>
            <a:chOff x="6497150" y="2569673"/>
            <a:chExt cx="354390" cy="316901"/>
          </a:xfrm>
        </p:grpSpPr>
        <p:cxnSp>
          <p:nvCxnSpPr>
            <p:cNvPr id="49" name="Straight Connector 48"/>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51" name="Oval 50"/>
          <p:cNvSpPr/>
          <p:nvPr/>
        </p:nvSpPr>
        <p:spPr>
          <a:xfrm>
            <a:off x="4019550" y="3494088"/>
            <a:ext cx="231775" cy="230187"/>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808DA0"/>
              </a:solidFill>
            </a:endParaRPr>
          </a:p>
        </p:txBody>
      </p:sp>
      <p:grpSp>
        <p:nvGrpSpPr>
          <p:cNvPr id="30733" name="Group 51"/>
          <p:cNvGrpSpPr>
            <a:grpSpLocks/>
          </p:cNvGrpSpPr>
          <p:nvPr/>
        </p:nvGrpSpPr>
        <p:grpSpPr bwMode="auto">
          <a:xfrm>
            <a:off x="4006850" y="3844925"/>
            <a:ext cx="220663" cy="196850"/>
            <a:chOff x="6497150" y="2569673"/>
            <a:chExt cx="354390" cy="316901"/>
          </a:xfrm>
        </p:grpSpPr>
        <p:cxnSp>
          <p:nvCxnSpPr>
            <p:cNvPr id="53" name="Straight Connector 52"/>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55" name="Oval 54"/>
          <p:cNvSpPr/>
          <p:nvPr/>
        </p:nvSpPr>
        <p:spPr>
          <a:xfrm>
            <a:off x="4718050" y="3159125"/>
            <a:ext cx="231775"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808DA0"/>
              </a:solidFill>
            </a:endParaRPr>
          </a:p>
        </p:txBody>
      </p:sp>
      <p:grpSp>
        <p:nvGrpSpPr>
          <p:cNvPr id="30735" name="Group 55"/>
          <p:cNvGrpSpPr>
            <a:grpSpLocks/>
          </p:cNvGrpSpPr>
          <p:nvPr/>
        </p:nvGrpSpPr>
        <p:grpSpPr bwMode="auto">
          <a:xfrm>
            <a:off x="4035425" y="3203575"/>
            <a:ext cx="220663" cy="196850"/>
            <a:chOff x="6497150" y="2569673"/>
            <a:chExt cx="354390" cy="316901"/>
          </a:xfrm>
        </p:grpSpPr>
        <p:cxnSp>
          <p:nvCxnSpPr>
            <p:cNvPr id="57" name="Straight Connector 56"/>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59" name="Oval 58"/>
          <p:cNvSpPr/>
          <p:nvPr/>
        </p:nvSpPr>
        <p:spPr>
          <a:xfrm>
            <a:off x="4706938" y="3829050"/>
            <a:ext cx="230187"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808DA0"/>
              </a:solidFill>
            </a:endParaRPr>
          </a:p>
        </p:txBody>
      </p:sp>
      <p:grpSp>
        <p:nvGrpSpPr>
          <p:cNvPr id="30737" name="Group 59"/>
          <p:cNvGrpSpPr>
            <a:grpSpLocks/>
          </p:cNvGrpSpPr>
          <p:nvPr/>
        </p:nvGrpSpPr>
        <p:grpSpPr bwMode="auto">
          <a:xfrm>
            <a:off x="1352550" y="3159125"/>
            <a:ext cx="1025525" cy="927100"/>
            <a:chOff x="3764286" y="1902436"/>
            <a:chExt cx="1646559" cy="1491592"/>
          </a:xfrm>
        </p:grpSpPr>
        <p:cxnSp>
          <p:nvCxnSpPr>
            <p:cNvPr id="61" name="Straight Connector 60"/>
            <p:cNvCxnSpPr/>
            <p:nvPr/>
          </p:nvCxnSpPr>
          <p:spPr>
            <a:xfrm>
              <a:off x="4360718"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4911270"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764286" y="2380053"/>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764286" y="2885764"/>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grpSp>
        <p:nvGrpSpPr>
          <p:cNvPr id="30738" name="Group 64"/>
          <p:cNvGrpSpPr>
            <a:grpSpLocks/>
          </p:cNvGrpSpPr>
          <p:nvPr/>
        </p:nvGrpSpPr>
        <p:grpSpPr bwMode="auto">
          <a:xfrm>
            <a:off x="1776413" y="3521075"/>
            <a:ext cx="220662" cy="196850"/>
            <a:chOff x="6497150" y="2569673"/>
            <a:chExt cx="354390" cy="316901"/>
          </a:xfrm>
        </p:grpSpPr>
        <p:cxnSp>
          <p:nvCxnSpPr>
            <p:cNvPr id="66" name="Straight Connector 65"/>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68" name="Oval 67"/>
          <p:cNvSpPr/>
          <p:nvPr/>
        </p:nvSpPr>
        <p:spPr>
          <a:xfrm>
            <a:off x="1439863" y="3498850"/>
            <a:ext cx="231775"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808DA0"/>
              </a:solidFill>
            </a:endParaRPr>
          </a:p>
        </p:txBody>
      </p:sp>
      <p:grpSp>
        <p:nvGrpSpPr>
          <p:cNvPr id="30740" name="Group 68"/>
          <p:cNvGrpSpPr>
            <a:grpSpLocks/>
          </p:cNvGrpSpPr>
          <p:nvPr/>
        </p:nvGrpSpPr>
        <p:grpSpPr bwMode="auto">
          <a:xfrm>
            <a:off x="1427163" y="3849688"/>
            <a:ext cx="220662" cy="196850"/>
            <a:chOff x="6497150" y="2569673"/>
            <a:chExt cx="354390" cy="316901"/>
          </a:xfrm>
        </p:grpSpPr>
        <p:cxnSp>
          <p:nvCxnSpPr>
            <p:cNvPr id="70" name="Straight Connector 69"/>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72" name="Oval 71"/>
          <p:cNvSpPr/>
          <p:nvPr/>
        </p:nvSpPr>
        <p:spPr>
          <a:xfrm>
            <a:off x="2139950" y="3163888"/>
            <a:ext cx="230188" cy="230187"/>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808DA0"/>
              </a:solidFill>
            </a:endParaRPr>
          </a:p>
        </p:txBody>
      </p:sp>
      <p:grpSp>
        <p:nvGrpSpPr>
          <p:cNvPr id="30742" name="Group 72"/>
          <p:cNvGrpSpPr>
            <a:grpSpLocks/>
          </p:cNvGrpSpPr>
          <p:nvPr/>
        </p:nvGrpSpPr>
        <p:grpSpPr bwMode="auto">
          <a:xfrm>
            <a:off x="1455738" y="3208338"/>
            <a:ext cx="220662" cy="196850"/>
            <a:chOff x="6497150" y="2569673"/>
            <a:chExt cx="354390" cy="316901"/>
          </a:xfrm>
        </p:grpSpPr>
        <p:cxnSp>
          <p:nvCxnSpPr>
            <p:cNvPr id="74" name="Straight Connector 73"/>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76" name="Oval 75"/>
          <p:cNvSpPr/>
          <p:nvPr/>
        </p:nvSpPr>
        <p:spPr>
          <a:xfrm>
            <a:off x="2127250" y="3833813"/>
            <a:ext cx="231775" cy="230187"/>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808DA0"/>
              </a:solidFill>
            </a:endParaRPr>
          </a:p>
        </p:txBody>
      </p:sp>
      <p:grpSp>
        <p:nvGrpSpPr>
          <p:cNvPr id="30744" name="Group 76"/>
          <p:cNvGrpSpPr>
            <a:grpSpLocks/>
          </p:cNvGrpSpPr>
          <p:nvPr/>
        </p:nvGrpSpPr>
        <p:grpSpPr bwMode="auto">
          <a:xfrm>
            <a:off x="6545263" y="3154363"/>
            <a:ext cx="1023937" cy="927100"/>
            <a:chOff x="3764286" y="1902436"/>
            <a:chExt cx="1646559" cy="1491592"/>
          </a:xfrm>
        </p:grpSpPr>
        <p:cxnSp>
          <p:nvCxnSpPr>
            <p:cNvPr id="78" name="Straight Connector 77"/>
            <p:cNvCxnSpPr/>
            <p:nvPr/>
          </p:nvCxnSpPr>
          <p:spPr>
            <a:xfrm>
              <a:off x="4361643"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4913049"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764286" y="2380051"/>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3764286" y="2885762"/>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grpSp>
        <p:nvGrpSpPr>
          <p:cNvPr id="30745" name="Group 81"/>
          <p:cNvGrpSpPr>
            <a:grpSpLocks/>
          </p:cNvGrpSpPr>
          <p:nvPr/>
        </p:nvGrpSpPr>
        <p:grpSpPr bwMode="auto">
          <a:xfrm>
            <a:off x="6969125" y="3516313"/>
            <a:ext cx="220663" cy="196850"/>
            <a:chOff x="6497150" y="2569673"/>
            <a:chExt cx="354390" cy="316901"/>
          </a:xfrm>
        </p:grpSpPr>
        <p:cxnSp>
          <p:nvCxnSpPr>
            <p:cNvPr id="83" name="Straight Connector 82"/>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85" name="Oval 84"/>
          <p:cNvSpPr/>
          <p:nvPr/>
        </p:nvSpPr>
        <p:spPr>
          <a:xfrm>
            <a:off x="6632575" y="3494088"/>
            <a:ext cx="231775" cy="230187"/>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808DA0"/>
              </a:solidFill>
            </a:endParaRPr>
          </a:p>
        </p:txBody>
      </p:sp>
      <p:grpSp>
        <p:nvGrpSpPr>
          <p:cNvPr id="30747" name="Group 85"/>
          <p:cNvGrpSpPr>
            <a:grpSpLocks/>
          </p:cNvGrpSpPr>
          <p:nvPr/>
        </p:nvGrpSpPr>
        <p:grpSpPr bwMode="auto">
          <a:xfrm>
            <a:off x="6619875" y="3844925"/>
            <a:ext cx="220663" cy="196850"/>
            <a:chOff x="6497150" y="2569673"/>
            <a:chExt cx="354390" cy="316901"/>
          </a:xfrm>
        </p:grpSpPr>
        <p:cxnSp>
          <p:nvCxnSpPr>
            <p:cNvPr id="87" name="Straight Connector 86"/>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89" name="Oval 88"/>
          <p:cNvSpPr/>
          <p:nvPr/>
        </p:nvSpPr>
        <p:spPr>
          <a:xfrm>
            <a:off x="7331075" y="3159125"/>
            <a:ext cx="231775"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808DA0"/>
              </a:solidFill>
            </a:endParaRPr>
          </a:p>
        </p:txBody>
      </p:sp>
      <p:grpSp>
        <p:nvGrpSpPr>
          <p:cNvPr id="30749" name="Group 89"/>
          <p:cNvGrpSpPr>
            <a:grpSpLocks/>
          </p:cNvGrpSpPr>
          <p:nvPr/>
        </p:nvGrpSpPr>
        <p:grpSpPr bwMode="auto">
          <a:xfrm>
            <a:off x="6648450" y="3203575"/>
            <a:ext cx="220663" cy="196850"/>
            <a:chOff x="6497150" y="2569673"/>
            <a:chExt cx="354390" cy="316901"/>
          </a:xfrm>
        </p:grpSpPr>
        <p:cxnSp>
          <p:nvCxnSpPr>
            <p:cNvPr id="91" name="Straight Connector 90"/>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93" name="Oval 92"/>
          <p:cNvSpPr/>
          <p:nvPr/>
        </p:nvSpPr>
        <p:spPr>
          <a:xfrm>
            <a:off x="7319963" y="3829050"/>
            <a:ext cx="230187"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808DA0"/>
              </a:solidFill>
            </a:endParaRPr>
          </a:p>
        </p:txBody>
      </p:sp>
      <p:sp>
        <p:nvSpPr>
          <p:cNvPr id="30751" name="TextBox 93"/>
          <p:cNvSpPr txBox="1">
            <a:spLocks noChangeArrowheads="1"/>
          </p:cNvSpPr>
          <p:nvPr/>
        </p:nvSpPr>
        <p:spPr bwMode="auto">
          <a:xfrm>
            <a:off x="30163" y="3370263"/>
            <a:ext cx="1077912" cy="400050"/>
          </a:xfrm>
          <a:prstGeom prst="rect">
            <a:avLst/>
          </a:prstGeom>
          <a:noFill/>
          <a:ln w="28575">
            <a:solidFill>
              <a:srgbClr val="808DA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solidFill>
                  <a:srgbClr val="808DA0"/>
                </a:solidFill>
              </a:rPr>
              <a:t>O’s turn</a:t>
            </a:r>
          </a:p>
        </p:txBody>
      </p:sp>
      <p:grpSp>
        <p:nvGrpSpPr>
          <p:cNvPr id="30752" name="Group 94"/>
          <p:cNvGrpSpPr>
            <a:grpSpLocks/>
          </p:cNvGrpSpPr>
          <p:nvPr/>
        </p:nvGrpSpPr>
        <p:grpSpPr bwMode="auto">
          <a:xfrm>
            <a:off x="1782763" y="3203575"/>
            <a:ext cx="220662" cy="196850"/>
            <a:chOff x="6497150" y="2569673"/>
            <a:chExt cx="354390" cy="316901"/>
          </a:xfrm>
        </p:grpSpPr>
        <p:cxnSp>
          <p:nvCxnSpPr>
            <p:cNvPr id="96" name="Straight Connector 95"/>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grpSp>
        <p:nvGrpSpPr>
          <p:cNvPr id="30753" name="Group 97"/>
          <p:cNvGrpSpPr>
            <a:grpSpLocks/>
          </p:cNvGrpSpPr>
          <p:nvPr/>
        </p:nvGrpSpPr>
        <p:grpSpPr bwMode="auto">
          <a:xfrm>
            <a:off x="4706938" y="3516313"/>
            <a:ext cx="220662" cy="196850"/>
            <a:chOff x="6497150" y="2569673"/>
            <a:chExt cx="354390" cy="316901"/>
          </a:xfrm>
        </p:grpSpPr>
        <p:cxnSp>
          <p:nvCxnSpPr>
            <p:cNvPr id="99" name="Straight Connector 98"/>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grpSp>
        <p:nvGrpSpPr>
          <p:cNvPr id="30754" name="Group 100"/>
          <p:cNvGrpSpPr>
            <a:grpSpLocks/>
          </p:cNvGrpSpPr>
          <p:nvPr/>
        </p:nvGrpSpPr>
        <p:grpSpPr bwMode="auto">
          <a:xfrm>
            <a:off x="6975475" y="3852863"/>
            <a:ext cx="220663" cy="196850"/>
            <a:chOff x="6497150" y="2569673"/>
            <a:chExt cx="354390" cy="316901"/>
          </a:xfrm>
        </p:grpSpPr>
        <p:cxnSp>
          <p:nvCxnSpPr>
            <p:cNvPr id="102" name="Straight Connector 101"/>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grpSp>
        <p:nvGrpSpPr>
          <p:cNvPr id="104" name="Group 103"/>
          <p:cNvGrpSpPr>
            <a:grpSpLocks/>
          </p:cNvGrpSpPr>
          <p:nvPr/>
        </p:nvGrpSpPr>
        <p:grpSpPr bwMode="auto">
          <a:xfrm>
            <a:off x="715963" y="4454525"/>
            <a:ext cx="1023937" cy="928688"/>
            <a:chOff x="3764286" y="1902436"/>
            <a:chExt cx="1646559" cy="1491592"/>
          </a:xfrm>
        </p:grpSpPr>
        <p:cxnSp>
          <p:nvCxnSpPr>
            <p:cNvPr id="105" name="Straight Connector 104"/>
            <p:cNvCxnSpPr/>
            <p:nvPr/>
          </p:nvCxnSpPr>
          <p:spPr>
            <a:xfrm>
              <a:off x="4361643"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4913049"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3764286" y="2379236"/>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764286" y="288663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9" name="Group 108"/>
          <p:cNvGrpSpPr>
            <a:grpSpLocks/>
          </p:cNvGrpSpPr>
          <p:nvPr/>
        </p:nvGrpSpPr>
        <p:grpSpPr bwMode="auto">
          <a:xfrm>
            <a:off x="1139825" y="4818063"/>
            <a:ext cx="219075" cy="196850"/>
            <a:chOff x="6497150" y="2569673"/>
            <a:chExt cx="354390" cy="316901"/>
          </a:xfrm>
        </p:grpSpPr>
        <p:cxnSp>
          <p:nvCxnSpPr>
            <p:cNvPr id="110" name="Straight Connector 10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12" name="Oval 111"/>
          <p:cNvSpPr/>
          <p:nvPr/>
        </p:nvSpPr>
        <p:spPr>
          <a:xfrm>
            <a:off x="803275" y="4794250"/>
            <a:ext cx="230188"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grpSp>
        <p:nvGrpSpPr>
          <p:cNvPr id="113" name="Group 112"/>
          <p:cNvGrpSpPr>
            <a:grpSpLocks/>
          </p:cNvGrpSpPr>
          <p:nvPr/>
        </p:nvGrpSpPr>
        <p:grpSpPr bwMode="auto">
          <a:xfrm>
            <a:off x="788988" y="5146675"/>
            <a:ext cx="220662" cy="196850"/>
            <a:chOff x="6497150" y="2569673"/>
            <a:chExt cx="354390" cy="316901"/>
          </a:xfrm>
        </p:grpSpPr>
        <p:cxnSp>
          <p:nvCxnSpPr>
            <p:cNvPr id="114" name="Straight Connector 11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16" name="Oval 115"/>
          <p:cNvSpPr/>
          <p:nvPr/>
        </p:nvSpPr>
        <p:spPr>
          <a:xfrm>
            <a:off x="1501775" y="4459288"/>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grpSp>
        <p:nvGrpSpPr>
          <p:cNvPr id="117" name="Group 116"/>
          <p:cNvGrpSpPr>
            <a:grpSpLocks/>
          </p:cNvGrpSpPr>
          <p:nvPr/>
        </p:nvGrpSpPr>
        <p:grpSpPr bwMode="auto">
          <a:xfrm>
            <a:off x="819150" y="4503738"/>
            <a:ext cx="220663" cy="198437"/>
            <a:chOff x="6497150" y="2569673"/>
            <a:chExt cx="354390" cy="316901"/>
          </a:xfrm>
        </p:grpSpPr>
        <p:cxnSp>
          <p:nvCxnSpPr>
            <p:cNvPr id="118" name="Straight Connector 117"/>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20" name="Oval 119"/>
          <p:cNvSpPr/>
          <p:nvPr/>
        </p:nvSpPr>
        <p:spPr>
          <a:xfrm>
            <a:off x="1490663" y="5129213"/>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grpSp>
        <p:nvGrpSpPr>
          <p:cNvPr id="121" name="Group 120"/>
          <p:cNvGrpSpPr>
            <a:grpSpLocks/>
          </p:cNvGrpSpPr>
          <p:nvPr/>
        </p:nvGrpSpPr>
        <p:grpSpPr bwMode="auto">
          <a:xfrm>
            <a:off x="1146175" y="4498975"/>
            <a:ext cx="220663" cy="198438"/>
            <a:chOff x="6497150" y="2569673"/>
            <a:chExt cx="354390" cy="316901"/>
          </a:xfrm>
        </p:grpSpPr>
        <p:cxnSp>
          <p:nvCxnSpPr>
            <p:cNvPr id="122" name="Straight Connector 12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30763" name="Group 123"/>
          <p:cNvGrpSpPr>
            <a:grpSpLocks/>
          </p:cNvGrpSpPr>
          <p:nvPr/>
        </p:nvGrpSpPr>
        <p:grpSpPr bwMode="auto">
          <a:xfrm>
            <a:off x="2087563" y="4478338"/>
            <a:ext cx="1025525" cy="927100"/>
            <a:chOff x="3764286" y="1902436"/>
            <a:chExt cx="1646559" cy="1491592"/>
          </a:xfrm>
        </p:grpSpPr>
        <p:cxnSp>
          <p:nvCxnSpPr>
            <p:cNvPr id="125" name="Straight Connector 124"/>
            <p:cNvCxnSpPr/>
            <p:nvPr/>
          </p:nvCxnSpPr>
          <p:spPr>
            <a:xfrm>
              <a:off x="4360718"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911270"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3764286" y="2380051"/>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3764286" y="2885762"/>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grpSp>
        <p:nvGrpSpPr>
          <p:cNvPr id="30764" name="Group 128"/>
          <p:cNvGrpSpPr>
            <a:grpSpLocks/>
          </p:cNvGrpSpPr>
          <p:nvPr/>
        </p:nvGrpSpPr>
        <p:grpSpPr bwMode="auto">
          <a:xfrm>
            <a:off x="2511425" y="4840288"/>
            <a:ext cx="220663" cy="196850"/>
            <a:chOff x="6497150" y="2569673"/>
            <a:chExt cx="354390" cy="316901"/>
          </a:xfrm>
        </p:grpSpPr>
        <p:cxnSp>
          <p:nvCxnSpPr>
            <p:cNvPr id="130" name="Straight Connector 129"/>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132" name="Oval 131"/>
          <p:cNvSpPr/>
          <p:nvPr/>
        </p:nvSpPr>
        <p:spPr>
          <a:xfrm>
            <a:off x="2174875" y="4818063"/>
            <a:ext cx="231775" cy="230187"/>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0766" name="Group 132"/>
          <p:cNvGrpSpPr>
            <a:grpSpLocks/>
          </p:cNvGrpSpPr>
          <p:nvPr/>
        </p:nvGrpSpPr>
        <p:grpSpPr bwMode="auto">
          <a:xfrm>
            <a:off x="2162175" y="5168900"/>
            <a:ext cx="220663" cy="196850"/>
            <a:chOff x="6497150" y="2569673"/>
            <a:chExt cx="354390" cy="316901"/>
          </a:xfrm>
        </p:grpSpPr>
        <p:cxnSp>
          <p:nvCxnSpPr>
            <p:cNvPr id="134" name="Straight Connector 133"/>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136" name="Oval 135"/>
          <p:cNvSpPr/>
          <p:nvPr/>
        </p:nvSpPr>
        <p:spPr>
          <a:xfrm>
            <a:off x="2874963" y="4483100"/>
            <a:ext cx="230187"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0768" name="Group 136"/>
          <p:cNvGrpSpPr>
            <a:grpSpLocks/>
          </p:cNvGrpSpPr>
          <p:nvPr/>
        </p:nvGrpSpPr>
        <p:grpSpPr bwMode="auto">
          <a:xfrm>
            <a:off x="2190750" y="4527550"/>
            <a:ext cx="220663" cy="196850"/>
            <a:chOff x="6497150" y="2569673"/>
            <a:chExt cx="354390" cy="316901"/>
          </a:xfrm>
        </p:grpSpPr>
        <p:cxnSp>
          <p:nvCxnSpPr>
            <p:cNvPr id="138" name="Straight Connector 137"/>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140" name="Oval 139"/>
          <p:cNvSpPr/>
          <p:nvPr/>
        </p:nvSpPr>
        <p:spPr>
          <a:xfrm>
            <a:off x="2862263" y="5153025"/>
            <a:ext cx="231775"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0770" name="Group 140"/>
          <p:cNvGrpSpPr>
            <a:grpSpLocks/>
          </p:cNvGrpSpPr>
          <p:nvPr/>
        </p:nvGrpSpPr>
        <p:grpSpPr bwMode="auto">
          <a:xfrm>
            <a:off x="2519363" y="4522788"/>
            <a:ext cx="219075" cy="196850"/>
            <a:chOff x="6497150" y="2569673"/>
            <a:chExt cx="354390" cy="316901"/>
          </a:xfrm>
        </p:grpSpPr>
        <p:cxnSp>
          <p:nvCxnSpPr>
            <p:cNvPr id="142" name="Straight Connector 141"/>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grpSp>
        <p:nvGrpSpPr>
          <p:cNvPr id="30771" name="Group 143"/>
          <p:cNvGrpSpPr>
            <a:grpSpLocks/>
          </p:cNvGrpSpPr>
          <p:nvPr/>
        </p:nvGrpSpPr>
        <p:grpSpPr bwMode="auto">
          <a:xfrm>
            <a:off x="3279775" y="4483100"/>
            <a:ext cx="1023938" cy="927100"/>
            <a:chOff x="3764286" y="1902436"/>
            <a:chExt cx="1646559" cy="1491592"/>
          </a:xfrm>
        </p:grpSpPr>
        <p:cxnSp>
          <p:nvCxnSpPr>
            <p:cNvPr id="145" name="Straight Connector 144"/>
            <p:cNvCxnSpPr/>
            <p:nvPr/>
          </p:nvCxnSpPr>
          <p:spPr>
            <a:xfrm>
              <a:off x="4361642"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4913048"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3764286" y="2380053"/>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3764286" y="2885764"/>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grpSp>
        <p:nvGrpSpPr>
          <p:cNvPr id="30772" name="Group 148"/>
          <p:cNvGrpSpPr>
            <a:grpSpLocks/>
          </p:cNvGrpSpPr>
          <p:nvPr/>
        </p:nvGrpSpPr>
        <p:grpSpPr bwMode="auto">
          <a:xfrm>
            <a:off x="3702050" y="4845050"/>
            <a:ext cx="220663" cy="196850"/>
            <a:chOff x="6497150" y="2569673"/>
            <a:chExt cx="354390" cy="316901"/>
          </a:xfrm>
        </p:grpSpPr>
        <p:cxnSp>
          <p:nvCxnSpPr>
            <p:cNvPr id="150" name="Straight Connector 149"/>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152" name="Oval 151"/>
          <p:cNvSpPr/>
          <p:nvPr/>
        </p:nvSpPr>
        <p:spPr>
          <a:xfrm>
            <a:off x="3367088" y="4821238"/>
            <a:ext cx="230187" cy="231775"/>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0774" name="Group 152"/>
          <p:cNvGrpSpPr>
            <a:grpSpLocks/>
          </p:cNvGrpSpPr>
          <p:nvPr/>
        </p:nvGrpSpPr>
        <p:grpSpPr bwMode="auto">
          <a:xfrm>
            <a:off x="3352800" y="5173663"/>
            <a:ext cx="220663" cy="196850"/>
            <a:chOff x="6497150" y="2569673"/>
            <a:chExt cx="354390" cy="316901"/>
          </a:xfrm>
        </p:grpSpPr>
        <p:cxnSp>
          <p:nvCxnSpPr>
            <p:cNvPr id="154" name="Straight Connector 153"/>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156" name="Oval 155"/>
          <p:cNvSpPr/>
          <p:nvPr/>
        </p:nvSpPr>
        <p:spPr>
          <a:xfrm>
            <a:off x="4065588" y="4487863"/>
            <a:ext cx="230187" cy="230187"/>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0776" name="Group 156"/>
          <p:cNvGrpSpPr>
            <a:grpSpLocks/>
          </p:cNvGrpSpPr>
          <p:nvPr/>
        </p:nvGrpSpPr>
        <p:grpSpPr bwMode="auto">
          <a:xfrm>
            <a:off x="3382963" y="4532313"/>
            <a:ext cx="220662" cy="196850"/>
            <a:chOff x="6497150" y="2569673"/>
            <a:chExt cx="354390" cy="316901"/>
          </a:xfrm>
        </p:grpSpPr>
        <p:cxnSp>
          <p:nvCxnSpPr>
            <p:cNvPr id="158" name="Straight Connector 157"/>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160" name="Oval 159"/>
          <p:cNvSpPr/>
          <p:nvPr/>
        </p:nvSpPr>
        <p:spPr>
          <a:xfrm>
            <a:off x="4052888" y="5156200"/>
            <a:ext cx="231775" cy="231775"/>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0778" name="Group 160"/>
          <p:cNvGrpSpPr>
            <a:grpSpLocks/>
          </p:cNvGrpSpPr>
          <p:nvPr/>
        </p:nvGrpSpPr>
        <p:grpSpPr bwMode="auto">
          <a:xfrm>
            <a:off x="4052888" y="4845050"/>
            <a:ext cx="220662" cy="196850"/>
            <a:chOff x="6497150" y="2569673"/>
            <a:chExt cx="354390" cy="316901"/>
          </a:xfrm>
        </p:grpSpPr>
        <p:cxnSp>
          <p:nvCxnSpPr>
            <p:cNvPr id="162" name="Straight Connector 161"/>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grpSp>
        <p:nvGrpSpPr>
          <p:cNvPr id="30779" name="Group 163"/>
          <p:cNvGrpSpPr>
            <a:grpSpLocks/>
          </p:cNvGrpSpPr>
          <p:nvPr/>
        </p:nvGrpSpPr>
        <p:grpSpPr bwMode="auto">
          <a:xfrm>
            <a:off x="4646613" y="4478338"/>
            <a:ext cx="1025525" cy="927100"/>
            <a:chOff x="3764286" y="1902436"/>
            <a:chExt cx="1646559" cy="1491592"/>
          </a:xfrm>
        </p:grpSpPr>
        <p:cxnSp>
          <p:nvCxnSpPr>
            <p:cNvPr id="165" name="Straight Connector 164"/>
            <p:cNvCxnSpPr/>
            <p:nvPr/>
          </p:nvCxnSpPr>
          <p:spPr>
            <a:xfrm>
              <a:off x="4360718"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4911270"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3764286" y="2380051"/>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3764286" y="2885762"/>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grpSp>
        <p:nvGrpSpPr>
          <p:cNvPr id="30780" name="Group 168"/>
          <p:cNvGrpSpPr>
            <a:grpSpLocks/>
          </p:cNvGrpSpPr>
          <p:nvPr/>
        </p:nvGrpSpPr>
        <p:grpSpPr bwMode="auto">
          <a:xfrm>
            <a:off x="5070475" y="4840288"/>
            <a:ext cx="220663" cy="196850"/>
            <a:chOff x="6497150" y="2569673"/>
            <a:chExt cx="354390" cy="316901"/>
          </a:xfrm>
        </p:grpSpPr>
        <p:cxnSp>
          <p:nvCxnSpPr>
            <p:cNvPr id="170" name="Straight Connector 169"/>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172" name="Oval 171"/>
          <p:cNvSpPr/>
          <p:nvPr/>
        </p:nvSpPr>
        <p:spPr>
          <a:xfrm>
            <a:off x="4733925" y="4818063"/>
            <a:ext cx="231775" cy="230187"/>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0782" name="Group 172"/>
          <p:cNvGrpSpPr>
            <a:grpSpLocks/>
          </p:cNvGrpSpPr>
          <p:nvPr/>
        </p:nvGrpSpPr>
        <p:grpSpPr bwMode="auto">
          <a:xfrm>
            <a:off x="4721225" y="5168900"/>
            <a:ext cx="220663" cy="196850"/>
            <a:chOff x="6497150" y="2569673"/>
            <a:chExt cx="354390" cy="316901"/>
          </a:xfrm>
        </p:grpSpPr>
        <p:cxnSp>
          <p:nvCxnSpPr>
            <p:cNvPr id="174" name="Straight Connector 173"/>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176" name="Oval 175"/>
          <p:cNvSpPr/>
          <p:nvPr/>
        </p:nvSpPr>
        <p:spPr>
          <a:xfrm>
            <a:off x="5434013" y="4483100"/>
            <a:ext cx="230187"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0784" name="Group 176"/>
          <p:cNvGrpSpPr>
            <a:grpSpLocks/>
          </p:cNvGrpSpPr>
          <p:nvPr/>
        </p:nvGrpSpPr>
        <p:grpSpPr bwMode="auto">
          <a:xfrm>
            <a:off x="4749800" y="4527550"/>
            <a:ext cx="220663" cy="196850"/>
            <a:chOff x="6497150" y="2569673"/>
            <a:chExt cx="354390" cy="316901"/>
          </a:xfrm>
        </p:grpSpPr>
        <p:cxnSp>
          <p:nvCxnSpPr>
            <p:cNvPr id="178" name="Straight Connector 177"/>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180" name="Oval 179"/>
          <p:cNvSpPr/>
          <p:nvPr/>
        </p:nvSpPr>
        <p:spPr>
          <a:xfrm>
            <a:off x="5421313" y="5153025"/>
            <a:ext cx="231775"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0786" name="Group 180"/>
          <p:cNvGrpSpPr>
            <a:grpSpLocks/>
          </p:cNvGrpSpPr>
          <p:nvPr/>
        </p:nvGrpSpPr>
        <p:grpSpPr bwMode="auto">
          <a:xfrm>
            <a:off x="5421313" y="4840288"/>
            <a:ext cx="220662" cy="196850"/>
            <a:chOff x="6497150" y="2569673"/>
            <a:chExt cx="354390" cy="316901"/>
          </a:xfrm>
        </p:grpSpPr>
        <p:cxnSp>
          <p:nvCxnSpPr>
            <p:cNvPr id="182" name="Straight Connector 181"/>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grpSp>
        <p:nvGrpSpPr>
          <p:cNvPr id="30787" name="Group 183"/>
          <p:cNvGrpSpPr>
            <a:grpSpLocks/>
          </p:cNvGrpSpPr>
          <p:nvPr/>
        </p:nvGrpSpPr>
        <p:grpSpPr bwMode="auto">
          <a:xfrm>
            <a:off x="5919788" y="4473575"/>
            <a:ext cx="1023937" cy="928688"/>
            <a:chOff x="3764286" y="1902436"/>
            <a:chExt cx="1646559" cy="1491592"/>
          </a:xfrm>
        </p:grpSpPr>
        <p:cxnSp>
          <p:nvCxnSpPr>
            <p:cNvPr id="185" name="Straight Connector 184"/>
            <p:cNvCxnSpPr/>
            <p:nvPr/>
          </p:nvCxnSpPr>
          <p:spPr>
            <a:xfrm>
              <a:off x="4361643"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4913049"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3764286" y="2379236"/>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3764286" y="2886631"/>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grpSp>
        <p:nvGrpSpPr>
          <p:cNvPr id="30788" name="Group 188"/>
          <p:cNvGrpSpPr>
            <a:grpSpLocks/>
          </p:cNvGrpSpPr>
          <p:nvPr/>
        </p:nvGrpSpPr>
        <p:grpSpPr bwMode="auto">
          <a:xfrm>
            <a:off x="6343650" y="4837113"/>
            <a:ext cx="220663" cy="196850"/>
            <a:chOff x="6497150" y="2569673"/>
            <a:chExt cx="354390" cy="316901"/>
          </a:xfrm>
        </p:grpSpPr>
        <p:cxnSp>
          <p:nvCxnSpPr>
            <p:cNvPr id="190" name="Straight Connector 189"/>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192" name="Oval 191"/>
          <p:cNvSpPr/>
          <p:nvPr/>
        </p:nvSpPr>
        <p:spPr>
          <a:xfrm>
            <a:off x="6007100" y="4813300"/>
            <a:ext cx="230188" cy="231775"/>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0790" name="Group 192"/>
          <p:cNvGrpSpPr>
            <a:grpSpLocks/>
          </p:cNvGrpSpPr>
          <p:nvPr/>
        </p:nvGrpSpPr>
        <p:grpSpPr bwMode="auto">
          <a:xfrm>
            <a:off x="5994400" y="5164138"/>
            <a:ext cx="219075" cy="198437"/>
            <a:chOff x="6497150" y="2569673"/>
            <a:chExt cx="354390" cy="316901"/>
          </a:xfrm>
        </p:grpSpPr>
        <p:cxnSp>
          <p:nvCxnSpPr>
            <p:cNvPr id="194" name="Straight Connector 193"/>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196" name="Oval 195"/>
          <p:cNvSpPr/>
          <p:nvPr/>
        </p:nvSpPr>
        <p:spPr>
          <a:xfrm>
            <a:off x="6705600" y="4478338"/>
            <a:ext cx="231775" cy="231775"/>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0792" name="Group 196"/>
          <p:cNvGrpSpPr>
            <a:grpSpLocks/>
          </p:cNvGrpSpPr>
          <p:nvPr/>
        </p:nvGrpSpPr>
        <p:grpSpPr bwMode="auto">
          <a:xfrm>
            <a:off x="6022975" y="4522788"/>
            <a:ext cx="220663" cy="196850"/>
            <a:chOff x="6497150" y="2569673"/>
            <a:chExt cx="354390" cy="316901"/>
          </a:xfrm>
        </p:grpSpPr>
        <p:cxnSp>
          <p:nvCxnSpPr>
            <p:cNvPr id="198" name="Straight Connector 197"/>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200" name="Oval 199"/>
          <p:cNvSpPr/>
          <p:nvPr/>
        </p:nvSpPr>
        <p:spPr>
          <a:xfrm>
            <a:off x="6694488" y="5148263"/>
            <a:ext cx="230187" cy="231775"/>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0794" name="Group 200"/>
          <p:cNvGrpSpPr>
            <a:grpSpLocks/>
          </p:cNvGrpSpPr>
          <p:nvPr/>
        </p:nvGrpSpPr>
        <p:grpSpPr bwMode="auto">
          <a:xfrm>
            <a:off x="6350000" y="5172075"/>
            <a:ext cx="220663" cy="196850"/>
            <a:chOff x="6497150" y="2569673"/>
            <a:chExt cx="354390" cy="316901"/>
          </a:xfrm>
        </p:grpSpPr>
        <p:cxnSp>
          <p:nvCxnSpPr>
            <p:cNvPr id="202" name="Straight Connector 201"/>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grpSp>
        <p:nvGrpSpPr>
          <p:cNvPr id="204" name="Group 203"/>
          <p:cNvGrpSpPr>
            <a:grpSpLocks/>
          </p:cNvGrpSpPr>
          <p:nvPr/>
        </p:nvGrpSpPr>
        <p:grpSpPr bwMode="auto">
          <a:xfrm>
            <a:off x="7278688" y="4473575"/>
            <a:ext cx="1025525" cy="928688"/>
            <a:chOff x="3764286" y="1902436"/>
            <a:chExt cx="1646559" cy="1491592"/>
          </a:xfrm>
        </p:grpSpPr>
        <p:cxnSp>
          <p:nvCxnSpPr>
            <p:cNvPr id="205" name="Straight Connector 204"/>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3764286" y="2379236"/>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3764286" y="288663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09" name="Group 208"/>
          <p:cNvGrpSpPr>
            <a:grpSpLocks/>
          </p:cNvGrpSpPr>
          <p:nvPr/>
        </p:nvGrpSpPr>
        <p:grpSpPr bwMode="auto">
          <a:xfrm>
            <a:off x="7702550" y="4837113"/>
            <a:ext cx="220663" cy="196850"/>
            <a:chOff x="6497150" y="2569673"/>
            <a:chExt cx="354390" cy="316901"/>
          </a:xfrm>
        </p:grpSpPr>
        <p:cxnSp>
          <p:nvCxnSpPr>
            <p:cNvPr id="210" name="Straight Connector 20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12" name="Oval 211"/>
          <p:cNvSpPr/>
          <p:nvPr/>
        </p:nvSpPr>
        <p:spPr>
          <a:xfrm>
            <a:off x="7366000" y="4813300"/>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13" name="Group 212"/>
          <p:cNvGrpSpPr>
            <a:grpSpLocks/>
          </p:cNvGrpSpPr>
          <p:nvPr/>
        </p:nvGrpSpPr>
        <p:grpSpPr bwMode="auto">
          <a:xfrm>
            <a:off x="7353300" y="5165725"/>
            <a:ext cx="220663" cy="196850"/>
            <a:chOff x="6497150" y="2569673"/>
            <a:chExt cx="354390" cy="316901"/>
          </a:xfrm>
        </p:grpSpPr>
        <p:cxnSp>
          <p:nvCxnSpPr>
            <p:cNvPr id="214" name="Straight Connector 21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16" name="Oval 215"/>
          <p:cNvSpPr/>
          <p:nvPr/>
        </p:nvSpPr>
        <p:spPr>
          <a:xfrm>
            <a:off x="8066088" y="4478338"/>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17" name="Group 216"/>
          <p:cNvGrpSpPr>
            <a:grpSpLocks/>
          </p:cNvGrpSpPr>
          <p:nvPr/>
        </p:nvGrpSpPr>
        <p:grpSpPr bwMode="auto">
          <a:xfrm>
            <a:off x="7381875" y="4522788"/>
            <a:ext cx="220663" cy="198437"/>
            <a:chOff x="6497150" y="2569673"/>
            <a:chExt cx="354390" cy="316901"/>
          </a:xfrm>
        </p:grpSpPr>
        <p:cxnSp>
          <p:nvCxnSpPr>
            <p:cNvPr id="218" name="Straight Connector 217"/>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20" name="Oval 219"/>
          <p:cNvSpPr/>
          <p:nvPr/>
        </p:nvSpPr>
        <p:spPr>
          <a:xfrm>
            <a:off x="8053388" y="5148263"/>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21" name="Group 220"/>
          <p:cNvGrpSpPr>
            <a:grpSpLocks/>
          </p:cNvGrpSpPr>
          <p:nvPr/>
        </p:nvGrpSpPr>
        <p:grpSpPr bwMode="auto">
          <a:xfrm>
            <a:off x="7708900" y="5172075"/>
            <a:ext cx="220663" cy="196850"/>
            <a:chOff x="6497150" y="2569673"/>
            <a:chExt cx="354390" cy="316901"/>
          </a:xfrm>
        </p:grpSpPr>
        <p:cxnSp>
          <p:nvCxnSpPr>
            <p:cNvPr id="222" name="Straight Connector 22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25" name="Oval 224"/>
          <p:cNvSpPr/>
          <p:nvPr/>
        </p:nvSpPr>
        <p:spPr>
          <a:xfrm>
            <a:off x="1493838" y="4794250"/>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226" name="Oval 225"/>
          <p:cNvSpPr/>
          <p:nvPr/>
        </p:nvSpPr>
        <p:spPr>
          <a:xfrm>
            <a:off x="2513013" y="5146675"/>
            <a:ext cx="230187"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7" name="Oval 226"/>
          <p:cNvSpPr/>
          <p:nvPr/>
        </p:nvSpPr>
        <p:spPr>
          <a:xfrm>
            <a:off x="3703638" y="4497388"/>
            <a:ext cx="231775" cy="231775"/>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8" name="Oval 227"/>
          <p:cNvSpPr/>
          <p:nvPr/>
        </p:nvSpPr>
        <p:spPr>
          <a:xfrm>
            <a:off x="5070475" y="5146675"/>
            <a:ext cx="231775"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9" name="Oval 228"/>
          <p:cNvSpPr/>
          <p:nvPr/>
        </p:nvSpPr>
        <p:spPr>
          <a:xfrm>
            <a:off x="6350000" y="4483100"/>
            <a:ext cx="231775"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0" name="Oval 229"/>
          <p:cNvSpPr/>
          <p:nvPr/>
        </p:nvSpPr>
        <p:spPr>
          <a:xfrm>
            <a:off x="8066088" y="4821238"/>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31" name="Straight Connector 230"/>
          <p:cNvCxnSpPr/>
          <p:nvPr/>
        </p:nvCxnSpPr>
        <p:spPr>
          <a:xfrm>
            <a:off x="1603375" y="4451350"/>
            <a:ext cx="0" cy="9286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8181975" y="4437063"/>
            <a:ext cx="0" cy="9286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1" name="Straight Arrow Connector 370"/>
          <p:cNvCxnSpPr/>
          <p:nvPr/>
        </p:nvCxnSpPr>
        <p:spPr>
          <a:xfrm flipH="1">
            <a:off x="1997075" y="2554288"/>
            <a:ext cx="1924050" cy="473075"/>
          </a:xfrm>
          <a:prstGeom prst="straightConnector1">
            <a:avLst/>
          </a:prstGeom>
          <a:ln>
            <a:solidFill>
              <a:srgbClr val="808DA0"/>
            </a:solidFill>
            <a:tailEnd type="arrow"/>
          </a:ln>
        </p:spPr>
        <p:style>
          <a:lnRef idx="2">
            <a:schemeClr val="accent1"/>
          </a:lnRef>
          <a:fillRef idx="0">
            <a:schemeClr val="accent1"/>
          </a:fillRef>
          <a:effectRef idx="1">
            <a:schemeClr val="accent1"/>
          </a:effectRef>
          <a:fontRef idx="minor">
            <a:schemeClr val="tx1"/>
          </a:fontRef>
        </p:style>
      </p:cxnSp>
      <p:cxnSp>
        <p:nvCxnSpPr>
          <p:cNvPr id="373" name="Straight Arrow Connector 372"/>
          <p:cNvCxnSpPr/>
          <p:nvPr/>
        </p:nvCxnSpPr>
        <p:spPr>
          <a:xfrm>
            <a:off x="4473575" y="2554288"/>
            <a:ext cx="0" cy="600075"/>
          </a:xfrm>
          <a:prstGeom prst="straightConnector1">
            <a:avLst/>
          </a:prstGeom>
          <a:ln>
            <a:solidFill>
              <a:srgbClr val="808DA0"/>
            </a:solidFill>
            <a:tailEnd type="arrow"/>
          </a:ln>
        </p:spPr>
        <p:style>
          <a:lnRef idx="2">
            <a:schemeClr val="accent1"/>
          </a:lnRef>
          <a:fillRef idx="0">
            <a:schemeClr val="accent1"/>
          </a:fillRef>
          <a:effectRef idx="1">
            <a:schemeClr val="accent1"/>
          </a:effectRef>
          <a:fontRef idx="minor">
            <a:schemeClr val="tx1"/>
          </a:fontRef>
        </p:style>
      </p:cxnSp>
      <p:cxnSp>
        <p:nvCxnSpPr>
          <p:cNvPr id="375" name="Straight Arrow Connector 374"/>
          <p:cNvCxnSpPr/>
          <p:nvPr/>
        </p:nvCxnSpPr>
        <p:spPr>
          <a:xfrm>
            <a:off x="5070475" y="2554288"/>
            <a:ext cx="1905000" cy="473075"/>
          </a:xfrm>
          <a:prstGeom prst="straightConnector1">
            <a:avLst/>
          </a:prstGeom>
          <a:ln>
            <a:solidFill>
              <a:srgbClr val="808DA0"/>
            </a:solidFill>
            <a:tailEnd type="arrow"/>
          </a:ln>
        </p:spPr>
        <p:style>
          <a:lnRef idx="2">
            <a:schemeClr val="accent1"/>
          </a:lnRef>
          <a:fillRef idx="0">
            <a:schemeClr val="accent1"/>
          </a:fillRef>
          <a:effectRef idx="1">
            <a:schemeClr val="accent1"/>
          </a:effectRef>
          <a:fontRef idx="minor">
            <a:schemeClr val="tx1"/>
          </a:fontRef>
        </p:style>
      </p:cxnSp>
      <p:cxnSp>
        <p:nvCxnSpPr>
          <p:cNvPr id="379" name="Straight Arrow Connector 378"/>
          <p:cNvCxnSpPr/>
          <p:nvPr/>
        </p:nvCxnSpPr>
        <p:spPr>
          <a:xfrm flipH="1">
            <a:off x="1249363" y="4119563"/>
            <a:ext cx="536575" cy="244475"/>
          </a:xfrm>
          <a:prstGeom prst="straightConnector1">
            <a:avLst/>
          </a:prstGeom>
          <a:ln>
            <a:solidFill>
              <a:srgbClr val="808DA0"/>
            </a:solidFill>
            <a:tailEnd type="arrow"/>
          </a:ln>
        </p:spPr>
        <p:style>
          <a:lnRef idx="2">
            <a:schemeClr val="accent1"/>
          </a:lnRef>
          <a:fillRef idx="0">
            <a:schemeClr val="accent1"/>
          </a:fillRef>
          <a:effectRef idx="1">
            <a:schemeClr val="accent1"/>
          </a:effectRef>
          <a:fontRef idx="minor">
            <a:schemeClr val="tx1"/>
          </a:fontRef>
        </p:style>
      </p:cxnSp>
      <p:cxnSp>
        <p:nvCxnSpPr>
          <p:cNvPr id="388" name="Straight Arrow Connector 387"/>
          <p:cNvCxnSpPr/>
          <p:nvPr/>
        </p:nvCxnSpPr>
        <p:spPr>
          <a:xfrm>
            <a:off x="1997075" y="4119563"/>
            <a:ext cx="522288" cy="244475"/>
          </a:xfrm>
          <a:prstGeom prst="straightConnector1">
            <a:avLst/>
          </a:prstGeom>
          <a:ln>
            <a:solidFill>
              <a:srgbClr val="808DA0"/>
            </a:solidFill>
            <a:tailEnd type="arrow"/>
          </a:ln>
        </p:spPr>
        <p:style>
          <a:lnRef idx="2">
            <a:schemeClr val="accent1"/>
          </a:lnRef>
          <a:fillRef idx="0">
            <a:schemeClr val="accent1"/>
          </a:fillRef>
          <a:effectRef idx="1">
            <a:schemeClr val="accent1"/>
          </a:effectRef>
          <a:fontRef idx="minor">
            <a:schemeClr val="tx1"/>
          </a:fontRef>
        </p:style>
      </p:cxnSp>
      <p:cxnSp>
        <p:nvCxnSpPr>
          <p:cNvPr id="391" name="Straight Arrow Connector 390"/>
          <p:cNvCxnSpPr/>
          <p:nvPr/>
        </p:nvCxnSpPr>
        <p:spPr>
          <a:xfrm flipH="1">
            <a:off x="3819525" y="4127500"/>
            <a:ext cx="536575" cy="242888"/>
          </a:xfrm>
          <a:prstGeom prst="straightConnector1">
            <a:avLst/>
          </a:prstGeom>
          <a:ln>
            <a:solidFill>
              <a:srgbClr val="808DA0"/>
            </a:solidFill>
            <a:tailEnd type="arrow"/>
          </a:ln>
        </p:spPr>
        <p:style>
          <a:lnRef idx="2">
            <a:schemeClr val="accent1"/>
          </a:lnRef>
          <a:fillRef idx="0">
            <a:schemeClr val="accent1"/>
          </a:fillRef>
          <a:effectRef idx="1">
            <a:schemeClr val="accent1"/>
          </a:effectRef>
          <a:fontRef idx="minor">
            <a:schemeClr val="tx1"/>
          </a:fontRef>
        </p:style>
      </p:cxnSp>
      <p:cxnSp>
        <p:nvCxnSpPr>
          <p:cNvPr id="392" name="Straight Arrow Connector 391"/>
          <p:cNvCxnSpPr/>
          <p:nvPr/>
        </p:nvCxnSpPr>
        <p:spPr>
          <a:xfrm>
            <a:off x="4567238" y="4127500"/>
            <a:ext cx="520700" cy="242888"/>
          </a:xfrm>
          <a:prstGeom prst="straightConnector1">
            <a:avLst/>
          </a:prstGeom>
          <a:ln>
            <a:solidFill>
              <a:srgbClr val="808DA0"/>
            </a:solidFill>
            <a:tailEnd type="arrow"/>
          </a:ln>
        </p:spPr>
        <p:style>
          <a:lnRef idx="2">
            <a:schemeClr val="accent1"/>
          </a:lnRef>
          <a:fillRef idx="0">
            <a:schemeClr val="accent1"/>
          </a:fillRef>
          <a:effectRef idx="1">
            <a:schemeClr val="accent1"/>
          </a:effectRef>
          <a:fontRef idx="minor">
            <a:schemeClr val="tx1"/>
          </a:fontRef>
        </p:style>
      </p:cxnSp>
      <p:cxnSp>
        <p:nvCxnSpPr>
          <p:cNvPr id="393" name="Straight Arrow Connector 392"/>
          <p:cNvCxnSpPr/>
          <p:nvPr/>
        </p:nvCxnSpPr>
        <p:spPr>
          <a:xfrm flipH="1">
            <a:off x="6438900" y="4127500"/>
            <a:ext cx="536575" cy="242888"/>
          </a:xfrm>
          <a:prstGeom prst="straightConnector1">
            <a:avLst/>
          </a:prstGeom>
          <a:ln>
            <a:solidFill>
              <a:srgbClr val="808DA0"/>
            </a:solidFill>
            <a:tailEnd type="arrow"/>
          </a:ln>
        </p:spPr>
        <p:style>
          <a:lnRef idx="2">
            <a:schemeClr val="accent1"/>
          </a:lnRef>
          <a:fillRef idx="0">
            <a:schemeClr val="accent1"/>
          </a:fillRef>
          <a:effectRef idx="1">
            <a:schemeClr val="accent1"/>
          </a:effectRef>
          <a:fontRef idx="minor">
            <a:schemeClr val="tx1"/>
          </a:fontRef>
        </p:style>
      </p:cxnSp>
      <p:cxnSp>
        <p:nvCxnSpPr>
          <p:cNvPr id="394" name="Straight Arrow Connector 393"/>
          <p:cNvCxnSpPr/>
          <p:nvPr/>
        </p:nvCxnSpPr>
        <p:spPr>
          <a:xfrm>
            <a:off x="7186613" y="4127500"/>
            <a:ext cx="520700" cy="242888"/>
          </a:xfrm>
          <a:prstGeom prst="straightConnector1">
            <a:avLst/>
          </a:prstGeom>
          <a:ln>
            <a:solidFill>
              <a:srgbClr val="808DA0"/>
            </a:solidFill>
            <a:tailEnd type="arrow"/>
          </a:ln>
        </p:spPr>
        <p:style>
          <a:lnRef idx="2">
            <a:schemeClr val="accent1"/>
          </a:lnRef>
          <a:fillRef idx="0">
            <a:schemeClr val="accent1"/>
          </a:fillRef>
          <a:effectRef idx="1">
            <a:schemeClr val="accent1"/>
          </a:effectRef>
          <a:fontRef idx="minor">
            <a:schemeClr val="tx1"/>
          </a:fontRef>
        </p:style>
      </p:cxnSp>
      <p:cxnSp>
        <p:nvCxnSpPr>
          <p:cNvPr id="395" name="Straight Arrow Connector 394"/>
          <p:cNvCxnSpPr/>
          <p:nvPr/>
        </p:nvCxnSpPr>
        <p:spPr>
          <a:xfrm>
            <a:off x="2606675" y="5497513"/>
            <a:ext cx="0" cy="36353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7" name="Straight Arrow Connector 396"/>
          <p:cNvCxnSpPr/>
          <p:nvPr/>
        </p:nvCxnSpPr>
        <p:spPr>
          <a:xfrm>
            <a:off x="3816350" y="5483225"/>
            <a:ext cx="0" cy="36353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8" name="Straight Arrow Connector 397"/>
          <p:cNvCxnSpPr/>
          <p:nvPr/>
        </p:nvCxnSpPr>
        <p:spPr>
          <a:xfrm>
            <a:off x="5176838" y="5483225"/>
            <a:ext cx="0" cy="36353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9" name="Straight Arrow Connector 398"/>
          <p:cNvCxnSpPr/>
          <p:nvPr/>
        </p:nvCxnSpPr>
        <p:spPr>
          <a:xfrm>
            <a:off x="6450013" y="5467350"/>
            <a:ext cx="0" cy="36353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0824" name="TextBox 457"/>
          <p:cNvSpPr txBox="1">
            <a:spLocks noChangeArrowheads="1"/>
          </p:cNvSpPr>
          <p:nvPr/>
        </p:nvSpPr>
        <p:spPr bwMode="auto">
          <a:xfrm>
            <a:off x="6194425" y="5922963"/>
            <a:ext cx="512763"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Tie</a:t>
            </a:r>
          </a:p>
        </p:txBody>
      </p:sp>
      <p:sp>
        <p:nvSpPr>
          <p:cNvPr id="30825" name="TextBox 458"/>
          <p:cNvSpPr txBox="1">
            <a:spLocks noChangeArrowheads="1"/>
          </p:cNvSpPr>
          <p:nvPr/>
        </p:nvSpPr>
        <p:spPr bwMode="auto">
          <a:xfrm>
            <a:off x="4914900" y="5926138"/>
            <a:ext cx="514350"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Tie</a:t>
            </a:r>
          </a:p>
        </p:txBody>
      </p:sp>
      <p:sp>
        <p:nvSpPr>
          <p:cNvPr id="30826" name="TextBox 459"/>
          <p:cNvSpPr txBox="1">
            <a:spLocks noChangeArrowheads="1"/>
          </p:cNvSpPr>
          <p:nvPr/>
        </p:nvSpPr>
        <p:spPr bwMode="auto">
          <a:xfrm>
            <a:off x="3570288" y="5922963"/>
            <a:ext cx="514350"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Tie</a:t>
            </a:r>
          </a:p>
        </p:txBody>
      </p:sp>
      <p:sp>
        <p:nvSpPr>
          <p:cNvPr id="30827" name="TextBox 460"/>
          <p:cNvSpPr txBox="1">
            <a:spLocks noChangeArrowheads="1"/>
          </p:cNvSpPr>
          <p:nvPr/>
        </p:nvSpPr>
        <p:spPr bwMode="auto">
          <a:xfrm>
            <a:off x="2362200" y="5916613"/>
            <a:ext cx="514350"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Tie</a:t>
            </a:r>
          </a:p>
        </p:txBody>
      </p:sp>
      <p:sp>
        <p:nvSpPr>
          <p:cNvPr id="462" name="TextBox 461"/>
          <p:cNvSpPr txBox="1">
            <a:spLocks noChangeArrowheads="1"/>
          </p:cNvSpPr>
          <p:nvPr/>
        </p:nvSpPr>
        <p:spPr bwMode="auto">
          <a:xfrm>
            <a:off x="7270750" y="4465638"/>
            <a:ext cx="1190625"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solidFill>
                  <a:srgbClr val="0000FF"/>
                </a:solidFill>
              </a:rPr>
              <a:t>Win for O</a:t>
            </a:r>
          </a:p>
        </p:txBody>
      </p:sp>
      <p:sp>
        <p:nvSpPr>
          <p:cNvPr id="464" name="TextBox 463"/>
          <p:cNvSpPr txBox="1">
            <a:spLocks noChangeArrowheads="1"/>
          </p:cNvSpPr>
          <p:nvPr/>
        </p:nvSpPr>
        <p:spPr bwMode="auto">
          <a:xfrm>
            <a:off x="560388" y="4467225"/>
            <a:ext cx="1189037"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solidFill>
                  <a:srgbClr val="0000FF"/>
                </a:solidFill>
              </a:rPr>
              <a:t>Win for O</a:t>
            </a:r>
          </a:p>
        </p:txBody>
      </p:sp>
    </p:spTree>
    <p:extLst>
      <p:ext uri="{BB962C8B-B14F-4D97-AF65-F5344CB8AC3E}">
        <p14:creationId xmlns:p14="http://schemas.microsoft.com/office/powerpoint/2010/main" val="1996465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nodeType="clickEffect">
                                  <p:stCondLst>
                                    <p:cond delay="0"/>
                                  </p:stCondLst>
                                  <p:childTnLst>
                                    <p:animEffect transition="out" filter="dissolve">
                                      <p:cBhvr>
                                        <p:cTn id="6" dur="500"/>
                                        <p:tgtEl>
                                          <p:spTgt spid="104"/>
                                        </p:tgtEl>
                                      </p:cBhvr>
                                    </p:animEffect>
                                    <p:set>
                                      <p:cBhvr>
                                        <p:cTn id="7" dur="1" fill="hold">
                                          <p:stCondLst>
                                            <p:cond delay="499"/>
                                          </p:stCondLst>
                                        </p:cTn>
                                        <p:tgtEl>
                                          <p:spTgt spid="10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109"/>
                                        </p:tgtEl>
                                      </p:cBhvr>
                                    </p:animEffect>
                                    <p:set>
                                      <p:cBhvr>
                                        <p:cTn id="10" dur="1" fill="hold">
                                          <p:stCondLst>
                                            <p:cond delay="499"/>
                                          </p:stCondLst>
                                        </p:cTn>
                                        <p:tgtEl>
                                          <p:spTgt spid="10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2"/>
                                        </p:tgtEl>
                                      </p:cBhvr>
                                    </p:animEffect>
                                    <p:set>
                                      <p:cBhvr>
                                        <p:cTn id="13" dur="1" fill="hold">
                                          <p:stCondLst>
                                            <p:cond delay="499"/>
                                          </p:stCondLst>
                                        </p:cTn>
                                        <p:tgtEl>
                                          <p:spTgt spid="112"/>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113"/>
                                        </p:tgtEl>
                                      </p:cBhvr>
                                    </p:animEffect>
                                    <p:set>
                                      <p:cBhvr>
                                        <p:cTn id="16" dur="1" fill="hold">
                                          <p:stCondLst>
                                            <p:cond delay="499"/>
                                          </p:stCondLst>
                                        </p:cTn>
                                        <p:tgtEl>
                                          <p:spTgt spid="113"/>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16"/>
                                        </p:tgtEl>
                                      </p:cBhvr>
                                    </p:animEffect>
                                    <p:set>
                                      <p:cBhvr>
                                        <p:cTn id="19" dur="1" fill="hold">
                                          <p:stCondLst>
                                            <p:cond delay="499"/>
                                          </p:stCondLst>
                                        </p:cTn>
                                        <p:tgtEl>
                                          <p:spTgt spid="116"/>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117"/>
                                        </p:tgtEl>
                                      </p:cBhvr>
                                    </p:animEffect>
                                    <p:set>
                                      <p:cBhvr>
                                        <p:cTn id="22" dur="1" fill="hold">
                                          <p:stCondLst>
                                            <p:cond delay="499"/>
                                          </p:stCondLst>
                                        </p:cTn>
                                        <p:tgtEl>
                                          <p:spTgt spid="117"/>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20"/>
                                        </p:tgtEl>
                                      </p:cBhvr>
                                    </p:animEffect>
                                    <p:set>
                                      <p:cBhvr>
                                        <p:cTn id="25" dur="1" fill="hold">
                                          <p:stCondLst>
                                            <p:cond delay="499"/>
                                          </p:stCondLst>
                                        </p:cTn>
                                        <p:tgtEl>
                                          <p:spTgt spid="120"/>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121"/>
                                        </p:tgtEl>
                                      </p:cBhvr>
                                    </p:animEffect>
                                    <p:set>
                                      <p:cBhvr>
                                        <p:cTn id="28" dur="1" fill="hold">
                                          <p:stCondLst>
                                            <p:cond delay="499"/>
                                          </p:stCondLst>
                                        </p:cTn>
                                        <p:tgtEl>
                                          <p:spTgt spid="121"/>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225"/>
                                        </p:tgtEl>
                                      </p:cBhvr>
                                    </p:animEffect>
                                    <p:set>
                                      <p:cBhvr>
                                        <p:cTn id="31" dur="1" fill="hold">
                                          <p:stCondLst>
                                            <p:cond delay="499"/>
                                          </p:stCondLst>
                                        </p:cTn>
                                        <p:tgtEl>
                                          <p:spTgt spid="225"/>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231"/>
                                        </p:tgtEl>
                                      </p:cBhvr>
                                    </p:animEffect>
                                    <p:set>
                                      <p:cBhvr>
                                        <p:cTn id="34" dur="1" fill="hold">
                                          <p:stCondLst>
                                            <p:cond delay="499"/>
                                          </p:stCondLst>
                                        </p:cTn>
                                        <p:tgtEl>
                                          <p:spTgt spid="231"/>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204"/>
                                        </p:tgtEl>
                                      </p:cBhvr>
                                    </p:animEffect>
                                    <p:set>
                                      <p:cBhvr>
                                        <p:cTn id="37" dur="1" fill="hold">
                                          <p:stCondLst>
                                            <p:cond delay="499"/>
                                          </p:stCondLst>
                                        </p:cTn>
                                        <p:tgtEl>
                                          <p:spTgt spid="204"/>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209"/>
                                        </p:tgtEl>
                                      </p:cBhvr>
                                    </p:animEffect>
                                    <p:set>
                                      <p:cBhvr>
                                        <p:cTn id="40" dur="1" fill="hold">
                                          <p:stCondLst>
                                            <p:cond delay="499"/>
                                          </p:stCondLst>
                                        </p:cTn>
                                        <p:tgtEl>
                                          <p:spTgt spid="209"/>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212"/>
                                        </p:tgtEl>
                                      </p:cBhvr>
                                    </p:animEffect>
                                    <p:set>
                                      <p:cBhvr>
                                        <p:cTn id="43" dur="1" fill="hold">
                                          <p:stCondLst>
                                            <p:cond delay="499"/>
                                          </p:stCondLst>
                                        </p:cTn>
                                        <p:tgtEl>
                                          <p:spTgt spid="212"/>
                                        </p:tgtEl>
                                        <p:attrNameLst>
                                          <p:attrName>style.visibility</p:attrName>
                                        </p:attrNameLst>
                                      </p:cBhvr>
                                      <p:to>
                                        <p:strVal val="hidden"/>
                                      </p:to>
                                    </p:set>
                                  </p:childTnLst>
                                </p:cTn>
                              </p:par>
                              <p:par>
                                <p:cTn id="44" presetID="9" presetClass="exit" presetSubtype="0" fill="hold" nodeType="withEffect">
                                  <p:stCondLst>
                                    <p:cond delay="0"/>
                                  </p:stCondLst>
                                  <p:childTnLst>
                                    <p:animEffect transition="out" filter="dissolve">
                                      <p:cBhvr>
                                        <p:cTn id="45" dur="500"/>
                                        <p:tgtEl>
                                          <p:spTgt spid="213"/>
                                        </p:tgtEl>
                                      </p:cBhvr>
                                    </p:animEffect>
                                    <p:set>
                                      <p:cBhvr>
                                        <p:cTn id="46" dur="1" fill="hold">
                                          <p:stCondLst>
                                            <p:cond delay="499"/>
                                          </p:stCondLst>
                                        </p:cTn>
                                        <p:tgtEl>
                                          <p:spTgt spid="213"/>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216"/>
                                        </p:tgtEl>
                                      </p:cBhvr>
                                    </p:animEffect>
                                    <p:set>
                                      <p:cBhvr>
                                        <p:cTn id="49" dur="1" fill="hold">
                                          <p:stCondLst>
                                            <p:cond delay="499"/>
                                          </p:stCondLst>
                                        </p:cTn>
                                        <p:tgtEl>
                                          <p:spTgt spid="216"/>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217"/>
                                        </p:tgtEl>
                                      </p:cBhvr>
                                    </p:animEffect>
                                    <p:set>
                                      <p:cBhvr>
                                        <p:cTn id="52" dur="1" fill="hold">
                                          <p:stCondLst>
                                            <p:cond delay="499"/>
                                          </p:stCondLst>
                                        </p:cTn>
                                        <p:tgtEl>
                                          <p:spTgt spid="217"/>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220"/>
                                        </p:tgtEl>
                                      </p:cBhvr>
                                    </p:animEffect>
                                    <p:set>
                                      <p:cBhvr>
                                        <p:cTn id="55" dur="1" fill="hold">
                                          <p:stCondLst>
                                            <p:cond delay="499"/>
                                          </p:stCondLst>
                                        </p:cTn>
                                        <p:tgtEl>
                                          <p:spTgt spid="220"/>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500"/>
                                        <p:tgtEl>
                                          <p:spTgt spid="221"/>
                                        </p:tgtEl>
                                      </p:cBhvr>
                                    </p:animEffect>
                                    <p:set>
                                      <p:cBhvr>
                                        <p:cTn id="58" dur="1" fill="hold">
                                          <p:stCondLst>
                                            <p:cond delay="499"/>
                                          </p:stCondLst>
                                        </p:cTn>
                                        <p:tgtEl>
                                          <p:spTgt spid="221"/>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230"/>
                                        </p:tgtEl>
                                      </p:cBhvr>
                                    </p:animEffect>
                                    <p:set>
                                      <p:cBhvr>
                                        <p:cTn id="61" dur="1" fill="hold">
                                          <p:stCondLst>
                                            <p:cond delay="499"/>
                                          </p:stCondLst>
                                        </p:cTn>
                                        <p:tgtEl>
                                          <p:spTgt spid="230"/>
                                        </p:tgtEl>
                                        <p:attrNameLst>
                                          <p:attrName>style.visibility</p:attrName>
                                        </p:attrNameLst>
                                      </p:cBhvr>
                                      <p:to>
                                        <p:strVal val="hidden"/>
                                      </p:to>
                                    </p:set>
                                  </p:childTnLst>
                                </p:cTn>
                              </p:par>
                              <p:par>
                                <p:cTn id="62" presetID="9" presetClass="exit" presetSubtype="0" fill="hold" nodeType="withEffect">
                                  <p:stCondLst>
                                    <p:cond delay="0"/>
                                  </p:stCondLst>
                                  <p:childTnLst>
                                    <p:animEffect transition="out" filter="dissolve">
                                      <p:cBhvr>
                                        <p:cTn id="63" dur="500"/>
                                        <p:tgtEl>
                                          <p:spTgt spid="232"/>
                                        </p:tgtEl>
                                      </p:cBhvr>
                                    </p:animEffect>
                                    <p:set>
                                      <p:cBhvr>
                                        <p:cTn id="64" dur="1" fill="hold">
                                          <p:stCondLst>
                                            <p:cond delay="499"/>
                                          </p:stCondLst>
                                        </p:cTn>
                                        <p:tgtEl>
                                          <p:spTgt spid="232"/>
                                        </p:tgtEl>
                                        <p:attrNameLst>
                                          <p:attrName>style.visibility</p:attrName>
                                        </p:attrNameLst>
                                      </p:cBhvr>
                                      <p:to>
                                        <p:strVal val="hidden"/>
                                      </p:to>
                                    </p:set>
                                  </p:childTnLst>
                                </p:cTn>
                              </p:par>
                            </p:childTnLst>
                          </p:cTn>
                        </p:par>
                        <p:par>
                          <p:cTn id="65" fill="hold" nodeType="afterGroup">
                            <p:stCondLst>
                              <p:cond delay="500"/>
                            </p:stCondLst>
                            <p:childTnLst>
                              <p:par>
                                <p:cTn id="66" presetID="9" presetClass="entr" presetSubtype="0" fill="hold" grpId="0" nodeType="afterEffect">
                                  <p:stCondLst>
                                    <p:cond delay="0"/>
                                  </p:stCondLst>
                                  <p:childTnLst>
                                    <p:set>
                                      <p:cBhvr>
                                        <p:cTn id="67" dur="1" fill="hold">
                                          <p:stCondLst>
                                            <p:cond delay="0"/>
                                          </p:stCondLst>
                                        </p:cTn>
                                        <p:tgtEl>
                                          <p:spTgt spid="462"/>
                                        </p:tgtEl>
                                        <p:attrNameLst>
                                          <p:attrName>style.visibility</p:attrName>
                                        </p:attrNameLst>
                                      </p:cBhvr>
                                      <p:to>
                                        <p:strVal val="visible"/>
                                      </p:to>
                                    </p:set>
                                    <p:animEffect transition="in" filter="dissolve">
                                      <p:cBhvr>
                                        <p:cTn id="68" dur="500"/>
                                        <p:tgtEl>
                                          <p:spTgt spid="462"/>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464"/>
                                        </p:tgtEl>
                                        <p:attrNameLst>
                                          <p:attrName>style.visibility</p:attrName>
                                        </p:attrNameLst>
                                      </p:cBhvr>
                                      <p:to>
                                        <p:strVal val="visible"/>
                                      </p:to>
                                    </p:set>
                                    <p:animEffect transition="in" filter="dissolve">
                                      <p:cBhvr>
                                        <p:cTn id="71" dur="5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6" grpId="0" animBg="1"/>
      <p:bldP spid="120" grpId="0" animBg="1"/>
      <p:bldP spid="212" grpId="0" animBg="1"/>
      <p:bldP spid="216" grpId="0" animBg="1"/>
      <p:bldP spid="220" grpId="0" animBg="1"/>
      <p:bldP spid="225" grpId="0" animBg="1"/>
      <p:bldP spid="230" grpId="0" animBg="1"/>
      <p:bldP spid="462" grpId="0" animBg="1"/>
      <p:bldP spid="46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Look-ahead based Tic-Tac-Toe</a:t>
            </a:r>
            <a:endParaRPr lang="en-US" dirty="0"/>
          </a:p>
        </p:txBody>
      </p:sp>
      <p:grpSp>
        <p:nvGrpSpPr>
          <p:cNvPr id="31746" name="Group 23"/>
          <p:cNvGrpSpPr>
            <a:grpSpLocks/>
          </p:cNvGrpSpPr>
          <p:nvPr/>
        </p:nvGrpSpPr>
        <p:grpSpPr bwMode="auto">
          <a:xfrm>
            <a:off x="3932238" y="1627188"/>
            <a:ext cx="1025525" cy="927100"/>
            <a:chOff x="3764286" y="1902436"/>
            <a:chExt cx="1646559" cy="1491592"/>
          </a:xfrm>
        </p:grpSpPr>
        <p:cxnSp>
          <p:nvCxnSpPr>
            <p:cNvPr id="25" name="Straight Connector 24"/>
            <p:cNvCxnSpPr/>
            <p:nvPr/>
          </p:nvCxnSpPr>
          <p:spPr>
            <a:xfrm>
              <a:off x="4360718"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911270"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764286" y="2380051"/>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764286" y="2885762"/>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grpSp>
        <p:nvGrpSpPr>
          <p:cNvPr id="31747" name="Group 28"/>
          <p:cNvGrpSpPr>
            <a:grpSpLocks/>
          </p:cNvGrpSpPr>
          <p:nvPr/>
        </p:nvGrpSpPr>
        <p:grpSpPr bwMode="auto">
          <a:xfrm>
            <a:off x="4356100" y="1989138"/>
            <a:ext cx="220663" cy="196850"/>
            <a:chOff x="6497150" y="2569673"/>
            <a:chExt cx="354390" cy="316901"/>
          </a:xfrm>
        </p:grpSpPr>
        <p:cxnSp>
          <p:nvCxnSpPr>
            <p:cNvPr id="30" name="Straight Connector 29"/>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32" name="Oval 31"/>
          <p:cNvSpPr/>
          <p:nvPr/>
        </p:nvSpPr>
        <p:spPr>
          <a:xfrm>
            <a:off x="4019550" y="1966913"/>
            <a:ext cx="231775" cy="230187"/>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1749" name="Group 32"/>
          <p:cNvGrpSpPr>
            <a:grpSpLocks/>
          </p:cNvGrpSpPr>
          <p:nvPr/>
        </p:nvGrpSpPr>
        <p:grpSpPr bwMode="auto">
          <a:xfrm>
            <a:off x="4006850" y="2317750"/>
            <a:ext cx="220663" cy="196850"/>
            <a:chOff x="6497150" y="2569673"/>
            <a:chExt cx="354390" cy="316901"/>
          </a:xfrm>
        </p:grpSpPr>
        <p:cxnSp>
          <p:nvCxnSpPr>
            <p:cNvPr id="34" name="Straight Connector 33"/>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36" name="Oval 35"/>
          <p:cNvSpPr/>
          <p:nvPr/>
        </p:nvSpPr>
        <p:spPr>
          <a:xfrm>
            <a:off x="4718050" y="1631950"/>
            <a:ext cx="231775"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1751" name="Group 37"/>
          <p:cNvGrpSpPr>
            <a:grpSpLocks/>
          </p:cNvGrpSpPr>
          <p:nvPr/>
        </p:nvGrpSpPr>
        <p:grpSpPr bwMode="auto">
          <a:xfrm>
            <a:off x="4035425" y="1676400"/>
            <a:ext cx="220663" cy="196850"/>
            <a:chOff x="6497150" y="2569673"/>
            <a:chExt cx="354390" cy="316901"/>
          </a:xfrm>
        </p:grpSpPr>
        <p:cxnSp>
          <p:nvCxnSpPr>
            <p:cNvPr id="39" name="Straight Connector 38"/>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41" name="Oval 40"/>
          <p:cNvSpPr/>
          <p:nvPr/>
        </p:nvSpPr>
        <p:spPr>
          <a:xfrm>
            <a:off x="4706938" y="2301875"/>
            <a:ext cx="230187"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753" name="TextBox 41"/>
          <p:cNvSpPr txBox="1">
            <a:spLocks noChangeArrowheads="1"/>
          </p:cNvSpPr>
          <p:nvPr/>
        </p:nvSpPr>
        <p:spPr bwMode="auto">
          <a:xfrm>
            <a:off x="30163" y="1890713"/>
            <a:ext cx="1049337" cy="400050"/>
          </a:xfrm>
          <a:prstGeom prst="rect">
            <a:avLst/>
          </a:prstGeom>
          <a:noFill/>
          <a:ln w="28575">
            <a:solidFill>
              <a:srgbClr val="808DA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solidFill>
                  <a:srgbClr val="808DA0"/>
                </a:solidFill>
              </a:rPr>
              <a:t>X’s turn</a:t>
            </a:r>
          </a:p>
        </p:txBody>
      </p:sp>
      <p:grpSp>
        <p:nvGrpSpPr>
          <p:cNvPr id="31754" name="Group 42"/>
          <p:cNvGrpSpPr>
            <a:grpSpLocks/>
          </p:cNvGrpSpPr>
          <p:nvPr/>
        </p:nvGrpSpPr>
        <p:grpSpPr bwMode="auto">
          <a:xfrm>
            <a:off x="3932238" y="3154363"/>
            <a:ext cx="1025525" cy="927100"/>
            <a:chOff x="3764286" y="1902436"/>
            <a:chExt cx="1646559" cy="1491592"/>
          </a:xfrm>
        </p:grpSpPr>
        <p:cxnSp>
          <p:nvCxnSpPr>
            <p:cNvPr id="44" name="Straight Connector 43"/>
            <p:cNvCxnSpPr/>
            <p:nvPr/>
          </p:nvCxnSpPr>
          <p:spPr>
            <a:xfrm>
              <a:off x="4360718"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911270"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764286" y="2380051"/>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764286" y="2885762"/>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grpSp>
        <p:nvGrpSpPr>
          <p:cNvPr id="31755" name="Group 47"/>
          <p:cNvGrpSpPr>
            <a:grpSpLocks/>
          </p:cNvGrpSpPr>
          <p:nvPr/>
        </p:nvGrpSpPr>
        <p:grpSpPr bwMode="auto">
          <a:xfrm>
            <a:off x="4356100" y="3516313"/>
            <a:ext cx="220663" cy="196850"/>
            <a:chOff x="6497150" y="2569673"/>
            <a:chExt cx="354390" cy="316901"/>
          </a:xfrm>
        </p:grpSpPr>
        <p:cxnSp>
          <p:nvCxnSpPr>
            <p:cNvPr id="49" name="Straight Connector 48"/>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51" name="Oval 50"/>
          <p:cNvSpPr/>
          <p:nvPr/>
        </p:nvSpPr>
        <p:spPr>
          <a:xfrm>
            <a:off x="4019550" y="3494088"/>
            <a:ext cx="231775" cy="230187"/>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1757" name="Group 51"/>
          <p:cNvGrpSpPr>
            <a:grpSpLocks/>
          </p:cNvGrpSpPr>
          <p:nvPr/>
        </p:nvGrpSpPr>
        <p:grpSpPr bwMode="auto">
          <a:xfrm>
            <a:off x="4006850" y="3844925"/>
            <a:ext cx="220663" cy="196850"/>
            <a:chOff x="6497150" y="2569673"/>
            <a:chExt cx="354390" cy="316901"/>
          </a:xfrm>
        </p:grpSpPr>
        <p:cxnSp>
          <p:nvCxnSpPr>
            <p:cNvPr id="53" name="Straight Connector 52"/>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55" name="Oval 54"/>
          <p:cNvSpPr/>
          <p:nvPr/>
        </p:nvSpPr>
        <p:spPr>
          <a:xfrm>
            <a:off x="4718050" y="3159125"/>
            <a:ext cx="231775"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1759" name="Group 55"/>
          <p:cNvGrpSpPr>
            <a:grpSpLocks/>
          </p:cNvGrpSpPr>
          <p:nvPr/>
        </p:nvGrpSpPr>
        <p:grpSpPr bwMode="auto">
          <a:xfrm>
            <a:off x="4035425" y="3203575"/>
            <a:ext cx="220663" cy="196850"/>
            <a:chOff x="6497150" y="2569673"/>
            <a:chExt cx="354390" cy="316901"/>
          </a:xfrm>
        </p:grpSpPr>
        <p:cxnSp>
          <p:nvCxnSpPr>
            <p:cNvPr id="57" name="Straight Connector 56"/>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59" name="Oval 58"/>
          <p:cNvSpPr/>
          <p:nvPr/>
        </p:nvSpPr>
        <p:spPr>
          <a:xfrm>
            <a:off x="4706938" y="3829050"/>
            <a:ext cx="230187"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1761" name="Group 59"/>
          <p:cNvGrpSpPr>
            <a:grpSpLocks/>
          </p:cNvGrpSpPr>
          <p:nvPr/>
        </p:nvGrpSpPr>
        <p:grpSpPr bwMode="auto">
          <a:xfrm>
            <a:off x="1352550" y="3159125"/>
            <a:ext cx="1025525" cy="927100"/>
            <a:chOff x="3764286" y="1902436"/>
            <a:chExt cx="1646559" cy="1491592"/>
          </a:xfrm>
        </p:grpSpPr>
        <p:cxnSp>
          <p:nvCxnSpPr>
            <p:cNvPr id="61" name="Straight Connector 60"/>
            <p:cNvCxnSpPr/>
            <p:nvPr/>
          </p:nvCxnSpPr>
          <p:spPr>
            <a:xfrm>
              <a:off x="4360718"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4911270"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764286" y="2380053"/>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764286" y="2885764"/>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grpSp>
        <p:nvGrpSpPr>
          <p:cNvPr id="31762" name="Group 64"/>
          <p:cNvGrpSpPr>
            <a:grpSpLocks/>
          </p:cNvGrpSpPr>
          <p:nvPr/>
        </p:nvGrpSpPr>
        <p:grpSpPr bwMode="auto">
          <a:xfrm>
            <a:off x="1776413" y="3521075"/>
            <a:ext cx="220662" cy="196850"/>
            <a:chOff x="6497150" y="2569673"/>
            <a:chExt cx="354390" cy="316901"/>
          </a:xfrm>
        </p:grpSpPr>
        <p:cxnSp>
          <p:nvCxnSpPr>
            <p:cNvPr id="66" name="Straight Connector 65"/>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68" name="Oval 67"/>
          <p:cNvSpPr/>
          <p:nvPr/>
        </p:nvSpPr>
        <p:spPr>
          <a:xfrm>
            <a:off x="1439863" y="3498850"/>
            <a:ext cx="231775"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1764" name="Group 68"/>
          <p:cNvGrpSpPr>
            <a:grpSpLocks/>
          </p:cNvGrpSpPr>
          <p:nvPr/>
        </p:nvGrpSpPr>
        <p:grpSpPr bwMode="auto">
          <a:xfrm>
            <a:off x="1427163" y="3849688"/>
            <a:ext cx="220662" cy="196850"/>
            <a:chOff x="6497150" y="2569673"/>
            <a:chExt cx="354390" cy="316901"/>
          </a:xfrm>
        </p:grpSpPr>
        <p:cxnSp>
          <p:nvCxnSpPr>
            <p:cNvPr id="70" name="Straight Connector 69"/>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72" name="Oval 71"/>
          <p:cNvSpPr/>
          <p:nvPr/>
        </p:nvSpPr>
        <p:spPr>
          <a:xfrm>
            <a:off x="2139950" y="3163888"/>
            <a:ext cx="230188" cy="230187"/>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1766" name="Group 72"/>
          <p:cNvGrpSpPr>
            <a:grpSpLocks/>
          </p:cNvGrpSpPr>
          <p:nvPr/>
        </p:nvGrpSpPr>
        <p:grpSpPr bwMode="auto">
          <a:xfrm>
            <a:off x="1455738" y="3208338"/>
            <a:ext cx="220662" cy="196850"/>
            <a:chOff x="6497150" y="2569673"/>
            <a:chExt cx="354390" cy="316901"/>
          </a:xfrm>
        </p:grpSpPr>
        <p:cxnSp>
          <p:nvCxnSpPr>
            <p:cNvPr id="74" name="Straight Connector 73"/>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76" name="Oval 75"/>
          <p:cNvSpPr/>
          <p:nvPr/>
        </p:nvSpPr>
        <p:spPr>
          <a:xfrm>
            <a:off x="2127250" y="3833813"/>
            <a:ext cx="231775" cy="230187"/>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1768" name="Group 76"/>
          <p:cNvGrpSpPr>
            <a:grpSpLocks/>
          </p:cNvGrpSpPr>
          <p:nvPr/>
        </p:nvGrpSpPr>
        <p:grpSpPr bwMode="auto">
          <a:xfrm>
            <a:off x="6545263" y="3154363"/>
            <a:ext cx="1023937" cy="927100"/>
            <a:chOff x="3764286" y="1902436"/>
            <a:chExt cx="1646559" cy="1491592"/>
          </a:xfrm>
        </p:grpSpPr>
        <p:cxnSp>
          <p:nvCxnSpPr>
            <p:cNvPr id="78" name="Straight Connector 77"/>
            <p:cNvCxnSpPr/>
            <p:nvPr/>
          </p:nvCxnSpPr>
          <p:spPr>
            <a:xfrm>
              <a:off x="4361643"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4913049"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764286" y="2380051"/>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3764286" y="2885762"/>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grpSp>
        <p:nvGrpSpPr>
          <p:cNvPr id="31769" name="Group 81"/>
          <p:cNvGrpSpPr>
            <a:grpSpLocks/>
          </p:cNvGrpSpPr>
          <p:nvPr/>
        </p:nvGrpSpPr>
        <p:grpSpPr bwMode="auto">
          <a:xfrm>
            <a:off x="6969125" y="3516313"/>
            <a:ext cx="220663" cy="196850"/>
            <a:chOff x="6497150" y="2569673"/>
            <a:chExt cx="354390" cy="316901"/>
          </a:xfrm>
        </p:grpSpPr>
        <p:cxnSp>
          <p:nvCxnSpPr>
            <p:cNvPr id="83" name="Straight Connector 82"/>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85" name="Oval 84"/>
          <p:cNvSpPr/>
          <p:nvPr/>
        </p:nvSpPr>
        <p:spPr>
          <a:xfrm>
            <a:off x="6632575" y="3494088"/>
            <a:ext cx="231775" cy="230187"/>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1771" name="Group 85"/>
          <p:cNvGrpSpPr>
            <a:grpSpLocks/>
          </p:cNvGrpSpPr>
          <p:nvPr/>
        </p:nvGrpSpPr>
        <p:grpSpPr bwMode="auto">
          <a:xfrm>
            <a:off x="6619875" y="3844925"/>
            <a:ext cx="220663" cy="196850"/>
            <a:chOff x="6497150" y="2569673"/>
            <a:chExt cx="354390" cy="316901"/>
          </a:xfrm>
        </p:grpSpPr>
        <p:cxnSp>
          <p:nvCxnSpPr>
            <p:cNvPr id="87" name="Straight Connector 86"/>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89" name="Oval 88"/>
          <p:cNvSpPr/>
          <p:nvPr/>
        </p:nvSpPr>
        <p:spPr>
          <a:xfrm>
            <a:off x="7331075" y="3159125"/>
            <a:ext cx="231775"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1773" name="Group 89"/>
          <p:cNvGrpSpPr>
            <a:grpSpLocks/>
          </p:cNvGrpSpPr>
          <p:nvPr/>
        </p:nvGrpSpPr>
        <p:grpSpPr bwMode="auto">
          <a:xfrm>
            <a:off x="6648450" y="3203575"/>
            <a:ext cx="220663" cy="196850"/>
            <a:chOff x="6497150" y="2569673"/>
            <a:chExt cx="354390" cy="316901"/>
          </a:xfrm>
        </p:grpSpPr>
        <p:cxnSp>
          <p:nvCxnSpPr>
            <p:cNvPr id="91" name="Straight Connector 90"/>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93" name="Oval 92"/>
          <p:cNvSpPr/>
          <p:nvPr/>
        </p:nvSpPr>
        <p:spPr>
          <a:xfrm>
            <a:off x="7319963" y="3829050"/>
            <a:ext cx="230187"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775" name="TextBox 93"/>
          <p:cNvSpPr txBox="1">
            <a:spLocks noChangeArrowheads="1"/>
          </p:cNvSpPr>
          <p:nvPr/>
        </p:nvSpPr>
        <p:spPr bwMode="auto">
          <a:xfrm>
            <a:off x="30163" y="3370263"/>
            <a:ext cx="1077912" cy="400050"/>
          </a:xfrm>
          <a:prstGeom prst="rect">
            <a:avLst/>
          </a:prstGeom>
          <a:noFill/>
          <a:ln w="28575">
            <a:solidFill>
              <a:srgbClr val="808DA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solidFill>
                  <a:srgbClr val="808DA0"/>
                </a:solidFill>
              </a:rPr>
              <a:t>O’s turn</a:t>
            </a:r>
          </a:p>
        </p:txBody>
      </p:sp>
      <p:grpSp>
        <p:nvGrpSpPr>
          <p:cNvPr id="31776" name="Group 94"/>
          <p:cNvGrpSpPr>
            <a:grpSpLocks/>
          </p:cNvGrpSpPr>
          <p:nvPr/>
        </p:nvGrpSpPr>
        <p:grpSpPr bwMode="auto">
          <a:xfrm>
            <a:off x="1782763" y="3203575"/>
            <a:ext cx="220662" cy="196850"/>
            <a:chOff x="6497150" y="2569673"/>
            <a:chExt cx="354390" cy="316901"/>
          </a:xfrm>
        </p:grpSpPr>
        <p:cxnSp>
          <p:nvCxnSpPr>
            <p:cNvPr id="96" name="Straight Connector 95"/>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grpSp>
        <p:nvGrpSpPr>
          <p:cNvPr id="31777" name="Group 97"/>
          <p:cNvGrpSpPr>
            <a:grpSpLocks/>
          </p:cNvGrpSpPr>
          <p:nvPr/>
        </p:nvGrpSpPr>
        <p:grpSpPr bwMode="auto">
          <a:xfrm>
            <a:off x="4706938" y="3516313"/>
            <a:ext cx="220662" cy="196850"/>
            <a:chOff x="6497150" y="2569673"/>
            <a:chExt cx="354390" cy="316901"/>
          </a:xfrm>
        </p:grpSpPr>
        <p:cxnSp>
          <p:nvCxnSpPr>
            <p:cNvPr id="99" name="Straight Connector 98"/>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grpSp>
        <p:nvGrpSpPr>
          <p:cNvPr id="31778" name="Group 100"/>
          <p:cNvGrpSpPr>
            <a:grpSpLocks/>
          </p:cNvGrpSpPr>
          <p:nvPr/>
        </p:nvGrpSpPr>
        <p:grpSpPr bwMode="auto">
          <a:xfrm>
            <a:off x="6975475" y="3852863"/>
            <a:ext cx="220663" cy="196850"/>
            <a:chOff x="6497150" y="2569673"/>
            <a:chExt cx="354390" cy="316901"/>
          </a:xfrm>
        </p:grpSpPr>
        <p:cxnSp>
          <p:nvCxnSpPr>
            <p:cNvPr id="102" name="Straight Connector 101"/>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cxnSp>
        <p:nvCxnSpPr>
          <p:cNvPr id="371" name="Straight Arrow Connector 370"/>
          <p:cNvCxnSpPr/>
          <p:nvPr/>
        </p:nvCxnSpPr>
        <p:spPr>
          <a:xfrm flipH="1">
            <a:off x="1997075" y="2554288"/>
            <a:ext cx="1924050" cy="473075"/>
          </a:xfrm>
          <a:prstGeom prst="straightConnector1">
            <a:avLst/>
          </a:prstGeom>
          <a:ln>
            <a:solidFill>
              <a:srgbClr val="808DA0"/>
            </a:solidFill>
            <a:tailEnd type="arrow"/>
          </a:ln>
        </p:spPr>
        <p:style>
          <a:lnRef idx="2">
            <a:schemeClr val="accent1"/>
          </a:lnRef>
          <a:fillRef idx="0">
            <a:schemeClr val="accent1"/>
          </a:fillRef>
          <a:effectRef idx="1">
            <a:schemeClr val="accent1"/>
          </a:effectRef>
          <a:fontRef idx="minor">
            <a:schemeClr val="tx1"/>
          </a:fontRef>
        </p:style>
      </p:cxnSp>
      <p:cxnSp>
        <p:nvCxnSpPr>
          <p:cNvPr id="373" name="Straight Arrow Connector 372"/>
          <p:cNvCxnSpPr/>
          <p:nvPr/>
        </p:nvCxnSpPr>
        <p:spPr>
          <a:xfrm>
            <a:off x="4473575" y="2554288"/>
            <a:ext cx="0" cy="600075"/>
          </a:xfrm>
          <a:prstGeom prst="straightConnector1">
            <a:avLst/>
          </a:prstGeom>
          <a:ln>
            <a:solidFill>
              <a:srgbClr val="808DA0"/>
            </a:solidFill>
            <a:tailEnd type="arrow"/>
          </a:ln>
        </p:spPr>
        <p:style>
          <a:lnRef idx="2">
            <a:schemeClr val="accent1"/>
          </a:lnRef>
          <a:fillRef idx="0">
            <a:schemeClr val="accent1"/>
          </a:fillRef>
          <a:effectRef idx="1">
            <a:schemeClr val="accent1"/>
          </a:effectRef>
          <a:fontRef idx="minor">
            <a:schemeClr val="tx1"/>
          </a:fontRef>
        </p:style>
      </p:cxnSp>
      <p:cxnSp>
        <p:nvCxnSpPr>
          <p:cNvPr id="375" name="Straight Arrow Connector 374"/>
          <p:cNvCxnSpPr/>
          <p:nvPr/>
        </p:nvCxnSpPr>
        <p:spPr>
          <a:xfrm>
            <a:off x="5070475" y="2554288"/>
            <a:ext cx="1905000" cy="473075"/>
          </a:xfrm>
          <a:prstGeom prst="straightConnector1">
            <a:avLst/>
          </a:prstGeom>
          <a:ln>
            <a:solidFill>
              <a:srgbClr val="808DA0"/>
            </a:solidFill>
            <a:tailEnd type="arrow"/>
          </a:ln>
        </p:spPr>
        <p:style>
          <a:lnRef idx="2">
            <a:schemeClr val="accent1"/>
          </a:lnRef>
          <a:fillRef idx="0">
            <a:schemeClr val="accent1"/>
          </a:fillRef>
          <a:effectRef idx="1">
            <a:schemeClr val="accent1"/>
          </a:effectRef>
          <a:fontRef idx="minor">
            <a:schemeClr val="tx1"/>
          </a:fontRef>
        </p:style>
      </p:cxnSp>
      <p:cxnSp>
        <p:nvCxnSpPr>
          <p:cNvPr id="379" name="Straight Arrow Connector 378"/>
          <p:cNvCxnSpPr/>
          <p:nvPr/>
        </p:nvCxnSpPr>
        <p:spPr>
          <a:xfrm flipH="1">
            <a:off x="1249363" y="4119563"/>
            <a:ext cx="536575" cy="244475"/>
          </a:xfrm>
          <a:prstGeom prst="straightConnector1">
            <a:avLst/>
          </a:prstGeom>
          <a:ln>
            <a:solidFill>
              <a:srgbClr val="808DA0"/>
            </a:solidFill>
            <a:tailEnd type="arrow"/>
          </a:ln>
        </p:spPr>
        <p:style>
          <a:lnRef idx="2">
            <a:schemeClr val="accent1"/>
          </a:lnRef>
          <a:fillRef idx="0">
            <a:schemeClr val="accent1"/>
          </a:fillRef>
          <a:effectRef idx="1">
            <a:schemeClr val="accent1"/>
          </a:effectRef>
          <a:fontRef idx="minor">
            <a:schemeClr val="tx1"/>
          </a:fontRef>
        </p:style>
      </p:cxnSp>
      <p:cxnSp>
        <p:nvCxnSpPr>
          <p:cNvPr id="388" name="Straight Arrow Connector 387"/>
          <p:cNvCxnSpPr/>
          <p:nvPr/>
        </p:nvCxnSpPr>
        <p:spPr>
          <a:xfrm>
            <a:off x="1997075" y="4119563"/>
            <a:ext cx="522288" cy="244475"/>
          </a:xfrm>
          <a:prstGeom prst="straightConnector1">
            <a:avLst/>
          </a:prstGeom>
          <a:ln>
            <a:solidFill>
              <a:srgbClr val="808DA0"/>
            </a:solidFill>
            <a:tailEnd type="arrow"/>
          </a:ln>
        </p:spPr>
        <p:style>
          <a:lnRef idx="2">
            <a:schemeClr val="accent1"/>
          </a:lnRef>
          <a:fillRef idx="0">
            <a:schemeClr val="accent1"/>
          </a:fillRef>
          <a:effectRef idx="1">
            <a:schemeClr val="accent1"/>
          </a:effectRef>
          <a:fontRef idx="minor">
            <a:schemeClr val="tx1"/>
          </a:fontRef>
        </p:style>
      </p:cxnSp>
      <p:cxnSp>
        <p:nvCxnSpPr>
          <p:cNvPr id="391" name="Straight Arrow Connector 390"/>
          <p:cNvCxnSpPr/>
          <p:nvPr/>
        </p:nvCxnSpPr>
        <p:spPr>
          <a:xfrm flipH="1">
            <a:off x="3819525" y="4127500"/>
            <a:ext cx="536575" cy="242888"/>
          </a:xfrm>
          <a:prstGeom prst="straightConnector1">
            <a:avLst/>
          </a:prstGeom>
          <a:ln>
            <a:solidFill>
              <a:srgbClr val="808DA0"/>
            </a:solidFill>
            <a:tailEnd type="arrow"/>
          </a:ln>
        </p:spPr>
        <p:style>
          <a:lnRef idx="2">
            <a:schemeClr val="accent1"/>
          </a:lnRef>
          <a:fillRef idx="0">
            <a:schemeClr val="accent1"/>
          </a:fillRef>
          <a:effectRef idx="1">
            <a:schemeClr val="accent1"/>
          </a:effectRef>
          <a:fontRef idx="minor">
            <a:schemeClr val="tx1"/>
          </a:fontRef>
        </p:style>
      </p:cxnSp>
      <p:cxnSp>
        <p:nvCxnSpPr>
          <p:cNvPr id="392" name="Straight Arrow Connector 391"/>
          <p:cNvCxnSpPr/>
          <p:nvPr/>
        </p:nvCxnSpPr>
        <p:spPr>
          <a:xfrm>
            <a:off x="4567238" y="4127500"/>
            <a:ext cx="520700" cy="242888"/>
          </a:xfrm>
          <a:prstGeom prst="straightConnector1">
            <a:avLst/>
          </a:prstGeom>
          <a:ln>
            <a:solidFill>
              <a:srgbClr val="808DA0"/>
            </a:solidFill>
            <a:tailEnd type="arrow"/>
          </a:ln>
        </p:spPr>
        <p:style>
          <a:lnRef idx="2">
            <a:schemeClr val="accent1"/>
          </a:lnRef>
          <a:fillRef idx="0">
            <a:schemeClr val="accent1"/>
          </a:fillRef>
          <a:effectRef idx="1">
            <a:schemeClr val="accent1"/>
          </a:effectRef>
          <a:fontRef idx="minor">
            <a:schemeClr val="tx1"/>
          </a:fontRef>
        </p:style>
      </p:cxnSp>
      <p:cxnSp>
        <p:nvCxnSpPr>
          <p:cNvPr id="393" name="Straight Arrow Connector 392"/>
          <p:cNvCxnSpPr/>
          <p:nvPr/>
        </p:nvCxnSpPr>
        <p:spPr>
          <a:xfrm flipH="1">
            <a:off x="6438900" y="4127500"/>
            <a:ext cx="536575" cy="242888"/>
          </a:xfrm>
          <a:prstGeom prst="straightConnector1">
            <a:avLst/>
          </a:prstGeom>
          <a:ln>
            <a:solidFill>
              <a:srgbClr val="808DA0"/>
            </a:solidFill>
            <a:tailEnd type="arrow"/>
          </a:ln>
        </p:spPr>
        <p:style>
          <a:lnRef idx="2">
            <a:schemeClr val="accent1"/>
          </a:lnRef>
          <a:fillRef idx="0">
            <a:schemeClr val="accent1"/>
          </a:fillRef>
          <a:effectRef idx="1">
            <a:schemeClr val="accent1"/>
          </a:effectRef>
          <a:fontRef idx="minor">
            <a:schemeClr val="tx1"/>
          </a:fontRef>
        </p:style>
      </p:cxnSp>
      <p:cxnSp>
        <p:nvCxnSpPr>
          <p:cNvPr id="394" name="Straight Arrow Connector 393"/>
          <p:cNvCxnSpPr/>
          <p:nvPr/>
        </p:nvCxnSpPr>
        <p:spPr>
          <a:xfrm>
            <a:off x="7186613" y="4127500"/>
            <a:ext cx="520700" cy="242888"/>
          </a:xfrm>
          <a:prstGeom prst="straightConnector1">
            <a:avLst/>
          </a:prstGeom>
          <a:ln>
            <a:solidFill>
              <a:srgbClr val="808DA0"/>
            </a:solidFill>
            <a:tailEnd type="arrow"/>
          </a:ln>
        </p:spPr>
        <p:style>
          <a:lnRef idx="2">
            <a:schemeClr val="accent1"/>
          </a:lnRef>
          <a:fillRef idx="0">
            <a:schemeClr val="accent1"/>
          </a:fillRef>
          <a:effectRef idx="1">
            <a:schemeClr val="accent1"/>
          </a:effectRef>
          <a:fontRef idx="minor">
            <a:schemeClr val="tx1"/>
          </a:fontRef>
        </p:style>
      </p:cxnSp>
      <p:cxnSp>
        <p:nvCxnSpPr>
          <p:cNvPr id="395" name="Straight Arrow Connector 394"/>
          <p:cNvCxnSpPr/>
          <p:nvPr/>
        </p:nvCxnSpPr>
        <p:spPr>
          <a:xfrm>
            <a:off x="2606675" y="5497513"/>
            <a:ext cx="0" cy="36353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7" name="Straight Arrow Connector 396"/>
          <p:cNvCxnSpPr/>
          <p:nvPr/>
        </p:nvCxnSpPr>
        <p:spPr>
          <a:xfrm>
            <a:off x="3816350" y="5483225"/>
            <a:ext cx="0" cy="36353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8" name="Straight Arrow Connector 397"/>
          <p:cNvCxnSpPr/>
          <p:nvPr/>
        </p:nvCxnSpPr>
        <p:spPr>
          <a:xfrm>
            <a:off x="5176838" y="5483225"/>
            <a:ext cx="0" cy="36353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9" name="Straight Arrow Connector 398"/>
          <p:cNvCxnSpPr/>
          <p:nvPr/>
        </p:nvCxnSpPr>
        <p:spPr>
          <a:xfrm>
            <a:off x="6450013" y="5467350"/>
            <a:ext cx="0" cy="36353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58" name="TextBox 457"/>
          <p:cNvSpPr txBox="1">
            <a:spLocks noChangeArrowheads="1"/>
          </p:cNvSpPr>
          <p:nvPr/>
        </p:nvSpPr>
        <p:spPr bwMode="auto">
          <a:xfrm>
            <a:off x="6194425" y="5922963"/>
            <a:ext cx="512763"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Tie</a:t>
            </a:r>
          </a:p>
        </p:txBody>
      </p:sp>
      <p:sp>
        <p:nvSpPr>
          <p:cNvPr id="459" name="TextBox 458"/>
          <p:cNvSpPr txBox="1">
            <a:spLocks noChangeArrowheads="1"/>
          </p:cNvSpPr>
          <p:nvPr/>
        </p:nvSpPr>
        <p:spPr bwMode="auto">
          <a:xfrm>
            <a:off x="4914900" y="5926138"/>
            <a:ext cx="514350"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Tie</a:t>
            </a:r>
          </a:p>
        </p:txBody>
      </p:sp>
      <p:sp>
        <p:nvSpPr>
          <p:cNvPr id="460" name="TextBox 459"/>
          <p:cNvSpPr txBox="1">
            <a:spLocks noChangeArrowheads="1"/>
          </p:cNvSpPr>
          <p:nvPr/>
        </p:nvSpPr>
        <p:spPr bwMode="auto">
          <a:xfrm>
            <a:off x="3570288" y="5922963"/>
            <a:ext cx="514350"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Tie</a:t>
            </a:r>
          </a:p>
        </p:txBody>
      </p:sp>
      <p:sp>
        <p:nvSpPr>
          <p:cNvPr id="461" name="TextBox 460"/>
          <p:cNvSpPr txBox="1">
            <a:spLocks noChangeArrowheads="1"/>
          </p:cNvSpPr>
          <p:nvPr/>
        </p:nvSpPr>
        <p:spPr bwMode="auto">
          <a:xfrm>
            <a:off x="2362200" y="5916613"/>
            <a:ext cx="514350"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Tie</a:t>
            </a:r>
          </a:p>
        </p:txBody>
      </p:sp>
      <p:sp>
        <p:nvSpPr>
          <p:cNvPr id="31796" name="TextBox 232"/>
          <p:cNvSpPr txBox="1">
            <a:spLocks noChangeArrowheads="1"/>
          </p:cNvSpPr>
          <p:nvPr/>
        </p:nvSpPr>
        <p:spPr bwMode="auto">
          <a:xfrm>
            <a:off x="7270750" y="4465638"/>
            <a:ext cx="1190625"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solidFill>
                  <a:srgbClr val="0000FF"/>
                </a:solidFill>
              </a:rPr>
              <a:t>Win for O</a:t>
            </a:r>
          </a:p>
        </p:txBody>
      </p:sp>
      <p:sp>
        <p:nvSpPr>
          <p:cNvPr id="31797" name="TextBox 233"/>
          <p:cNvSpPr txBox="1">
            <a:spLocks noChangeArrowheads="1"/>
          </p:cNvSpPr>
          <p:nvPr/>
        </p:nvSpPr>
        <p:spPr bwMode="auto">
          <a:xfrm>
            <a:off x="560388" y="4467225"/>
            <a:ext cx="1189037"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solidFill>
                  <a:srgbClr val="0000FF"/>
                </a:solidFill>
              </a:rPr>
              <a:t>Win for O</a:t>
            </a:r>
          </a:p>
        </p:txBody>
      </p:sp>
      <p:grpSp>
        <p:nvGrpSpPr>
          <p:cNvPr id="235" name="Group 234"/>
          <p:cNvGrpSpPr>
            <a:grpSpLocks/>
          </p:cNvGrpSpPr>
          <p:nvPr/>
        </p:nvGrpSpPr>
        <p:grpSpPr bwMode="auto">
          <a:xfrm>
            <a:off x="2087563" y="4478338"/>
            <a:ext cx="1025525" cy="927100"/>
            <a:chOff x="3764286" y="1902436"/>
            <a:chExt cx="1646559" cy="1491592"/>
          </a:xfrm>
        </p:grpSpPr>
        <p:cxnSp>
          <p:nvCxnSpPr>
            <p:cNvPr id="236" name="Straight Connector 235"/>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3764286" y="238005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3764286" y="2885762"/>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40" name="Group 239"/>
          <p:cNvGrpSpPr>
            <a:grpSpLocks/>
          </p:cNvGrpSpPr>
          <p:nvPr/>
        </p:nvGrpSpPr>
        <p:grpSpPr bwMode="auto">
          <a:xfrm>
            <a:off x="2511425" y="4840288"/>
            <a:ext cx="220663" cy="196850"/>
            <a:chOff x="6497150" y="2569673"/>
            <a:chExt cx="354390" cy="316901"/>
          </a:xfrm>
        </p:grpSpPr>
        <p:cxnSp>
          <p:nvCxnSpPr>
            <p:cNvPr id="241" name="Straight Connector 240"/>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43" name="Oval 242"/>
          <p:cNvSpPr/>
          <p:nvPr/>
        </p:nvSpPr>
        <p:spPr>
          <a:xfrm>
            <a:off x="2174875" y="4818063"/>
            <a:ext cx="231775"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44" name="Group 243"/>
          <p:cNvGrpSpPr>
            <a:grpSpLocks/>
          </p:cNvGrpSpPr>
          <p:nvPr/>
        </p:nvGrpSpPr>
        <p:grpSpPr bwMode="auto">
          <a:xfrm>
            <a:off x="2162175" y="5168900"/>
            <a:ext cx="220663" cy="196850"/>
            <a:chOff x="6497150" y="2569673"/>
            <a:chExt cx="354390" cy="316901"/>
          </a:xfrm>
        </p:grpSpPr>
        <p:cxnSp>
          <p:nvCxnSpPr>
            <p:cNvPr id="245" name="Straight Connector 244"/>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47" name="Oval 246"/>
          <p:cNvSpPr/>
          <p:nvPr/>
        </p:nvSpPr>
        <p:spPr>
          <a:xfrm>
            <a:off x="2874963" y="4483100"/>
            <a:ext cx="230187"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48" name="Group 247"/>
          <p:cNvGrpSpPr>
            <a:grpSpLocks/>
          </p:cNvGrpSpPr>
          <p:nvPr/>
        </p:nvGrpSpPr>
        <p:grpSpPr bwMode="auto">
          <a:xfrm>
            <a:off x="2190750" y="4527550"/>
            <a:ext cx="220663" cy="196850"/>
            <a:chOff x="6497150" y="2569673"/>
            <a:chExt cx="354390" cy="316901"/>
          </a:xfrm>
        </p:grpSpPr>
        <p:cxnSp>
          <p:nvCxnSpPr>
            <p:cNvPr id="249" name="Straight Connector 248"/>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51" name="Oval 250"/>
          <p:cNvSpPr/>
          <p:nvPr/>
        </p:nvSpPr>
        <p:spPr>
          <a:xfrm>
            <a:off x="2862263" y="5153025"/>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52" name="Group 251"/>
          <p:cNvGrpSpPr>
            <a:grpSpLocks/>
          </p:cNvGrpSpPr>
          <p:nvPr/>
        </p:nvGrpSpPr>
        <p:grpSpPr bwMode="auto">
          <a:xfrm>
            <a:off x="2519363" y="4522788"/>
            <a:ext cx="219075" cy="196850"/>
            <a:chOff x="6497150" y="2569673"/>
            <a:chExt cx="354390" cy="316901"/>
          </a:xfrm>
        </p:grpSpPr>
        <p:cxnSp>
          <p:nvCxnSpPr>
            <p:cNvPr id="253" name="Straight Connector 252"/>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55" name="Group 254"/>
          <p:cNvGrpSpPr>
            <a:grpSpLocks/>
          </p:cNvGrpSpPr>
          <p:nvPr/>
        </p:nvGrpSpPr>
        <p:grpSpPr bwMode="auto">
          <a:xfrm>
            <a:off x="3279775" y="4483100"/>
            <a:ext cx="1023938" cy="927100"/>
            <a:chOff x="3764286" y="1902436"/>
            <a:chExt cx="1646559" cy="1491592"/>
          </a:xfrm>
        </p:grpSpPr>
        <p:cxnSp>
          <p:nvCxnSpPr>
            <p:cNvPr id="256" name="Straight Connector 255"/>
            <p:cNvCxnSpPr/>
            <p:nvPr/>
          </p:nvCxnSpPr>
          <p:spPr>
            <a:xfrm>
              <a:off x="4361642"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491304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764286" y="2380053"/>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764286" y="2885764"/>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60" name="Group 259"/>
          <p:cNvGrpSpPr>
            <a:grpSpLocks/>
          </p:cNvGrpSpPr>
          <p:nvPr/>
        </p:nvGrpSpPr>
        <p:grpSpPr bwMode="auto">
          <a:xfrm>
            <a:off x="3702050" y="4845050"/>
            <a:ext cx="220663" cy="196850"/>
            <a:chOff x="6497150" y="2569673"/>
            <a:chExt cx="354390" cy="316901"/>
          </a:xfrm>
        </p:grpSpPr>
        <p:cxnSp>
          <p:nvCxnSpPr>
            <p:cNvPr id="261" name="Straight Connector 260"/>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63" name="Oval 262"/>
          <p:cNvSpPr/>
          <p:nvPr/>
        </p:nvSpPr>
        <p:spPr>
          <a:xfrm>
            <a:off x="3367088" y="4821238"/>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64" name="Group 263"/>
          <p:cNvGrpSpPr>
            <a:grpSpLocks/>
          </p:cNvGrpSpPr>
          <p:nvPr/>
        </p:nvGrpSpPr>
        <p:grpSpPr bwMode="auto">
          <a:xfrm>
            <a:off x="3352800" y="5173663"/>
            <a:ext cx="220663" cy="196850"/>
            <a:chOff x="6497150" y="2569673"/>
            <a:chExt cx="354390" cy="316901"/>
          </a:xfrm>
        </p:grpSpPr>
        <p:cxnSp>
          <p:nvCxnSpPr>
            <p:cNvPr id="265" name="Straight Connector 264"/>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67" name="Oval 266"/>
          <p:cNvSpPr/>
          <p:nvPr/>
        </p:nvSpPr>
        <p:spPr>
          <a:xfrm>
            <a:off x="4065588" y="4487863"/>
            <a:ext cx="230187"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68" name="Group 267"/>
          <p:cNvGrpSpPr>
            <a:grpSpLocks/>
          </p:cNvGrpSpPr>
          <p:nvPr/>
        </p:nvGrpSpPr>
        <p:grpSpPr bwMode="auto">
          <a:xfrm>
            <a:off x="3382963" y="4532313"/>
            <a:ext cx="220662" cy="196850"/>
            <a:chOff x="6497150" y="2569673"/>
            <a:chExt cx="354390" cy="316901"/>
          </a:xfrm>
        </p:grpSpPr>
        <p:cxnSp>
          <p:nvCxnSpPr>
            <p:cNvPr id="269" name="Straight Connector 268"/>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71" name="Oval 270"/>
          <p:cNvSpPr/>
          <p:nvPr/>
        </p:nvSpPr>
        <p:spPr>
          <a:xfrm>
            <a:off x="4052888" y="5156200"/>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72" name="Group 271"/>
          <p:cNvGrpSpPr>
            <a:grpSpLocks/>
          </p:cNvGrpSpPr>
          <p:nvPr/>
        </p:nvGrpSpPr>
        <p:grpSpPr bwMode="auto">
          <a:xfrm>
            <a:off x="4052888" y="4845050"/>
            <a:ext cx="220662" cy="196850"/>
            <a:chOff x="6497150" y="2569673"/>
            <a:chExt cx="354390" cy="316901"/>
          </a:xfrm>
        </p:grpSpPr>
        <p:cxnSp>
          <p:nvCxnSpPr>
            <p:cNvPr id="273" name="Straight Connector 272"/>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75" name="Group 274"/>
          <p:cNvGrpSpPr>
            <a:grpSpLocks/>
          </p:cNvGrpSpPr>
          <p:nvPr/>
        </p:nvGrpSpPr>
        <p:grpSpPr bwMode="auto">
          <a:xfrm>
            <a:off x="4646613" y="4478338"/>
            <a:ext cx="1025525" cy="927100"/>
            <a:chOff x="3764286" y="1902436"/>
            <a:chExt cx="1646559" cy="1491592"/>
          </a:xfrm>
        </p:grpSpPr>
        <p:cxnSp>
          <p:nvCxnSpPr>
            <p:cNvPr id="276" name="Straight Connector 275"/>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3764286" y="238005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a:off x="3764286" y="2885762"/>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80" name="Group 279"/>
          <p:cNvGrpSpPr>
            <a:grpSpLocks/>
          </p:cNvGrpSpPr>
          <p:nvPr/>
        </p:nvGrpSpPr>
        <p:grpSpPr bwMode="auto">
          <a:xfrm>
            <a:off x="5070475" y="4840288"/>
            <a:ext cx="220663" cy="196850"/>
            <a:chOff x="6497150" y="2569673"/>
            <a:chExt cx="354390" cy="316901"/>
          </a:xfrm>
        </p:grpSpPr>
        <p:cxnSp>
          <p:nvCxnSpPr>
            <p:cNvPr id="281" name="Straight Connector 280"/>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83" name="Oval 282"/>
          <p:cNvSpPr/>
          <p:nvPr/>
        </p:nvSpPr>
        <p:spPr>
          <a:xfrm>
            <a:off x="4733925" y="4818063"/>
            <a:ext cx="231775"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84" name="Group 283"/>
          <p:cNvGrpSpPr>
            <a:grpSpLocks/>
          </p:cNvGrpSpPr>
          <p:nvPr/>
        </p:nvGrpSpPr>
        <p:grpSpPr bwMode="auto">
          <a:xfrm>
            <a:off x="4721225" y="5168900"/>
            <a:ext cx="220663" cy="196850"/>
            <a:chOff x="6497150" y="2569673"/>
            <a:chExt cx="354390" cy="316901"/>
          </a:xfrm>
        </p:grpSpPr>
        <p:cxnSp>
          <p:nvCxnSpPr>
            <p:cNvPr id="285" name="Straight Connector 284"/>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87" name="Oval 286"/>
          <p:cNvSpPr/>
          <p:nvPr/>
        </p:nvSpPr>
        <p:spPr>
          <a:xfrm>
            <a:off x="5434013" y="4483100"/>
            <a:ext cx="230187"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88" name="Group 287"/>
          <p:cNvGrpSpPr>
            <a:grpSpLocks/>
          </p:cNvGrpSpPr>
          <p:nvPr/>
        </p:nvGrpSpPr>
        <p:grpSpPr bwMode="auto">
          <a:xfrm>
            <a:off x="4749800" y="4527550"/>
            <a:ext cx="220663" cy="196850"/>
            <a:chOff x="6497150" y="2569673"/>
            <a:chExt cx="354390" cy="316901"/>
          </a:xfrm>
        </p:grpSpPr>
        <p:cxnSp>
          <p:nvCxnSpPr>
            <p:cNvPr id="289" name="Straight Connector 288"/>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91" name="Oval 290"/>
          <p:cNvSpPr/>
          <p:nvPr/>
        </p:nvSpPr>
        <p:spPr>
          <a:xfrm>
            <a:off x="5421313" y="5153025"/>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92" name="Group 291"/>
          <p:cNvGrpSpPr>
            <a:grpSpLocks/>
          </p:cNvGrpSpPr>
          <p:nvPr/>
        </p:nvGrpSpPr>
        <p:grpSpPr bwMode="auto">
          <a:xfrm>
            <a:off x="5421313" y="4840288"/>
            <a:ext cx="220662" cy="196850"/>
            <a:chOff x="6497150" y="2569673"/>
            <a:chExt cx="354390" cy="316901"/>
          </a:xfrm>
        </p:grpSpPr>
        <p:cxnSp>
          <p:nvCxnSpPr>
            <p:cNvPr id="293" name="Straight Connector 292"/>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95" name="Group 294"/>
          <p:cNvGrpSpPr>
            <a:grpSpLocks/>
          </p:cNvGrpSpPr>
          <p:nvPr/>
        </p:nvGrpSpPr>
        <p:grpSpPr bwMode="auto">
          <a:xfrm>
            <a:off x="5919788" y="4473575"/>
            <a:ext cx="1023937" cy="928688"/>
            <a:chOff x="3764286" y="1902436"/>
            <a:chExt cx="1646559" cy="1491592"/>
          </a:xfrm>
        </p:grpSpPr>
        <p:cxnSp>
          <p:nvCxnSpPr>
            <p:cNvPr id="296" name="Straight Connector 295"/>
            <p:cNvCxnSpPr/>
            <p:nvPr/>
          </p:nvCxnSpPr>
          <p:spPr>
            <a:xfrm>
              <a:off x="4361643"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4913049"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3764286" y="2379236"/>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3764286" y="288663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00" name="Group 299"/>
          <p:cNvGrpSpPr>
            <a:grpSpLocks/>
          </p:cNvGrpSpPr>
          <p:nvPr/>
        </p:nvGrpSpPr>
        <p:grpSpPr bwMode="auto">
          <a:xfrm>
            <a:off x="6343650" y="4837113"/>
            <a:ext cx="220663" cy="196850"/>
            <a:chOff x="6497150" y="2569673"/>
            <a:chExt cx="354390" cy="316901"/>
          </a:xfrm>
        </p:grpSpPr>
        <p:cxnSp>
          <p:nvCxnSpPr>
            <p:cNvPr id="301" name="Straight Connector 300"/>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03" name="Oval 302"/>
          <p:cNvSpPr/>
          <p:nvPr/>
        </p:nvSpPr>
        <p:spPr>
          <a:xfrm>
            <a:off x="6007100" y="4813300"/>
            <a:ext cx="230188"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04" name="Group 303"/>
          <p:cNvGrpSpPr>
            <a:grpSpLocks/>
          </p:cNvGrpSpPr>
          <p:nvPr/>
        </p:nvGrpSpPr>
        <p:grpSpPr bwMode="auto">
          <a:xfrm>
            <a:off x="5994400" y="5164138"/>
            <a:ext cx="219075" cy="198437"/>
            <a:chOff x="6497150" y="2569673"/>
            <a:chExt cx="354390" cy="316901"/>
          </a:xfrm>
        </p:grpSpPr>
        <p:cxnSp>
          <p:nvCxnSpPr>
            <p:cNvPr id="305" name="Straight Connector 304"/>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07" name="Oval 306"/>
          <p:cNvSpPr/>
          <p:nvPr/>
        </p:nvSpPr>
        <p:spPr>
          <a:xfrm>
            <a:off x="6705600" y="4478338"/>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08" name="Group 307"/>
          <p:cNvGrpSpPr>
            <a:grpSpLocks/>
          </p:cNvGrpSpPr>
          <p:nvPr/>
        </p:nvGrpSpPr>
        <p:grpSpPr bwMode="auto">
          <a:xfrm>
            <a:off x="6022975" y="4522788"/>
            <a:ext cx="220663" cy="196850"/>
            <a:chOff x="6497150" y="2569673"/>
            <a:chExt cx="354390" cy="316901"/>
          </a:xfrm>
        </p:grpSpPr>
        <p:cxnSp>
          <p:nvCxnSpPr>
            <p:cNvPr id="309" name="Straight Connector 308"/>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11" name="Oval 310"/>
          <p:cNvSpPr/>
          <p:nvPr/>
        </p:nvSpPr>
        <p:spPr>
          <a:xfrm>
            <a:off x="6694488" y="5148263"/>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12" name="Group 311"/>
          <p:cNvGrpSpPr>
            <a:grpSpLocks/>
          </p:cNvGrpSpPr>
          <p:nvPr/>
        </p:nvGrpSpPr>
        <p:grpSpPr bwMode="auto">
          <a:xfrm>
            <a:off x="6350000" y="5172075"/>
            <a:ext cx="220663" cy="196850"/>
            <a:chOff x="6497150" y="2569673"/>
            <a:chExt cx="354390" cy="316901"/>
          </a:xfrm>
        </p:grpSpPr>
        <p:cxnSp>
          <p:nvCxnSpPr>
            <p:cNvPr id="313" name="Straight Connector 312"/>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15" name="Oval 314"/>
          <p:cNvSpPr/>
          <p:nvPr/>
        </p:nvSpPr>
        <p:spPr>
          <a:xfrm>
            <a:off x="2513013" y="5146675"/>
            <a:ext cx="230187"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6" name="Oval 315"/>
          <p:cNvSpPr/>
          <p:nvPr/>
        </p:nvSpPr>
        <p:spPr>
          <a:xfrm>
            <a:off x="3703638" y="4497388"/>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7" name="Oval 316"/>
          <p:cNvSpPr/>
          <p:nvPr/>
        </p:nvSpPr>
        <p:spPr>
          <a:xfrm>
            <a:off x="5070475" y="5146675"/>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8" name="Oval 317"/>
          <p:cNvSpPr/>
          <p:nvPr/>
        </p:nvSpPr>
        <p:spPr>
          <a:xfrm>
            <a:off x="6350000" y="4483100"/>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37685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nodeType="clickEffect">
                                  <p:stCondLst>
                                    <p:cond delay="0"/>
                                  </p:stCondLst>
                                  <p:childTnLst>
                                    <p:animEffect transition="out" filter="dissolve">
                                      <p:cBhvr>
                                        <p:cTn id="6" dur="500"/>
                                        <p:tgtEl>
                                          <p:spTgt spid="235"/>
                                        </p:tgtEl>
                                      </p:cBhvr>
                                    </p:animEffect>
                                    <p:set>
                                      <p:cBhvr>
                                        <p:cTn id="7" dur="1" fill="hold">
                                          <p:stCondLst>
                                            <p:cond delay="499"/>
                                          </p:stCondLst>
                                        </p:cTn>
                                        <p:tgtEl>
                                          <p:spTgt spid="235"/>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40"/>
                                        </p:tgtEl>
                                      </p:cBhvr>
                                    </p:animEffect>
                                    <p:set>
                                      <p:cBhvr>
                                        <p:cTn id="10" dur="1" fill="hold">
                                          <p:stCondLst>
                                            <p:cond delay="499"/>
                                          </p:stCondLst>
                                        </p:cTn>
                                        <p:tgtEl>
                                          <p:spTgt spid="240"/>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243"/>
                                        </p:tgtEl>
                                      </p:cBhvr>
                                    </p:animEffect>
                                    <p:set>
                                      <p:cBhvr>
                                        <p:cTn id="13" dur="1" fill="hold">
                                          <p:stCondLst>
                                            <p:cond delay="499"/>
                                          </p:stCondLst>
                                        </p:cTn>
                                        <p:tgtEl>
                                          <p:spTgt spid="243"/>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244"/>
                                        </p:tgtEl>
                                      </p:cBhvr>
                                    </p:animEffect>
                                    <p:set>
                                      <p:cBhvr>
                                        <p:cTn id="16" dur="1" fill="hold">
                                          <p:stCondLst>
                                            <p:cond delay="499"/>
                                          </p:stCondLst>
                                        </p:cTn>
                                        <p:tgtEl>
                                          <p:spTgt spid="24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47"/>
                                        </p:tgtEl>
                                      </p:cBhvr>
                                    </p:animEffect>
                                    <p:set>
                                      <p:cBhvr>
                                        <p:cTn id="19" dur="1" fill="hold">
                                          <p:stCondLst>
                                            <p:cond delay="499"/>
                                          </p:stCondLst>
                                        </p:cTn>
                                        <p:tgtEl>
                                          <p:spTgt spid="247"/>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48"/>
                                        </p:tgtEl>
                                      </p:cBhvr>
                                    </p:animEffect>
                                    <p:set>
                                      <p:cBhvr>
                                        <p:cTn id="22" dur="1" fill="hold">
                                          <p:stCondLst>
                                            <p:cond delay="499"/>
                                          </p:stCondLst>
                                        </p:cTn>
                                        <p:tgtEl>
                                          <p:spTgt spid="248"/>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251"/>
                                        </p:tgtEl>
                                      </p:cBhvr>
                                    </p:animEffect>
                                    <p:set>
                                      <p:cBhvr>
                                        <p:cTn id="25" dur="1" fill="hold">
                                          <p:stCondLst>
                                            <p:cond delay="499"/>
                                          </p:stCondLst>
                                        </p:cTn>
                                        <p:tgtEl>
                                          <p:spTgt spid="251"/>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252"/>
                                        </p:tgtEl>
                                      </p:cBhvr>
                                    </p:animEffect>
                                    <p:set>
                                      <p:cBhvr>
                                        <p:cTn id="28" dur="1" fill="hold">
                                          <p:stCondLst>
                                            <p:cond delay="499"/>
                                          </p:stCondLst>
                                        </p:cTn>
                                        <p:tgtEl>
                                          <p:spTgt spid="252"/>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315"/>
                                        </p:tgtEl>
                                      </p:cBhvr>
                                    </p:animEffect>
                                    <p:set>
                                      <p:cBhvr>
                                        <p:cTn id="31" dur="1" fill="hold">
                                          <p:stCondLst>
                                            <p:cond delay="499"/>
                                          </p:stCondLst>
                                        </p:cTn>
                                        <p:tgtEl>
                                          <p:spTgt spid="315"/>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395"/>
                                        </p:tgtEl>
                                      </p:cBhvr>
                                    </p:animEffect>
                                    <p:set>
                                      <p:cBhvr>
                                        <p:cTn id="34" dur="1" fill="hold">
                                          <p:stCondLst>
                                            <p:cond delay="499"/>
                                          </p:stCondLst>
                                        </p:cTn>
                                        <p:tgtEl>
                                          <p:spTgt spid="395"/>
                                        </p:tgtEl>
                                        <p:attrNameLst>
                                          <p:attrName>style.visibility</p:attrName>
                                        </p:attrNameLst>
                                      </p:cBhvr>
                                      <p:to>
                                        <p:strVal val="hidden"/>
                                      </p:to>
                                    </p:set>
                                  </p:childTnLst>
                                </p:cTn>
                              </p:par>
                            </p:childTnLst>
                          </p:cTn>
                        </p:par>
                        <p:par>
                          <p:cTn id="35" fill="hold" nodeType="afterGroup">
                            <p:stCondLst>
                              <p:cond delay="500"/>
                            </p:stCondLst>
                            <p:childTnLst>
                              <p:par>
                                <p:cTn id="36" presetID="42" presetClass="path" presetSubtype="0" accel="50000" decel="50000" fill="hold" grpId="0" nodeType="afterEffect">
                                  <p:stCondLst>
                                    <p:cond delay="0"/>
                                  </p:stCondLst>
                                  <p:childTnLst>
                                    <p:animMotion origin="layout" path="M 2.16742E-6 2.04772E-6 L 2.16742E-6 -0.20732 " pathEditMode="relative" rAng="0" ptsTypes="AA">
                                      <p:cBhvr>
                                        <p:cTn id="37" dur="2000" fill="hold"/>
                                        <p:tgtEl>
                                          <p:spTgt spid="461"/>
                                        </p:tgtEl>
                                        <p:attrNameLst>
                                          <p:attrName>ppt_x</p:attrName>
                                          <p:attrName>ppt_y</p:attrName>
                                        </p:attrNameLst>
                                      </p:cBhvr>
                                      <p:rCtr x="0" y="-10378"/>
                                    </p:animMotion>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xit" presetSubtype="0" fill="hold" nodeType="clickEffect">
                                  <p:stCondLst>
                                    <p:cond delay="0"/>
                                  </p:stCondLst>
                                  <p:childTnLst>
                                    <p:animEffect transition="out" filter="dissolve">
                                      <p:cBhvr>
                                        <p:cTn id="41" dur="500"/>
                                        <p:tgtEl>
                                          <p:spTgt spid="397"/>
                                        </p:tgtEl>
                                      </p:cBhvr>
                                    </p:animEffect>
                                    <p:set>
                                      <p:cBhvr>
                                        <p:cTn id="42" dur="1" fill="hold">
                                          <p:stCondLst>
                                            <p:cond delay="499"/>
                                          </p:stCondLst>
                                        </p:cTn>
                                        <p:tgtEl>
                                          <p:spTgt spid="397"/>
                                        </p:tgtEl>
                                        <p:attrNameLst>
                                          <p:attrName>style.visibility</p:attrName>
                                        </p:attrNameLst>
                                      </p:cBhvr>
                                      <p:to>
                                        <p:strVal val="hidden"/>
                                      </p:to>
                                    </p:set>
                                  </p:childTnLst>
                                </p:cTn>
                              </p:par>
                              <p:par>
                                <p:cTn id="43" presetID="9" presetClass="exit" presetSubtype="0" fill="hold" nodeType="withEffect">
                                  <p:stCondLst>
                                    <p:cond delay="0"/>
                                  </p:stCondLst>
                                  <p:childTnLst>
                                    <p:animEffect transition="out" filter="dissolve">
                                      <p:cBhvr>
                                        <p:cTn id="44" dur="500"/>
                                        <p:tgtEl>
                                          <p:spTgt spid="398"/>
                                        </p:tgtEl>
                                      </p:cBhvr>
                                    </p:animEffect>
                                    <p:set>
                                      <p:cBhvr>
                                        <p:cTn id="45" dur="1" fill="hold">
                                          <p:stCondLst>
                                            <p:cond delay="499"/>
                                          </p:stCondLst>
                                        </p:cTn>
                                        <p:tgtEl>
                                          <p:spTgt spid="398"/>
                                        </p:tgtEl>
                                        <p:attrNameLst>
                                          <p:attrName>style.visibility</p:attrName>
                                        </p:attrNameLst>
                                      </p:cBhvr>
                                      <p:to>
                                        <p:strVal val="hidden"/>
                                      </p:to>
                                    </p:set>
                                  </p:childTnLst>
                                </p:cTn>
                              </p:par>
                              <p:par>
                                <p:cTn id="46" presetID="9" presetClass="exit" presetSubtype="0" fill="hold" nodeType="withEffect">
                                  <p:stCondLst>
                                    <p:cond delay="0"/>
                                  </p:stCondLst>
                                  <p:childTnLst>
                                    <p:animEffect transition="out" filter="dissolve">
                                      <p:cBhvr>
                                        <p:cTn id="47" dur="500"/>
                                        <p:tgtEl>
                                          <p:spTgt spid="399"/>
                                        </p:tgtEl>
                                      </p:cBhvr>
                                    </p:animEffect>
                                    <p:set>
                                      <p:cBhvr>
                                        <p:cTn id="48" dur="1" fill="hold">
                                          <p:stCondLst>
                                            <p:cond delay="499"/>
                                          </p:stCondLst>
                                        </p:cTn>
                                        <p:tgtEl>
                                          <p:spTgt spid="399"/>
                                        </p:tgtEl>
                                        <p:attrNameLst>
                                          <p:attrName>style.visibility</p:attrName>
                                        </p:attrNameLst>
                                      </p:cBhvr>
                                      <p:to>
                                        <p:strVal val="hidden"/>
                                      </p:to>
                                    </p:set>
                                  </p:childTnLst>
                                </p:cTn>
                              </p:par>
                              <p:par>
                                <p:cTn id="49" presetID="9" presetClass="exit" presetSubtype="0" fill="hold" nodeType="withEffect">
                                  <p:stCondLst>
                                    <p:cond delay="0"/>
                                  </p:stCondLst>
                                  <p:childTnLst>
                                    <p:animEffect transition="out" filter="dissolve">
                                      <p:cBhvr>
                                        <p:cTn id="50" dur="500"/>
                                        <p:tgtEl>
                                          <p:spTgt spid="255"/>
                                        </p:tgtEl>
                                      </p:cBhvr>
                                    </p:animEffect>
                                    <p:set>
                                      <p:cBhvr>
                                        <p:cTn id="51" dur="1" fill="hold">
                                          <p:stCondLst>
                                            <p:cond delay="499"/>
                                          </p:stCondLst>
                                        </p:cTn>
                                        <p:tgtEl>
                                          <p:spTgt spid="255"/>
                                        </p:tgtEl>
                                        <p:attrNameLst>
                                          <p:attrName>style.visibility</p:attrName>
                                        </p:attrNameLst>
                                      </p:cBhvr>
                                      <p:to>
                                        <p:strVal val="hidden"/>
                                      </p:to>
                                    </p:set>
                                  </p:childTnLst>
                                </p:cTn>
                              </p:par>
                              <p:par>
                                <p:cTn id="52" presetID="9" presetClass="exit" presetSubtype="0" fill="hold" nodeType="withEffect">
                                  <p:stCondLst>
                                    <p:cond delay="0"/>
                                  </p:stCondLst>
                                  <p:childTnLst>
                                    <p:animEffect transition="out" filter="dissolve">
                                      <p:cBhvr>
                                        <p:cTn id="53" dur="500"/>
                                        <p:tgtEl>
                                          <p:spTgt spid="260"/>
                                        </p:tgtEl>
                                      </p:cBhvr>
                                    </p:animEffect>
                                    <p:set>
                                      <p:cBhvr>
                                        <p:cTn id="54" dur="1" fill="hold">
                                          <p:stCondLst>
                                            <p:cond delay="499"/>
                                          </p:stCondLst>
                                        </p:cTn>
                                        <p:tgtEl>
                                          <p:spTgt spid="260"/>
                                        </p:tgtEl>
                                        <p:attrNameLst>
                                          <p:attrName>style.visibility</p:attrName>
                                        </p:attrNameLst>
                                      </p:cBhvr>
                                      <p:to>
                                        <p:strVal val="hidden"/>
                                      </p:to>
                                    </p:set>
                                  </p:childTnLst>
                                </p:cTn>
                              </p:par>
                              <p:par>
                                <p:cTn id="55" presetID="9" presetClass="exit" presetSubtype="0" fill="hold" grpId="0" nodeType="withEffect">
                                  <p:stCondLst>
                                    <p:cond delay="0"/>
                                  </p:stCondLst>
                                  <p:childTnLst>
                                    <p:animEffect transition="out" filter="dissolve">
                                      <p:cBhvr>
                                        <p:cTn id="56" dur="500"/>
                                        <p:tgtEl>
                                          <p:spTgt spid="263"/>
                                        </p:tgtEl>
                                      </p:cBhvr>
                                    </p:animEffect>
                                    <p:set>
                                      <p:cBhvr>
                                        <p:cTn id="57" dur="1" fill="hold">
                                          <p:stCondLst>
                                            <p:cond delay="499"/>
                                          </p:stCondLst>
                                        </p:cTn>
                                        <p:tgtEl>
                                          <p:spTgt spid="263"/>
                                        </p:tgtEl>
                                        <p:attrNameLst>
                                          <p:attrName>style.visibility</p:attrName>
                                        </p:attrNameLst>
                                      </p:cBhvr>
                                      <p:to>
                                        <p:strVal val="hidden"/>
                                      </p:to>
                                    </p:set>
                                  </p:childTnLst>
                                </p:cTn>
                              </p:par>
                              <p:par>
                                <p:cTn id="58" presetID="9" presetClass="exit" presetSubtype="0" fill="hold" nodeType="withEffect">
                                  <p:stCondLst>
                                    <p:cond delay="0"/>
                                  </p:stCondLst>
                                  <p:childTnLst>
                                    <p:animEffect transition="out" filter="dissolve">
                                      <p:cBhvr>
                                        <p:cTn id="59" dur="500"/>
                                        <p:tgtEl>
                                          <p:spTgt spid="264"/>
                                        </p:tgtEl>
                                      </p:cBhvr>
                                    </p:animEffect>
                                    <p:set>
                                      <p:cBhvr>
                                        <p:cTn id="60" dur="1" fill="hold">
                                          <p:stCondLst>
                                            <p:cond delay="499"/>
                                          </p:stCondLst>
                                        </p:cTn>
                                        <p:tgtEl>
                                          <p:spTgt spid="264"/>
                                        </p:tgtEl>
                                        <p:attrNameLst>
                                          <p:attrName>style.visibility</p:attrName>
                                        </p:attrNameLst>
                                      </p:cBhvr>
                                      <p:to>
                                        <p:strVal val="hidden"/>
                                      </p:to>
                                    </p:set>
                                  </p:childTnLst>
                                </p:cTn>
                              </p:par>
                              <p:par>
                                <p:cTn id="61" presetID="9" presetClass="exit" presetSubtype="0" fill="hold" grpId="0" nodeType="withEffect">
                                  <p:stCondLst>
                                    <p:cond delay="0"/>
                                  </p:stCondLst>
                                  <p:childTnLst>
                                    <p:animEffect transition="out" filter="dissolve">
                                      <p:cBhvr>
                                        <p:cTn id="62" dur="500"/>
                                        <p:tgtEl>
                                          <p:spTgt spid="267"/>
                                        </p:tgtEl>
                                      </p:cBhvr>
                                    </p:animEffect>
                                    <p:set>
                                      <p:cBhvr>
                                        <p:cTn id="63" dur="1" fill="hold">
                                          <p:stCondLst>
                                            <p:cond delay="499"/>
                                          </p:stCondLst>
                                        </p:cTn>
                                        <p:tgtEl>
                                          <p:spTgt spid="267"/>
                                        </p:tgtEl>
                                        <p:attrNameLst>
                                          <p:attrName>style.visibility</p:attrName>
                                        </p:attrNameLst>
                                      </p:cBhvr>
                                      <p:to>
                                        <p:strVal val="hidden"/>
                                      </p:to>
                                    </p:set>
                                  </p:childTnLst>
                                </p:cTn>
                              </p:par>
                              <p:par>
                                <p:cTn id="64" presetID="9" presetClass="exit" presetSubtype="0" fill="hold" nodeType="withEffect">
                                  <p:stCondLst>
                                    <p:cond delay="0"/>
                                  </p:stCondLst>
                                  <p:childTnLst>
                                    <p:animEffect transition="out" filter="dissolve">
                                      <p:cBhvr>
                                        <p:cTn id="65" dur="500"/>
                                        <p:tgtEl>
                                          <p:spTgt spid="268"/>
                                        </p:tgtEl>
                                      </p:cBhvr>
                                    </p:animEffect>
                                    <p:set>
                                      <p:cBhvr>
                                        <p:cTn id="66" dur="1" fill="hold">
                                          <p:stCondLst>
                                            <p:cond delay="499"/>
                                          </p:stCondLst>
                                        </p:cTn>
                                        <p:tgtEl>
                                          <p:spTgt spid="268"/>
                                        </p:tgtEl>
                                        <p:attrNameLst>
                                          <p:attrName>style.visibility</p:attrName>
                                        </p:attrNameLst>
                                      </p:cBhvr>
                                      <p:to>
                                        <p:strVal val="hidden"/>
                                      </p:to>
                                    </p:set>
                                  </p:childTnLst>
                                </p:cTn>
                              </p:par>
                              <p:par>
                                <p:cTn id="67" presetID="9" presetClass="exit" presetSubtype="0" fill="hold" grpId="0" nodeType="withEffect">
                                  <p:stCondLst>
                                    <p:cond delay="0"/>
                                  </p:stCondLst>
                                  <p:childTnLst>
                                    <p:animEffect transition="out" filter="dissolve">
                                      <p:cBhvr>
                                        <p:cTn id="68" dur="500"/>
                                        <p:tgtEl>
                                          <p:spTgt spid="271"/>
                                        </p:tgtEl>
                                      </p:cBhvr>
                                    </p:animEffect>
                                    <p:set>
                                      <p:cBhvr>
                                        <p:cTn id="69" dur="1" fill="hold">
                                          <p:stCondLst>
                                            <p:cond delay="499"/>
                                          </p:stCondLst>
                                        </p:cTn>
                                        <p:tgtEl>
                                          <p:spTgt spid="271"/>
                                        </p:tgtEl>
                                        <p:attrNameLst>
                                          <p:attrName>style.visibility</p:attrName>
                                        </p:attrNameLst>
                                      </p:cBhvr>
                                      <p:to>
                                        <p:strVal val="hidden"/>
                                      </p:to>
                                    </p:set>
                                  </p:childTnLst>
                                </p:cTn>
                              </p:par>
                              <p:par>
                                <p:cTn id="70" presetID="9" presetClass="exit" presetSubtype="0" fill="hold" nodeType="withEffect">
                                  <p:stCondLst>
                                    <p:cond delay="0"/>
                                  </p:stCondLst>
                                  <p:childTnLst>
                                    <p:animEffect transition="out" filter="dissolve">
                                      <p:cBhvr>
                                        <p:cTn id="71" dur="500"/>
                                        <p:tgtEl>
                                          <p:spTgt spid="272"/>
                                        </p:tgtEl>
                                      </p:cBhvr>
                                    </p:animEffect>
                                    <p:set>
                                      <p:cBhvr>
                                        <p:cTn id="72" dur="1" fill="hold">
                                          <p:stCondLst>
                                            <p:cond delay="499"/>
                                          </p:stCondLst>
                                        </p:cTn>
                                        <p:tgtEl>
                                          <p:spTgt spid="272"/>
                                        </p:tgtEl>
                                        <p:attrNameLst>
                                          <p:attrName>style.visibility</p:attrName>
                                        </p:attrNameLst>
                                      </p:cBhvr>
                                      <p:to>
                                        <p:strVal val="hidden"/>
                                      </p:to>
                                    </p:set>
                                  </p:childTnLst>
                                </p:cTn>
                              </p:par>
                              <p:par>
                                <p:cTn id="73" presetID="9" presetClass="exit" presetSubtype="0" fill="hold" nodeType="withEffect">
                                  <p:stCondLst>
                                    <p:cond delay="0"/>
                                  </p:stCondLst>
                                  <p:childTnLst>
                                    <p:animEffect transition="out" filter="dissolve">
                                      <p:cBhvr>
                                        <p:cTn id="74" dur="500"/>
                                        <p:tgtEl>
                                          <p:spTgt spid="275"/>
                                        </p:tgtEl>
                                      </p:cBhvr>
                                    </p:animEffect>
                                    <p:set>
                                      <p:cBhvr>
                                        <p:cTn id="75" dur="1" fill="hold">
                                          <p:stCondLst>
                                            <p:cond delay="499"/>
                                          </p:stCondLst>
                                        </p:cTn>
                                        <p:tgtEl>
                                          <p:spTgt spid="275"/>
                                        </p:tgtEl>
                                        <p:attrNameLst>
                                          <p:attrName>style.visibility</p:attrName>
                                        </p:attrNameLst>
                                      </p:cBhvr>
                                      <p:to>
                                        <p:strVal val="hidden"/>
                                      </p:to>
                                    </p:set>
                                  </p:childTnLst>
                                </p:cTn>
                              </p:par>
                              <p:par>
                                <p:cTn id="76" presetID="9" presetClass="exit" presetSubtype="0" fill="hold" nodeType="withEffect">
                                  <p:stCondLst>
                                    <p:cond delay="0"/>
                                  </p:stCondLst>
                                  <p:childTnLst>
                                    <p:animEffect transition="out" filter="dissolve">
                                      <p:cBhvr>
                                        <p:cTn id="77" dur="500"/>
                                        <p:tgtEl>
                                          <p:spTgt spid="280"/>
                                        </p:tgtEl>
                                      </p:cBhvr>
                                    </p:animEffect>
                                    <p:set>
                                      <p:cBhvr>
                                        <p:cTn id="78" dur="1" fill="hold">
                                          <p:stCondLst>
                                            <p:cond delay="499"/>
                                          </p:stCondLst>
                                        </p:cTn>
                                        <p:tgtEl>
                                          <p:spTgt spid="280"/>
                                        </p:tgtEl>
                                        <p:attrNameLst>
                                          <p:attrName>style.visibility</p:attrName>
                                        </p:attrNameLst>
                                      </p:cBhvr>
                                      <p:to>
                                        <p:strVal val="hidden"/>
                                      </p:to>
                                    </p:set>
                                  </p:childTnLst>
                                </p:cTn>
                              </p:par>
                              <p:par>
                                <p:cTn id="79" presetID="9" presetClass="exit" presetSubtype="0" fill="hold" grpId="0" nodeType="withEffect">
                                  <p:stCondLst>
                                    <p:cond delay="0"/>
                                  </p:stCondLst>
                                  <p:childTnLst>
                                    <p:animEffect transition="out" filter="dissolve">
                                      <p:cBhvr>
                                        <p:cTn id="80" dur="500"/>
                                        <p:tgtEl>
                                          <p:spTgt spid="283"/>
                                        </p:tgtEl>
                                      </p:cBhvr>
                                    </p:animEffect>
                                    <p:set>
                                      <p:cBhvr>
                                        <p:cTn id="81" dur="1" fill="hold">
                                          <p:stCondLst>
                                            <p:cond delay="499"/>
                                          </p:stCondLst>
                                        </p:cTn>
                                        <p:tgtEl>
                                          <p:spTgt spid="283"/>
                                        </p:tgtEl>
                                        <p:attrNameLst>
                                          <p:attrName>style.visibility</p:attrName>
                                        </p:attrNameLst>
                                      </p:cBhvr>
                                      <p:to>
                                        <p:strVal val="hidden"/>
                                      </p:to>
                                    </p:set>
                                  </p:childTnLst>
                                </p:cTn>
                              </p:par>
                              <p:par>
                                <p:cTn id="82" presetID="9" presetClass="exit" presetSubtype="0" fill="hold" nodeType="withEffect">
                                  <p:stCondLst>
                                    <p:cond delay="0"/>
                                  </p:stCondLst>
                                  <p:childTnLst>
                                    <p:animEffect transition="out" filter="dissolve">
                                      <p:cBhvr>
                                        <p:cTn id="83" dur="500"/>
                                        <p:tgtEl>
                                          <p:spTgt spid="284"/>
                                        </p:tgtEl>
                                      </p:cBhvr>
                                    </p:animEffect>
                                    <p:set>
                                      <p:cBhvr>
                                        <p:cTn id="84" dur="1" fill="hold">
                                          <p:stCondLst>
                                            <p:cond delay="499"/>
                                          </p:stCondLst>
                                        </p:cTn>
                                        <p:tgtEl>
                                          <p:spTgt spid="284"/>
                                        </p:tgtEl>
                                        <p:attrNameLst>
                                          <p:attrName>style.visibility</p:attrName>
                                        </p:attrNameLst>
                                      </p:cBhvr>
                                      <p:to>
                                        <p:strVal val="hidden"/>
                                      </p:to>
                                    </p:set>
                                  </p:childTnLst>
                                </p:cTn>
                              </p:par>
                              <p:par>
                                <p:cTn id="85" presetID="9" presetClass="exit" presetSubtype="0" fill="hold" grpId="0" nodeType="withEffect">
                                  <p:stCondLst>
                                    <p:cond delay="0"/>
                                  </p:stCondLst>
                                  <p:childTnLst>
                                    <p:animEffect transition="out" filter="dissolve">
                                      <p:cBhvr>
                                        <p:cTn id="86" dur="500"/>
                                        <p:tgtEl>
                                          <p:spTgt spid="287"/>
                                        </p:tgtEl>
                                      </p:cBhvr>
                                    </p:animEffect>
                                    <p:set>
                                      <p:cBhvr>
                                        <p:cTn id="87" dur="1" fill="hold">
                                          <p:stCondLst>
                                            <p:cond delay="499"/>
                                          </p:stCondLst>
                                        </p:cTn>
                                        <p:tgtEl>
                                          <p:spTgt spid="287"/>
                                        </p:tgtEl>
                                        <p:attrNameLst>
                                          <p:attrName>style.visibility</p:attrName>
                                        </p:attrNameLst>
                                      </p:cBhvr>
                                      <p:to>
                                        <p:strVal val="hidden"/>
                                      </p:to>
                                    </p:set>
                                  </p:childTnLst>
                                </p:cTn>
                              </p:par>
                              <p:par>
                                <p:cTn id="88" presetID="9" presetClass="exit" presetSubtype="0" fill="hold" nodeType="withEffect">
                                  <p:stCondLst>
                                    <p:cond delay="0"/>
                                  </p:stCondLst>
                                  <p:childTnLst>
                                    <p:animEffect transition="out" filter="dissolve">
                                      <p:cBhvr>
                                        <p:cTn id="89" dur="500"/>
                                        <p:tgtEl>
                                          <p:spTgt spid="288"/>
                                        </p:tgtEl>
                                      </p:cBhvr>
                                    </p:animEffect>
                                    <p:set>
                                      <p:cBhvr>
                                        <p:cTn id="90" dur="1" fill="hold">
                                          <p:stCondLst>
                                            <p:cond delay="499"/>
                                          </p:stCondLst>
                                        </p:cTn>
                                        <p:tgtEl>
                                          <p:spTgt spid="288"/>
                                        </p:tgtEl>
                                        <p:attrNameLst>
                                          <p:attrName>style.visibility</p:attrName>
                                        </p:attrNameLst>
                                      </p:cBhvr>
                                      <p:to>
                                        <p:strVal val="hidden"/>
                                      </p:to>
                                    </p:set>
                                  </p:childTnLst>
                                </p:cTn>
                              </p:par>
                              <p:par>
                                <p:cTn id="91" presetID="9" presetClass="exit" presetSubtype="0" fill="hold" grpId="0" nodeType="withEffect">
                                  <p:stCondLst>
                                    <p:cond delay="0"/>
                                  </p:stCondLst>
                                  <p:childTnLst>
                                    <p:animEffect transition="out" filter="dissolve">
                                      <p:cBhvr>
                                        <p:cTn id="92" dur="500"/>
                                        <p:tgtEl>
                                          <p:spTgt spid="291"/>
                                        </p:tgtEl>
                                      </p:cBhvr>
                                    </p:animEffect>
                                    <p:set>
                                      <p:cBhvr>
                                        <p:cTn id="93" dur="1" fill="hold">
                                          <p:stCondLst>
                                            <p:cond delay="499"/>
                                          </p:stCondLst>
                                        </p:cTn>
                                        <p:tgtEl>
                                          <p:spTgt spid="291"/>
                                        </p:tgtEl>
                                        <p:attrNameLst>
                                          <p:attrName>style.visibility</p:attrName>
                                        </p:attrNameLst>
                                      </p:cBhvr>
                                      <p:to>
                                        <p:strVal val="hidden"/>
                                      </p:to>
                                    </p:set>
                                  </p:childTnLst>
                                </p:cTn>
                              </p:par>
                              <p:par>
                                <p:cTn id="94" presetID="9" presetClass="exit" presetSubtype="0" fill="hold" nodeType="withEffect">
                                  <p:stCondLst>
                                    <p:cond delay="0"/>
                                  </p:stCondLst>
                                  <p:childTnLst>
                                    <p:animEffect transition="out" filter="dissolve">
                                      <p:cBhvr>
                                        <p:cTn id="95" dur="500"/>
                                        <p:tgtEl>
                                          <p:spTgt spid="292"/>
                                        </p:tgtEl>
                                      </p:cBhvr>
                                    </p:animEffect>
                                    <p:set>
                                      <p:cBhvr>
                                        <p:cTn id="96" dur="1" fill="hold">
                                          <p:stCondLst>
                                            <p:cond delay="499"/>
                                          </p:stCondLst>
                                        </p:cTn>
                                        <p:tgtEl>
                                          <p:spTgt spid="292"/>
                                        </p:tgtEl>
                                        <p:attrNameLst>
                                          <p:attrName>style.visibility</p:attrName>
                                        </p:attrNameLst>
                                      </p:cBhvr>
                                      <p:to>
                                        <p:strVal val="hidden"/>
                                      </p:to>
                                    </p:set>
                                  </p:childTnLst>
                                </p:cTn>
                              </p:par>
                              <p:par>
                                <p:cTn id="97" presetID="9" presetClass="exit" presetSubtype="0" fill="hold" nodeType="withEffect">
                                  <p:stCondLst>
                                    <p:cond delay="0"/>
                                  </p:stCondLst>
                                  <p:childTnLst>
                                    <p:animEffect transition="out" filter="dissolve">
                                      <p:cBhvr>
                                        <p:cTn id="98" dur="500"/>
                                        <p:tgtEl>
                                          <p:spTgt spid="295"/>
                                        </p:tgtEl>
                                      </p:cBhvr>
                                    </p:animEffect>
                                    <p:set>
                                      <p:cBhvr>
                                        <p:cTn id="99" dur="1" fill="hold">
                                          <p:stCondLst>
                                            <p:cond delay="499"/>
                                          </p:stCondLst>
                                        </p:cTn>
                                        <p:tgtEl>
                                          <p:spTgt spid="295"/>
                                        </p:tgtEl>
                                        <p:attrNameLst>
                                          <p:attrName>style.visibility</p:attrName>
                                        </p:attrNameLst>
                                      </p:cBhvr>
                                      <p:to>
                                        <p:strVal val="hidden"/>
                                      </p:to>
                                    </p:set>
                                  </p:childTnLst>
                                </p:cTn>
                              </p:par>
                              <p:par>
                                <p:cTn id="100" presetID="9" presetClass="exit" presetSubtype="0" fill="hold" nodeType="withEffect">
                                  <p:stCondLst>
                                    <p:cond delay="0"/>
                                  </p:stCondLst>
                                  <p:childTnLst>
                                    <p:animEffect transition="out" filter="dissolve">
                                      <p:cBhvr>
                                        <p:cTn id="101" dur="500"/>
                                        <p:tgtEl>
                                          <p:spTgt spid="300"/>
                                        </p:tgtEl>
                                      </p:cBhvr>
                                    </p:animEffect>
                                    <p:set>
                                      <p:cBhvr>
                                        <p:cTn id="102" dur="1" fill="hold">
                                          <p:stCondLst>
                                            <p:cond delay="499"/>
                                          </p:stCondLst>
                                        </p:cTn>
                                        <p:tgtEl>
                                          <p:spTgt spid="300"/>
                                        </p:tgtEl>
                                        <p:attrNameLst>
                                          <p:attrName>style.visibility</p:attrName>
                                        </p:attrNameLst>
                                      </p:cBhvr>
                                      <p:to>
                                        <p:strVal val="hidden"/>
                                      </p:to>
                                    </p:set>
                                  </p:childTnLst>
                                </p:cTn>
                              </p:par>
                              <p:par>
                                <p:cTn id="103" presetID="9" presetClass="exit" presetSubtype="0" fill="hold" grpId="0" nodeType="withEffect">
                                  <p:stCondLst>
                                    <p:cond delay="0"/>
                                  </p:stCondLst>
                                  <p:childTnLst>
                                    <p:animEffect transition="out" filter="dissolve">
                                      <p:cBhvr>
                                        <p:cTn id="104" dur="500"/>
                                        <p:tgtEl>
                                          <p:spTgt spid="303"/>
                                        </p:tgtEl>
                                      </p:cBhvr>
                                    </p:animEffect>
                                    <p:set>
                                      <p:cBhvr>
                                        <p:cTn id="105" dur="1" fill="hold">
                                          <p:stCondLst>
                                            <p:cond delay="499"/>
                                          </p:stCondLst>
                                        </p:cTn>
                                        <p:tgtEl>
                                          <p:spTgt spid="303"/>
                                        </p:tgtEl>
                                        <p:attrNameLst>
                                          <p:attrName>style.visibility</p:attrName>
                                        </p:attrNameLst>
                                      </p:cBhvr>
                                      <p:to>
                                        <p:strVal val="hidden"/>
                                      </p:to>
                                    </p:set>
                                  </p:childTnLst>
                                </p:cTn>
                              </p:par>
                              <p:par>
                                <p:cTn id="106" presetID="9" presetClass="exit" presetSubtype="0" fill="hold" nodeType="withEffect">
                                  <p:stCondLst>
                                    <p:cond delay="0"/>
                                  </p:stCondLst>
                                  <p:childTnLst>
                                    <p:animEffect transition="out" filter="dissolve">
                                      <p:cBhvr>
                                        <p:cTn id="107" dur="500"/>
                                        <p:tgtEl>
                                          <p:spTgt spid="304"/>
                                        </p:tgtEl>
                                      </p:cBhvr>
                                    </p:animEffect>
                                    <p:set>
                                      <p:cBhvr>
                                        <p:cTn id="108" dur="1" fill="hold">
                                          <p:stCondLst>
                                            <p:cond delay="499"/>
                                          </p:stCondLst>
                                        </p:cTn>
                                        <p:tgtEl>
                                          <p:spTgt spid="304"/>
                                        </p:tgtEl>
                                        <p:attrNameLst>
                                          <p:attrName>style.visibility</p:attrName>
                                        </p:attrNameLst>
                                      </p:cBhvr>
                                      <p:to>
                                        <p:strVal val="hidden"/>
                                      </p:to>
                                    </p:set>
                                  </p:childTnLst>
                                </p:cTn>
                              </p:par>
                              <p:par>
                                <p:cTn id="109" presetID="9" presetClass="exit" presetSubtype="0" fill="hold" grpId="0" nodeType="withEffect">
                                  <p:stCondLst>
                                    <p:cond delay="0"/>
                                  </p:stCondLst>
                                  <p:childTnLst>
                                    <p:animEffect transition="out" filter="dissolve">
                                      <p:cBhvr>
                                        <p:cTn id="110" dur="500"/>
                                        <p:tgtEl>
                                          <p:spTgt spid="307"/>
                                        </p:tgtEl>
                                      </p:cBhvr>
                                    </p:animEffect>
                                    <p:set>
                                      <p:cBhvr>
                                        <p:cTn id="111" dur="1" fill="hold">
                                          <p:stCondLst>
                                            <p:cond delay="499"/>
                                          </p:stCondLst>
                                        </p:cTn>
                                        <p:tgtEl>
                                          <p:spTgt spid="307"/>
                                        </p:tgtEl>
                                        <p:attrNameLst>
                                          <p:attrName>style.visibility</p:attrName>
                                        </p:attrNameLst>
                                      </p:cBhvr>
                                      <p:to>
                                        <p:strVal val="hidden"/>
                                      </p:to>
                                    </p:set>
                                  </p:childTnLst>
                                </p:cTn>
                              </p:par>
                              <p:par>
                                <p:cTn id="112" presetID="9" presetClass="exit" presetSubtype="0" fill="hold" nodeType="withEffect">
                                  <p:stCondLst>
                                    <p:cond delay="0"/>
                                  </p:stCondLst>
                                  <p:childTnLst>
                                    <p:animEffect transition="out" filter="dissolve">
                                      <p:cBhvr>
                                        <p:cTn id="113" dur="500"/>
                                        <p:tgtEl>
                                          <p:spTgt spid="308"/>
                                        </p:tgtEl>
                                      </p:cBhvr>
                                    </p:animEffect>
                                    <p:set>
                                      <p:cBhvr>
                                        <p:cTn id="114" dur="1" fill="hold">
                                          <p:stCondLst>
                                            <p:cond delay="499"/>
                                          </p:stCondLst>
                                        </p:cTn>
                                        <p:tgtEl>
                                          <p:spTgt spid="308"/>
                                        </p:tgtEl>
                                        <p:attrNameLst>
                                          <p:attrName>style.visibility</p:attrName>
                                        </p:attrNameLst>
                                      </p:cBhvr>
                                      <p:to>
                                        <p:strVal val="hidden"/>
                                      </p:to>
                                    </p:set>
                                  </p:childTnLst>
                                </p:cTn>
                              </p:par>
                              <p:par>
                                <p:cTn id="115" presetID="9" presetClass="exit" presetSubtype="0" fill="hold" grpId="0" nodeType="withEffect">
                                  <p:stCondLst>
                                    <p:cond delay="0"/>
                                  </p:stCondLst>
                                  <p:childTnLst>
                                    <p:animEffect transition="out" filter="dissolve">
                                      <p:cBhvr>
                                        <p:cTn id="116" dur="500"/>
                                        <p:tgtEl>
                                          <p:spTgt spid="311"/>
                                        </p:tgtEl>
                                      </p:cBhvr>
                                    </p:animEffect>
                                    <p:set>
                                      <p:cBhvr>
                                        <p:cTn id="117" dur="1" fill="hold">
                                          <p:stCondLst>
                                            <p:cond delay="499"/>
                                          </p:stCondLst>
                                        </p:cTn>
                                        <p:tgtEl>
                                          <p:spTgt spid="311"/>
                                        </p:tgtEl>
                                        <p:attrNameLst>
                                          <p:attrName>style.visibility</p:attrName>
                                        </p:attrNameLst>
                                      </p:cBhvr>
                                      <p:to>
                                        <p:strVal val="hidden"/>
                                      </p:to>
                                    </p:set>
                                  </p:childTnLst>
                                </p:cTn>
                              </p:par>
                              <p:par>
                                <p:cTn id="118" presetID="9" presetClass="exit" presetSubtype="0" fill="hold" nodeType="withEffect">
                                  <p:stCondLst>
                                    <p:cond delay="0"/>
                                  </p:stCondLst>
                                  <p:childTnLst>
                                    <p:animEffect transition="out" filter="dissolve">
                                      <p:cBhvr>
                                        <p:cTn id="119" dur="500"/>
                                        <p:tgtEl>
                                          <p:spTgt spid="312"/>
                                        </p:tgtEl>
                                      </p:cBhvr>
                                    </p:animEffect>
                                    <p:set>
                                      <p:cBhvr>
                                        <p:cTn id="120" dur="1" fill="hold">
                                          <p:stCondLst>
                                            <p:cond delay="499"/>
                                          </p:stCondLst>
                                        </p:cTn>
                                        <p:tgtEl>
                                          <p:spTgt spid="312"/>
                                        </p:tgtEl>
                                        <p:attrNameLst>
                                          <p:attrName>style.visibility</p:attrName>
                                        </p:attrNameLst>
                                      </p:cBhvr>
                                      <p:to>
                                        <p:strVal val="hidden"/>
                                      </p:to>
                                    </p:set>
                                  </p:childTnLst>
                                </p:cTn>
                              </p:par>
                              <p:par>
                                <p:cTn id="121" presetID="9" presetClass="exit" presetSubtype="0" fill="hold" grpId="0" nodeType="withEffect">
                                  <p:stCondLst>
                                    <p:cond delay="0"/>
                                  </p:stCondLst>
                                  <p:childTnLst>
                                    <p:animEffect transition="out" filter="dissolve">
                                      <p:cBhvr>
                                        <p:cTn id="122" dur="500"/>
                                        <p:tgtEl>
                                          <p:spTgt spid="316"/>
                                        </p:tgtEl>
                                      </p:cBhvr>
                                    </p:animEffect>
                                    <p:set>
                                      <p:cBhvr>
                                        <p:cTn id="123" dur="1" fill="hold">
                                          <p:stCondLst>
                                            <p:cond delay="499"/>
                                          </p:stCondLst>
                                        </p:cTn>
                                        <p:tgtEl>
                                          <p:spTgt spid="316"/>
                                        </p:tgtEl>
                                        <p:attrNameLst>
                                          <p:attrName>style.visibility</p:attrName>
                                        </p:attrNameLst>
                                      </p:cBhvr>
                                      <p:to>
                                        <p:strVal val="hidden"/>
                                      </p:to>
                                    </p:set>
                                  </p:childTnLst>
                                </p:cTn>
                              </p:par>
                              <p:par>
                                <p:cTn id="124" presetID="9" presetClass="exit" presetSubtype="0" fill="hold" grpId="0" nodeType="withEffect">
                                  <p:stCondLst>
                                    <p:cond delay="0"/>
                                  </p:stCondLst>
                                  <p:childTnLst>
                                    <p:animEffect transition="out" filter="dissolve">
                                      <p:cBhvr>
                                        <p:cTn id="125" dur="500"/>
                                        <p:tgtEl>
                                          <p:spTgt spid="317"/>
                                        </p:tgtEl>
                                      </p:cBhvr>
                                    </p:animEffect>
                                    <p:set>
                                      <p:cBhvr>
                                        <p:cTn id="126" dur="1" fill="hold">
                                          <p:stCondLst>
                                            <p:cond delay="499"/>
                                          </p:stCondLst>
                                        </p:cTn>
                                        <p:tgtEl>
                                          <p:spTgt spid="317"/>
                                        </p:tgtEl>
                                        <p:attrNameLst>
                                          <p:attrName>style.visibility</p:attrName>
                                        </p:attrNameLst>
                                      </p:cBhvr>
                                      <p:to>
                                        <p:strVal val="hidden"/>
                                      </p:to>
                                    </p:set>
                                  </p:childTnLst>
                                </p:cTn>
                              </p:par>
                              <p:par>
                                <p:cTn id="127" presetID="9" presetClass="exit" presetSubtype="0" fill="hold" grpId="0" nodeType="withEffect">
                                  <p:stCondLst>
                                    <p:cond delay="0"/>
                                  </p:stCondLst>
                                  <p:childTnLst>
                                    <p:animEffect transition="out" filter="dissolve">
                                      <p:cBhvr>
                                        <p:cTn id="128" dur="500"/>
                                        <p:tgtEl>
                                          <p:spTgt spid="318"/>
                                        </p:tgtEl>
                                      </p:cBhvr>
                                    </p:animEffect>
                                    <p:set>
                                      <p:cBhvr>
                                        <p:cTn id="129" dur="1" fill="hold">
                                          <p:stCondLst>
                                            <p:cond delay="499"/>
                                          </p:stCondLst>
                                        </p:cTn>
                                        <p:tgtEl>
                                          <p:spTgt spid="318"/>
                                        </p:tgtEl>
                                        <p:attrNameLst>
                                          <p:attrName>style.visibility</p:attrName>
                                        </p:attrNameLst>
                                      </p:cBhvr>
                                      <p:to>
                                        <p:strVal val="hidden"/>
                                      </p:to>
                                    </p:set>
                                  </p:childTnLst>
                                </p:cTn>
                              </p:par>
                            </p:childTnLst>
                          </p:cTn>
                        </p:par>
                        <p:par>
                          <p:cTn id="130" fill="hold" nodeType="afterGroup">
                            <p:stCondLst>
                              <p:cond delay="500"/>
                            </p:stCondLst>
                            <p:childTnLst>
                              <p:par>
                                <p:cTn id="131" presetID="0" presetClass="path" presetSubtype="0" accel="50000" decel="50000" fill="hold" grpId="0" nodeType="afterEffect">
                                  <p:stCondLst>
                                    <p:cond delay="0"/>
                                  </p:stCondLst>
                                  <p:childTnLst>
                                    <p:animMotion origin="layout" path="M -0.00035 -0.00069 L -0.00035 -0.20824 " pathEditMode="relative" ptsTypes="AA">
                                      <p:cBhvr>
                                        <p:cTn id="132" dur="2000" fill="hold"/>
                                        <p:tgtEl>
                                          <p:spTgt spid="460"/>
                                        </p:tgtEl>
                                        <p:attrNameLst>
                                          <p:attrName>ppt_x</p:attrName>
                                          <p:attrName>ppt_y</p:attrName>
                                        </p:attrNameLst>
                                      </p:cBhvr>
                                    </p:animMotion>
                                  </p:childTnLst>
                                </p:cTn>
                              </p:par>
                              <p:par>
                                <p:cTn id="133" presetID="0" presetClass="path" presetSubtype="0" accel="50000" decel="50000" fill="hold" grpId="0" nodeType="withEffect">
                                  <p:stCondLst>
                                    <p:cond delay="0"/>
                                  </p:stCondLst>
                                  <p:childTnLst>
                                    <p:animMotion origin="layout" path="M -2.65717E-6 -1.78828E-6 L 0.00157 -0.20755 " pathEditMode="relative" ptsTypes="AA">
                                      <p:cBhvr>
                                        <p:cTn id="134" dur="2000" fill="hold"/>
                                        <p:tgtEl>
                                          <p:spTgt spid="459"/>
                                        </p:tgtEl>
                                        <p:attrNameLst>
                                          <p:attrName>ppt_x</p:attrName>
                                          <p:attrName>ppt_y</p:attrName>
                                        </p:attrNameLst>
                                      </p:cBhvr>
                                    </p:animMotion>
                                  </p:childTnLst>
                                </p:cTn>
                              </p:par>
                              <p:par>
                                <p:cTn id="135" presetID="0" presetClass="path" presetSubtype="0" accel="50000" decel="50000" fill="hold" grpId="0" nodeType="withEffect">
                                  <p:stCondLst>
                                    <p:cond delay="0"/>
                                  </p:stCondLst>
                                  <p:childTnLst>
                                    <p:animMotion origin="layout" path="M -6.28691E-7 4.92703E-6 L -6.28691E-7 -0.20755 " pathEditMode="relative" ptsTypes="AA">
                                      <p:cBhvr>
                                        <p:cTn id="136" dur="2000" fill="hold"/>
                                        <p:tgtEl>
                                          <p:spTgt spid="45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 grpId="0" animBg="1"/>
      <p:bldP spid="459" grpId="0" animBg="1"/>
      <p:bldP spid="460" grpId="0" animBg="1"/>
      <p:bldP spid="461" grpId="0" animBg="1"/>
      <p:bldP spid="243" grpId="0" animBg="1"/>
      <p:bldP spid="247" grpId="0" animBg="1"/>
      <p:bldP spid="251" grpId="0" animBg="1"/>
      <p:bldP spid="263" grpId="0" animBg="1"/>
      <p:bldP spid="267" grpId="0" animBg="1"/>
      <p:bldP spid="271" grpId="0" animBg="1"/>
      <p:bldP spid="283" grpId="0" animBg="1"/>
      <p:bldP spid="287" grpId="0" animBg="1"/>
      <p:bldP spid="291" grpId="0" animBg="1"/>
      <p:bldP spid="303" grpId="0" animBg="1"/>
      <p:bldP spid="307" grpId="0" animBg="1"/>
      <p:bldP spid="311" grpId="0" animBg="1"/>
      <p:bldP spid="315" grpId="0" animBg="1"/>
      <p:bldP spid="316" grpId="0" animBg="1"/>
      <p:bldP spid="317" grpId="0" animBg="1"/>
      <p:bldP spid="3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lstStyle/>
          <a:p>
            <a:pPr>
              <a:defRPr/>
            </a:pPr>
            <a:r>
              <a:rPr lang="en-US" dirty="0" smtClean="0"/>
              <a:t>Look-ahead based Tic-Tac-Toe</a:t>
            </a:r>
            <a:endParaRPr lang="en-US" dirty="0"/>
          </a:p>
        </p:txBody>
      </p:sp>
      <p:grpSp>
        <p:nvGrpSpPr>
          <p:cNvPr id="32770" name="Group 23"/>
          <p:cNvGrpSpPr>
            <a:grpSpLocks/>
          </p:cNvGrpSpPr>
          <p:nvPr/>
        </p:nvGrpSpPr>
        <p:grpSpPr bwMode="auto">
          <a:xfrm>
            <a:off x="3932238" y="1627188"/>
            <a:ext cx="1025525" cy="927100"/>
            <a:chOff x="3764286" y="1902436"/>
            <a:chExt cx="1646559" cy="1491592"/>
          </a:xfrm>
        </p:grpSpPr>
        <p:cxnSp>
          <p:nvCxnSpPr>
            <p:cNvPr id="25" name="Straight Connector 24"/>
            <p:cNvCxnSpPr/>
            <p:nvPr/>
          </p:nvCxnSpPr>
          <p:spPr>
            <a:xfrm>
              <a:off x="4360718"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911270" y="1902436"/>
              <a:ext cx="0" cy="1491592"/>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764286" y="2380051"/>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764286" y="2885762"/>
              <a:ext cx="1646559" cy="0"/>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grpSp>
        <p:nvGrpSpPr>
          <p:cNvPr id="32771" name="Group 28"/>
          <p:cNvGrpSpPr>
            <a:grpSpLocks/>
          </p:cNvGrpSpPr>
          <p:nvPr/>
        </p:nvGrpSpPr>
        <p:grpSpPr bwMode="auto">
          <a:xfrm>
            <a:off x="4356100" y="1989138"/>
            <a:ext cx="220663" cy="196850"/>
            <a:chOff x="6497150" y="2569673"/>
            <a:chExt cx="354390" cy="316901"/>
          </a:xfrm>
        </p:grpSpPr>
        <p:cxnSp>
          <p:nvCxnSpPr>
            <p:cNvPr id="30" name="Straight Connector 29"/>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32" name="Oval 31"/>
          <p:cNvSpPr/>
          <p:nvPr/>
        </p:nvSpPr>
        <p:spPr>
          <a:xfrm>
            <a:off x="4019550" y="1966913"/>
            <a:ext cx="231775" cy="230187"/>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808DA0"/>
              </a:solidFill>
            </a:endParaRPr>
          </a:p>
        </p:txBody>
      </p:sp>
      <p:grpSp>
        <p:nvGrpSpPr>
          <p:cNvPr id="32773" name="Group 32"/>
          <p:cNvGrpSpPr>
            <a:grpSpLocks/>
          </p:cNvGrpSpPr>
          <p:nvPr/>
        </p:nvGrpSpPr>
        <p:grpSpPr bwMode="auto">
          <a:xfrm>
            <a:off x="4006850" y="2317750"/>
            <a:ext cx="220663" cy="196850"/>
            <a:chOff x="6497150" y="2569673"/>
            <a:chExt cx="354390" cy="316901"/>
          </a:xfrm>
        </p:grpSpPr>
        <p:cxnSp>
          <p:nvCxnSpPr>
            <p:cNvPr id="34" name="Straight Connector 33"/>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36" name="Oval 35"/>
          <p:cNvSpPr/>
          <p:nvPr/>
        </p:nvSpPr>
        <p:spPr>
          <a:xfrm>
            <a:off x="4718050" y="1631950"/>
            <a:ext cx="231775"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808DA0"/>
              </a:solidFill>
            </a:endParaRPr>
          </a:p>
        </p:txBody>
      </p:sp>
      <p:grpSp>
        <p:nvGrpSpPr>
          <p:cNvPr id="32775" name="Group 37"/>
          <p:cNvGrpSpPr>
            <a:grpSpLocks/>
          </p:cNvGrpSpPr>
          <p:nvPr/>
        </p:nvGrpSpPr>
        <p:grpSpPr bwMode="auto">
          <a:xfrm>
            <a:off x="4035425" y="1676400"/>
            <a:ext cx="220663" cy="196850"/>
            <a:chOff x="6497150" y="2569673"/>
            <a:chExt cx="354390" cy="316901"/>
          </a:xfrm>
        </p:grpSpPr>
        <p:cxnSp>
          <p:nvCxnSpPr>
            <p:cNvPr id="39" name="Straight Connector 38"/>
            <p:cNvCxnSpPr/>
            <p:nvPr/>
          </p:nvCxnSpPr>
          <p:spPr>
            <a:xfrm>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6497150" y="2569673"/>
              <a:ext cx="354390" cy="316901"/>
            </a:xfrm>
            <a:prstGeom prst="line">
              <a:avLst/>
            </a:prstGeom>
            <a:ln>
              <a:solidFill>
                <a:srgbClr val="808DA0"/>
              </a:solidFill>
            </a:ln>
          </p:spPr>
          <p:style>
            <a:lnRef idx="2">
              <a:schemeClr val="accent1"/>
            </a:lnRef>
            <a:fillRef idx="0">
              <a:schemeClr val="accent1"/>
            </a:fillRef>
            <a:effectRef idx="1">
              <a:schemeClr val="accent1"/>
            </a:effectRef>
            <a:fontRef idx="minor">
              <a:schemeClr val="tx1"/>
            </a:fontRef>
          </p:style>
        </p:cxnSp>
      </p:grpSp>
      <p:sp>
        <p:nvSpPr>
          <p:cNvPr id="41" name="Oval 40"/>
          <p:cNvSpPr/>
          <p:nvPr/>
        </p:nvSpPr>
        <p:spPr>
          <a:xfrm>
            <a:off x="4706938" y="2301875"/>
            <a:ext cx="230187" cy="230188"/>
          </a:xfrm>
          <a:prstGeom prst="ellipse">
            <a:avLst/>
          </a:prstGeom>
          <a:noFill/>
          <a:ln w="57150" cmpd="thickThin">
            <a:solidFill>
              <a:srgbClr val="808D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808DA0"/>
              </a:solidFill>
            </a:endParaRPr>
          </a:p>
        </p:txBody>
      </p:sp>
      <p:sp>
        <p:nvSpPr>
          <p:cNvPr id="32777" name="TextBox 41"/>
          <p:cNvSpPr txBox="1">
            <a:spLocks noChangeArrowheads="1"/>
          </p:cNvSpPr>
          <p:nvPr/>
        </p:nvSpPr>
        <p:spPr bwMode="auto">
          <a:xfrm>
            <a:off x="30163" y="1890713"/>
            <a:ext cx="1049337" cy="400050"/>
          </a:xfrm>
          <a:prstGeom prst="rect">
            <a:avLst/>
          </a:prstGeom>
          <a:noFill/>
          <a:ln w="28575">
            <a:solidFill>
              <a:srgbClr val="808DA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solidFill>
                  <a:srgbClr val="808DA0"/>
                </a:solidFill>
              </a:rPr>
              <a:t>X’s turn</a:t>
            </a:r>
          </a:p>
        </p:txBody>
      </p:sp>
      <p:cxnSp>
        <p:nvCxnSpPr>
          <p:cNvPr id="371" name="Straight Arrow Connector 370"/>
          <p:cNvCxnSpPr/>
          <p:nvPr/>
        </p:nvCxnSpPr>
        <p:spPr>
          <a:xfrm flipH="1">
            <a:off x="1997075" y="2554288"/>
            <a:ext cx="1924050" cy="473075"/>
          </a:xfrm>
          <a:prstGeom prst="straightConnector1">
            <a:avLst/>
          </a:prstGeom>
          <a:ln>
            <a:solidFill>
              <a:srgbClr val="808DA0"/>
            </a:solidFill>
            <a:tailEnd type="arrow"/>
          </a:ln>
        </p:spPr>
        <p:style>
          <a:lnRef idx="2">
            <a:schemeClr val="accent1"/>
          </a:lnRef>
          <a:fillRef idx="0">
            <a:schemeClr val="accent1"/>
          </a:fillRef>
          <a:effectRef idx="1">
            <a:schemeClr val="accent1"/>
          </a:effectRef>
          <a:fontRef idx="minor">
            <a:schemeClr val="tx1"/>
          </a:fontRef>
        </p:style>
      </p:cxnSp>
      <p:cxnSp>
        <p:nvCxnSpPr>
          <p:cNvPr id="373" name="Straight Arrow Connector 372"/>
          <p:cNvCxnSpPr/>
          <p:nvPr/>
        </p:nvCxnSpPr>
        <p:spPr>
          <a:xfrm>
            <a:off x="4473575" y="2554288"/>
            <a:ext cx="0" cy="600075"/>
          </a:xfrm>
          <a:prstGeom prst="straightConnector1">
            <a:avLst/>
          </a:prstGeom>
          <a:ln>
            <a:solidFill>
              <a:srgbClr val="808DA0"/>
            </a:solidFill>
            <a:tailEnd type="arrow"/>
          </a:ln>
        </p:spPr>
        <p:style>
          <a:lnRef idx="2">
            <a:schemeClr val="accent1"/>
          </a:lnRef>
          <a:fillRef idx="0">
            <a:schemeClr val="accent1"/>
          </a:fillRef>
          <a:effectRef idx="1">
            <a:schemeClr val="accent1"/>
          </a:effectRef>
          <a:fontRef idx="minor">
            <a:schemeClr val="tx1"/>
          </a:fontRef>
        </p:style>
      </p:cxnSp>
      <p:cxnSp>
        <p:nvCxnSpPr>
          <p:cNvPr id="375" name="Straight Arrow Connector 374"/>
          <p:cNvCxnSpPr/>
          <p:nvPr/>
        </p:nvCxnSpPr>
        <p:spPr>
          <a:xfrm>
            <a:off x="5070475" y="2554288"/>
            <a:ext cx="1905000" cy="473075"/>
          </a:xfrm>
          <a:prstGeom prst="straightConnector1">
            <a:avLst/>
          </a:prstGeom>
          <a:ln>
            <a:solidFill>
              <a:srgbClr val="808DA0"/>
            </a:solidFill>
            <a:tailEnd type="arrow"/>
          </a:ln>
        </p:spPr>
        <p:style>
          <a:lnRef idx="2">
            <a:schemeClr val="accent1"/>
          </a:lnRef>
          <a:fillRef idx="0">
            <a:schemeClr val="accent1"/>
          </a:fillRef>
          <a:effectRef idx="1">
            <a:schemeClr val="accent1"/>
          </a:effectRef>
          <a:fontRef idx="minor">
            <a:schemeClr val="tx1"/>
          </a:fontRef>
        </p:style>
      </p:cxnSp>
      <p:sp>
        <p:nvSpPr>
          <p:cNvPr id="458" name="TextBox 457"/>
          <p:cNvSpPr txBox="1">
            <a:spLocks noChangeArrowheads="1"/>
          </p:cNvSpPr>
          <p:nvPr/>
        </p:nvSpPr>
        <p:spPr bwMode="auto">
          <a:xfrm>
            <a:off x="6154738" y="4476750"/>
            <a:ext cx="514350"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Tie</a:t>
            </a:r>
          </a:p>
        </p:txBody>
      </p:sp>
      <p:sp>
        <p:nvSpPr>
          <p:cNvPr id="459" name="TextBox 458"/>
          <p:cNvSpPr txBox="1">
            <a:spLocks noChangeArrowheads="1"/>
          </p:cNvSpPr>
          <p:nvPr/>
        </p:nvSpPr>
        <p:spPr bwMode="auto">
          <a:xfrm>
            <a:off x="4876800" y="4478338"/>
            <a:ext cx="514350"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Tie</a:t>
            </a:r>
          </a:p>
        </p:txBody>
      </p:sp>
      <p:sp>
        <p:nvSpPr>
          <p:cNvPr id="460" name="TextBox 459"/>
          <p:cNvSpPr txBox="1">
            <a:spLocks noChangeArrowheads="1"/>
          </p:cNvSpPr>
          <p:nvPr/>
        </p:nvSpPr>
        <p:spPr bwMode="auto">
          <a:xfrm>
            <a:off x="3532188" y="4476750"/>
            <a:ext cx="514350"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Tie</a:t>
            </a:r>
          </a:p>
        </p:txBody>
      </p:sp>
      <p:sp>
        <p:nvSpPr>
          <p:cNvPr id="461" name="TextBox 460"/>
          <p:cNvSpPr txBox="1">
            <a:spLocks noChangeArrowheads="1"/>
          </p:cNvSpPr>
          <p:nvPr/>
        </p:nvSpPr>
        <p:spPr bwMode="auto">
          <a:xfrm>
            <a:off x="2324100" y="4468813"/>
            <a:ext cx="514350"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Tie</a:t>
            </a:r>
          </a:p>
        </p:txBody>
      </p:sp>
      <p:sp>
        <p:nvSpPr>
          <p:cNvPr id="233" name="TextBox 232"/>
          <p:cNvSpPr txBox="1">
            <a:spLocks noChangeArrowheads="1"/>
          </p:cNvSpPr>
          <p:nvPr/>
        </p:nvSpPr>
        <p:spPr bwMode="auto">
          <a:xfrm>
            <a:off x="7270750" y="4465638"/>
            <a:ext cx="1190625"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solidFill>
                  <a:srgbClr val="0000FF"/>
                </a:solidFill>
              </a:rPr>
              <a:t>Win for O</a:t>
            </a:r>
          </a:p>
        </p:txBody>
      </p:sp>
      <p:sp>
        <p:nvSpPr>
          <p:cNvPr id="234" name="TextBox 233"/>
          <p:cNvSpPr txBox="1">
            <a:spLocks noChangeArrowheads="1"/>
          </p:cNvSpPr>
          <p:nvPr/>
        </p:nvSpPr>
        <p:spPr bwMode="auto">
          <a:xfrm>
            <a:off x="560388" y="4467225"/>
            <a:ext cx="1189037"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solidFill>
                  <a:srgbClr val="0000FF"/>
                </a:solidFill>
              </a:rPr>
              <a:t>Win for O</a:t>
            </a:r>
          </a:p>
        </p:txBody>
      </p:sp>
      <p:grpSp>
        <p:nvGrpSpPr>
          <p:cNvPr id="185" name="Group 184"/>
          <p:cNvGrpSpPr>
            <a:grpSpLocks/>
          </p:cNvGrpSpPr>
          <p:nvPr/>
        </p:nvGrpSpPr>
        <p:grpSpPr bwMode="auto">
          <a:xfrm>
            <a:off x="3932238" y="3154363"/>
            <a:ext cx="1025525" cy="927100"/>
            <a:chOff x="3764286" y="1902436"/>
            <a:chExt cx="1646559" cy="1491592"/>
          </a:xfrm>
        </p:grpSpPr>
        <p:cxnSp>
          <p:nvCxnSpPr>
            <p:cNvPr id="186" name="Straight Connector 185"/>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3764286" y="238005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3764286" y="2885762"/>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90" name="Group 189"/>
          <p:cNvGrpSpPr>
            <a:grpSpLocks/>
          </p:cNvGrpSpPr>
          <p:nvPr/>
        </p:nvGrpSpPr>
        <p:grpSpPr bwMode="auto">
          <a:xfrm>
            <a:off x="4356100" y="3516313"/>
            <a:ext cx="220663" cy="196850"/>
            <a:chOff x="6497150" y="2569673"/>
            <a:chExt cx="354390" cy="316901"/>
          </a:xfrm>
        </p:grpSpPr>
        <p:cxnSp>
          <p:nvCxnSpPr>
            <p:cNvPr id="191" name="Straight Connector 190"/>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93" name="Oval 192"/>
          <p:cNvSpPr/>
          <p:nvPr/>
        </p:nvSpPr>
        <p:spPr>
          <a:xfrm>
            <a:off x="4019550" y="3494088"/>
            <a:ext cx="231775"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94" name="Group 193"/>
          <p:cNvGrpSpPr>
            <a:grpSpLocks/>
          </p:cNvGrpSpPr>
          <p:nvPr/>
        </p:nvGrpSpPr>
        <p:grpSpPr bwMode="auto">
          <a:xfrm>
            <a:off x="4006850" y="3844925"/>
            <a:ext cx="220663" cy="196850"/>
            <a:chOff x="6497150" y="2569673"/>
            <a:chExt cx="354390" cy="316901"/>
          </a:xfrm>
        </p:grpSpPr>
        <p:cxnSp>
          <p:nvCxnSpPr>
            <p:cNvPr id="195" name="Straight Connector 194"/>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97" name="Oval 196"/>
          <p:cNvSpPr/>
          <p:nvPr/>
        </p:nvSpPr>
        <p:spPr>
          <a:xfrm>
            <a:off x="4718050" y="3159125"/>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98" name="Group 197"/>
          <p:cNvGrpSpPr>
            <a:grpSpLocks/>
          </p:cNvGrpSpPr>
          <p:nvPr/>
        </p:nvGrpSpPr>
        <p:grpSpPr bwMode="auto">
          <a:xfrm>
            <a:off x="4035425" y="3203575"/>
            <a:ext cx="220663" cy="196850"/>
            <a:chOff x="6497150" y="2569673"/>
            <a:chExt cx="354390" cy="316901"/>
          </a:xfrm>
        </p:grpSpPr>
        <p:cxnSp>
          <p:nvCxnSpPr>
            <p:cNvPr id="199" name="Straight Connector 198"/>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01" name="Oval 200"/>
          <p:cNvSpPr/>
          <p:nvPr/>
        </p:nvSpPr>
        <p:spPr>
          <a:xfrm>
            <a:off x="4706938" y="3829050"/>
            <a:ext cx="230187"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02" name="Group 201"/>
          <p:cNvGrpSpPr>
            <a:grpSpLocks/>
          </p:cNvGrpSpPr>
          <p:nvPr/>
        </p:nvGrpSpPr>
        <p:grpSpPr bwMode="auto">
          <a:xfrm>
            <a:off x="1352550" y="3159125"/>
            <a:ext cx="1025525" cy="927100"/>
            <a:chOff x="3764286" y="1902436"/>
            <a:chExt cx="1646559" cy="1491592"/>
          </a:xfrm>
        </p:grpSpPr>
        <p:cxnSp>
          <p:nvCxnSpPr>
            <p:cNvPr id="203" name="Straight Connector 202"/>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3764286" y="2380053"/>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3764286" y="2885764"/>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07" name="Group 206"/>
          <p:cNvGrpSpPr>
            <a:grpSpLocks/>
          </p:cNvGrpSpPr>
          <p:nvPr/>
        </p:nvGrpSpPr>
        <p:grpSpPr bwMode="auto">
          <a:xfrm>
            <a:off x="1776413" y="3521075"/>
            <a:ext cx="220662" cy="196850"/>
            <a:chOff x="6497150" y="2569673"/>
            <a:chExt cx="354390" cy="316901"/>
          </a:xfrm>
        </p:grpSpPr>
        <p:cxnSp>
          <p:nvCxnSpPr>
            <p:cNvPr id="208" name="Straight Connector 207"/>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10" name="Oval 209"/>
          <p:cNvSpPr/>
          <p:nvPr/>
        </p:nvSpPr>
        <p:spPr>
          <a:xfrm>
            <a:off x="1439863" y="3498850"/>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11" name="Group 210"/>
          <p:cNvGrpSpPr>
            <a:grpSpLocks/>
          </p:cNvGrpSpPr>
          <p:nvPr/>
        </p:nvGrpSpPr>
        <p:grpSpPr bwMode="auto">
          <a:xfrm>
            <a:off x="1427163" y="3849688"/>
            <a:ext cx="220662" cy="196850"/>
            <a:chOff x="6497150" y="2569673"/>
            <a:chExt cx="354390" cy="316901"/>
          </a:xfrm>
        </p:grpSpPr>
        <p:cxnSp>
          <p:nvCxnSpPr>
            <p:cNvPr id="212" name="Straight Connector 21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14" name="Oval 213"/>
          <p:cNvSpPr/>
          <p:nvPr/>
        </p:nvSpPr>
        <p:spPr>
          <a:xfrm>
            <a:off x="2139950" y="3163888"/>
            <a:ext cx="230188"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15" name="Group 214"/>
          <p:cNvGrpSpPr>
            <a:grpSpLocks/>
          </p:cNvGrpSpPr>
          <p:nvPr/>
        </p:nvGrpSpPr>
        <p:grpSpPr bwMode="auto">
          <a:xfrm>
            <a:off x="1455738" y="3208338"/>
            <a:ext cx="220662" cy="196850"/>
            <a:chOff x="6497150" y="2569673"/>
            <a:chExt cx="354390" cy="316901"/>
          </a:xfrm>
        </p:grpSpPr>
        <p:cxnSp>
          <p:nvCxnSpPr>
            <p:cNvPr id="216" name="Straight Connector 215"/>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18" name="Oval 217"/>
          <p:cNvSpPr/>
          <p:nvPr/>
        </p:nvSpPr>
        <p:spPr>
          <a:xfrm>
            <a:off x="2127250" y="3833813"/>
            <a:ext cx="231775"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19" name="Group 218"/>
          <p:cNvGrpSpPr>
            <a:grpSpLocks/>
          </p:cNvGrpSpPr>
          <p:nvPr/>
        </p:nvGrpSpPr>
        <p:grpSpPr bwMode="auto">
          <a:xfrm>
            <a:off x="6545263" y="3154363"/>
            <a:ext cx="1023937" cy="927100"/>
            <a:chOff x="3764286" y="1902436"/>
            <a:chExt cx="1646559" cy="1491592"/>
          </a:xfrm>
        </p:grpSpPr>
        <p:cxnSp>
          <p:nvCxnSpPr>
            <p:cNvPr id="220" name="Straight Connector 219"/>
            <p:cNvCxnSpPr/>
            <p:nvPr/>
          </p:nvCxnSpPr>
          <p:spPr>
            <a:xfrm>
              <a:off x="4361643"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4913049"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764286" y="238005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3764286" y="2885762"/>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24" name="Group 223"/>
          <p:cNvGrpSpPr>
            <a:grpSpLocks/>
          </p:cNvGrpSpPr>
          <p:nvPr/>
        </p:nvGrpSpPr>
        <p:grpSpPr bwMode="auto">
          <a:xfrm>
            <a:off x="6969125" y="3516313"/>
            <a:ext cx="220663" cy="196850"/>
            <a:chOff x="6497150" y="2569673"/>
            <a:chExt cx="354390" cy="316901"/>
          </a:xfrm>
        </p:grpSpPr>
        <p:cxnSp>
          <p:nvCxnSpPr>
            <p:cNvPr id="225" name="Straight Connector 224"/>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27" name="Oval 226"/>
          <p:cNvSpPr/>
          <p:nvPr/>
        </p:nvSpPr>
        <p:spPr>
          <a:xfrm>
            <a:off x="6632575" y="3494088"/>
            <a:ext cx="231775"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28" name="Group 227"/>
          <p:cNvGrpSpPr>
            <a:grpSpLocks/>
          </p:cNvGrpSpPr>
          <p:nvPr/>
        </p:nvGrpSpPr>
        <p:grpSpPr bwMode="auto">
          <a:xfrm>
            <a:off x="6619875" y="3844925"/>
            <a:ext cx="220663" cy="196850"/>
            <a:chOff x="6497150" y="2569673"/>
            <a:chExt cx="354390" cy="316901"/>
          </a:xfrm>
        </p:grpSpPr>
        <p:cxnSp>
          <p:nvCxnSpPr>
            <p:cNvPr id="229" name="Straight Connector 228"/>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31" name="Oval 230"/>
          <p:cNvSpPr/>
          <p:nvPr/>
        </p:nvSpPr>
        <p:spPr>
          <a:xfrm>
            <a:off x="7331075" y="3159125"/>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32" name="Group 231"/>
          <p:cNvGrpSpPr>
            <a:grpSpLocks/>
          </p:cNvGrpSpPr>
          <p:nvPr/>
        </p:nvGrpSpPr>
        <p:grpSpPr bwMode="auto">
          <a:xfrm>
            <a:off x="6648450" y="3203575"/>
            <a:ext cx="220663" cy="196850"/>
            <a:chOff x="6497150" y="2569673"/>
            <a:chExt cx="354390" cy="316901"/>
          </a:xfrm>
        </p:grpSpPr>
        <p:cxnSp>
          <p:nvCxnSpPr>
            <p:cNvPr id="319" name="Straight Connector 318"/>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21" name="Oval 320"/>
          <p:cNvSpPr/>
          <p:nvPr/>
        </p:nvSpPr>
        <p:spPr>
          <a:xfrm>
            <a:off x="7319963" y="3829050"/>
            <a:ext cx="230187"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2" name="TextBox 321"/>
          <p:cNvSpPr txBox="1">
            <a:spLocks noChangeArrowheads="1"/>
          </p:cNvSpPr>
          <p:nvPr/>
        </p:nvSpPr>
        <p:spPr bwMode="auto">
          <a:xfrm>
            <a:off x="30163" y="3370263"/>
            <a:ext cx="1017587"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solidFill>
                  <a:srgbClr val="0000FF"/>
                </a:solidFill>
              </a:rPr>
              <a:t>O’s turn</a:t>
            </a:r>
          </a:p>
        </p:txBody>
      </p:sp>
      <p:grpSp>
        <p:nvGrpSpPr>
          <p:cNvPr id="323" name="Group 322"/>
          <p:cNvGrpSpPr>
            <a:grpSpLocks/>
          </p:cNvGrpSpPr>
          <p:nvPr/>
        </p:nvGrpSpPr>
        <p:grpSpPr bwMode="auto">
          <a:xfrm>
            <a:off x="1782763" y="3203575"/>
            <a:ext cx="220662" cy="196850"/>
            <a:chOff x="6497150" y="2569673"/>
            <a:chExt cx="354390" cy="316901"/>
          </a:xfrm>
        </p:grpSpPr>
        <p:cxnSp>
          <p:nvCxnSpPr>
            <p:cNvPr id="324" name="Straight Connector 32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326" name="Group 325"/>
          <p:cNvGrpSpPr>
            <a:grpSpLocks/>
          </p:cNvGrpSpPr>
          <p:nvPr/>
        </p:nvGrpSpPr>
        <p:grpSpPr bwMode="auto">
          <a:xfrm>
            <a:off x="4706938" y="3516313"/>
            <a:ext cx="220662" cy="196850"/>
            <a:chOff x="6497150" y="2569673"/>
            <a:chExt cx="354390" cy="316901"/>
          </a:xfrm>
        </p:grpSpPr>
        <p:cxnSp>
          <p:nvCxnSpPr>
            <p:cNvPr id="327" name="Straight Connector 326"/>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329" name="Group 328"/>
          <p:cNvGrpSpPr>
            <a:grpSpLocks/>
          </p:cNvGrpSpPr>
          <p:nvPr/>
        </p:nvGrpSpPr>
        <p:grpSpPr bwMode="auto">
          <a:xfrm>
            <a:off x="6975475" y="3852863"/>
            <a:ext cx="220663" cy="196850"/>
            <a:chOff x="6497150" y="2569673"/>
            <a:chExt cx="354390" cy="316901"/>
          </a:xfrm>
        </p:grpSpPr>
        <p:cxnSp>
          <p:nvCxnSpPr>
            <p:cNvPr id="330" name="Straight Connector 32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332" name="Straight Arrow Connector 331"/>
          <p:cNvCxnSpPr/>
          <p:nvPr/>
        </p:nvCxnSpPr>
        <p:spPr>
          <a:xfrm flipH="1">
            <a:off x="1249363" y="4119563"/>
            <a:ext cx="536575" cy="2444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33" name="Straight Arrow Connector 332"/>
          <p:cNvCxnSpPr/>
          <p:nvPr/>
        </p:nvCxnSpPr>
        <p:spPr>
          <a:xfrm>
            <a:off x="1997075" y="4119563"/>
            <a:ext cx="522288" cy="2444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p:nvPr/>
        </p:nvCxnSpPr>
        <p:spPr>
          <a:xfrm flipH="1">
            <a:off x="3819525" y="4127500"/>
            <a:ext cx="536575" cy="2428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35" name="Straight Arrow Connector 334"/>
          <p:cNvCxnSpPr/>
          <p:nvPr/>
        </p:nvCxnSpPr>
        <p:spPr>
          <a:xfrm>
            <a:off x="4567238" y="4127500"/>
            <a:ext cx="520700" cy="2428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36" name="Straight Arrow Connector 335"/>
          <p:cNvCxnSpPr/>
          <p:nvPr/>
        </p:nvCxnSpPr>
        <p:spPr>
          <a:xfrm flipH="1">
            <a:off x="6438900" y="4127500"/>
            <a:ext cx="536575" cy="2428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p:nvPr/>
        </p:nvCxnSpPr>
        <p:spPr>
          <a:xfrm>
            <a:off x="7186613" y="4127500"/>
            <a:ext cx="520700" cy="2428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18" name="TextBox 417"/>
          <p:cNvSpPr txBox="1">
            <a:spLocks noChangeArrowheads="1"/>
          </p:cNvSpPr>
          <p:nvPr/>
        </p:nvSpPr>
        <p:spPr bwMode="auto">
          <a:xfrm>
            <a:off x="1047750" y="3159125"/>
            <a:ext cx="1190625"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solidFill>
                  <a:srgbClr val="0000FF"/>
                </a:solidFill>
              </a:rPr>
              <a:t>Win for O</a:t>
            </a:r>
          </a:p>
        </p:txBody>
      </p:sp>
      <p:sp>
        <p:nvSpPr>
          <p:cNvPr id="419" name="TextBox 418"/>
          <p:cNvSpPr txBox="1">
            <a:spLocks noChangeArrowheads="1"/>
          </p:cNvSpPr>
          <p:nvPr/>
        </p:nvSpPr>
        <p:spPr bwMode="auto">
          <a:xfrm>
            <a:off x="4214813" y="3187700"/>
            <a:ext cx="512762"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Tie</a:t>
            </a:r>
          </a:p>
        </p:txBody>
      </p:sp>
      <p:sp>
        <p:nvSpPr>
          <p:cNvPr id="420" name="TextBox 419"/>
          <p:cNvSpPr txBox="1">
            <a:spLocks noChangeArrowheads="1"/>
          </p:cNvSpPr>
          <p:nvPr/>
        </p:nvSpPr>
        <p:spPr bwMode="auto">
          <a:xfrm>
            <a:off x="6648450" y="3159125"/>
            <a:ext cx="1189038"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solidFill>
                  <a:srgbClr val="0000FF"/>
                </a:solidFill>
              </a:rPr>
              <a:t>Win for O</a:t>
            </a:r>
          </a:p>
        </p:txBody>
      </p:sp>
    </p:spTree>
    <p:extLst>
      <p:ext uri="{BB962C8B-B14F-4D97-AF65-F5344CB8AC3E}">
        <p14:creationId xmlns:p14="http://schemas.microsoft.com/office/powerpoint/2010/main" val="2837203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nodeType="clickEffect">
                                  <p:stCondLst>
                                    <p:cond delay="0"/>
                                  </p:stCondLst>
                                  <p:childTnLst>
                                    <p:animEffect transition="out" filter="dissolve">
                                      <p:cBhvr>
                                        <p:cTn id="6" dur="500"/>
                                        <p:tgtEl>
                                          <p:spTgt spid="332"/>
                                        </p:tgtEl>
                                      </p:cBhvr>
                                    </p:animEffect>
                                    <p:set>
                                      <p:cBhvr>
                                        <p:cTn id="7" dur="1" fill="hold">
                                          <p:stCondLst>
                                            <p:cond delay="499"/>
                                          </p:stCondLst>
                                        </p:cTn>
                                        <p:tgtEl>
                                          <p:spTgt spid="332"/>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333"/>
                                        </p:tgtEl>
                                      </p:cBhvr>
                                    </p:animEffect>
                                    <p:set>
                                      <p:cBhvr>
                                        <p:cTn id="10" dur="1" fill="hold">
                                          <p:stCondLst>
                                            <p:cond delay="499"/>
                                          </p:stCondLst>
                                        </p:cTn>
                                        <p:tgtEl>
                                          <p:spTgt spid="333"/>
                                        </p:tgtEl>
                                        <p:attrNameLst>
                                          <p:attrName>style.visibility</p:attrName>
                                        </p:attrNameLst>
                                      </p:cBhvr>
                                      <p:to>
                                        <p:strVal val="hidden"/>
                                      </p:to>
                                    </p:set>
                                  </p:childTnLst>
                                </p:cTn>
                              </p:par>
                              <p:par>
                                <p:cTn id="11" presetID="0" presetClass="path" presetSubtype="0" accel="50000" decel="50000" fill="hold" grpId="0" nodeType="withEffect">
                                  <p:stCondLst>
                                    <p:cond delay="0"/>
                                  </p:stCondLst>
                                  <p:childTnLst>
                                    <p:animMotion origin="layout" path="M 8.82251E-7 1.50799E-6 L 0.0646 1.50799E-6 " pathEditMode="relative" rAng="0" ptsTypes="AA">
                                      <p:cBhvr>
                                        <p:cTn id="12" dur="2000" fill="hold"/>
                                        <p:tgtEl>
                                          <p:spTgt spid="234"/>
                                        </p:tgtEl>
                                        <p:attrNameLst>
                                          <p:attrName>ppt_x</p:attrName>
                                          <p:attrName>ppt_y</p:attrName>
                                        </p:attrNameLst>
                                      </p:cBhvr>
                                      <p:rCtr x="3230" y="0"/>
                                    </p:animMotion>
                                  </p:childTnLst>
                                </p:cTn>
                              </p:par>
                            </p:childTnLst>
                          </p:cTn>
                        </p:par>
                        <p:par>
                          <p:cTn id="13" fill="hold" nodeType="afterGroup">
                            <p:stCondLst>
                              <p:cond delay="2000"/>
                            </p:stCondLst>
                            <p:childTnLst>
                              <p:par>
                                <p:cTn id="14" presetID="10" presetClass="exit" presetSubtype="0" fill="hold" grpId="0" nodeType="afterEffect">
                                  <p:stCondLst>
                                    <p:cond delay="0"/>
                                  </p:stCondLst>
                                  <p:childTnLst>
                                    <p:animEffect transition="out" filter="fade">
                                      <p:cBhvr>
                                        <p:cTn id="15" dur="500"/>
                                        <p:tgtEl>
                                          <p:spTgt spid="461"/>
                                        </p:tgtEl>
                                      </p:cBhvr>
                                    </p:animEffect>
                                    <p:set>
                                      <p:cBhvr>
                                        <p:cTn id="16" dur="1" fill="hold">
                                          <p:stCondLst>
                                            <p:cond delay="499"/>
                                          </p:stCondLst>
                                        </p:cTn>
                                        <p:tgtEl>
                                          <p:spTgt spid="461"/>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xit" presetSubtype="0" fill="hold" nodeType="clickEffect">
                                  <p:stCondLst>
                                    <p:cond delay="0"/>
                                  </p:stCondLst>
                                  <p:childTnLst>
                                    <p:animEffect transition="out" filter="dissolve">
                                      <p:cBhvr>
                                        <p:cTn id="20" dur="500"/>
                                        <p:tgtEl>
                                          <p:spTgt spid="334"/>
                                        </p:tgtEl>
                                      </p:cBhvr>
                                    </p:animEffect>
                                    <p:set>
                                      <p:cBhvr>
                                        <p:cTn id="21" dur="1" fill="hold">
                                          <p:stCondLst>
                                            <p:cond delay="499"/>
                                          </p:stCondLst>
                                        </p:cTn>
                                        <p:tgtEl>
                                          <p:spTgt spid="334"/>
                                        </p:tgtEl>
                                        <p:attrNameLst>
                                          <p:attrName>style.visibility</p:attrName>
                                        </p:attrNameLst>
                                      </p:cBhvr>
                                      <p:to>
                                        <p:strVal val="hidden"/>
                                      </p:to>
                                    </p:set>
                                  </p:childTnLst>
                                </p:cTn>
                              </p:par>
                              <p:par>
                                <p:cTn id="22" presetID="9" presetClass="exit" presetSubtype="0" fill="hold" nodeType="withEffect">
                                  <p:stCondLst>
                                    <p:cond delay="0"/>
                                  </p:stCondLst>
                                  <p:childTnLst>
                                    <p:animEffect transition="out" filter="dissolve">
                                      <p:cBhvr>
                                        <p:cTn id="23" dur="500"/>
                                        <p:tgtEl>
                                          <p:spTgt spid="335"/>
                                        </p:tgtEl>
                                      </p:cBhvr>
                                    </p:animEffect>
                                    <p:set>
                                      <p:cBhvr>
                                        <p:cTn id="24" dur="1" fill="hold">
                                          <p:stCondLst>
                                            <p:cond delay="499"/>
                                          </p:stCondLst>
                                        </p:cTn>
                                        <p:tgtEl>
                                          <p:spTgt spid="335"/>
                                        </p:tgtEl>
                                        <p:attrNameLst>
                                          <p:attrName>style.visibility</p:attrName>
                                        </p:attrNameLst>
                                      </p:cBhvr>
                                      <p:to>
                                        <p:strVal val="hidden"/>
                                      </p:to>
                                    </p:set>
                                  </p:childTnLst>
                                </p:cTn>
                              </p:par>
                              <p:par>
                                <p:cTn id="25" presetID="0" presetClass="path" presetSubtype="0" accel="50000" decel="50000" fill="hold" grpId="0" nodeType="withEffect">
                                  <p:stCondLst>
                                    <p:cond delay="0"/>
                                  </p:stCondLst>
                                  <p:childTnLst>
                                    <p:animMotion origin="layout" path="M -3.66447E-6 1.65393E-6 L 0.07277 -0.00116 " pathEditMode="relative" rAng="0" ptsTypes="AA">
                                      <p:cBhvr>
                                        <p:cTn id="26" dur="2000" fill="hold"/>
                                        <p:tgtEl>
                                          <p:spTgt spid="460"/>
                                        </p:tgtEl>
                                        <p:attrNameLst>
                                          <p:attrName>ppt_x</p:attrName>
                                          <p:attrName>ppt_y</p:attrName>
                                        </p:attrNameLst>
                                      </p:cBhvr>
                                      <p:rCtr x="3630" y="-69"/>
                                    </p:animMotion>
                                  </p:childTnLst>
                                </p:cTn>
                              </p:par>
                              <p:par>
                                <p:cTn id="27" presetID="0" presetClass="path" presetSubtype="0" accel="50000" decel="50000" fill="hold" grpId="0" nodeType="withEffect">
                                  <p:stCondLst>
                                    <p:cond delay="0"/>
                                  </p:stCondLst>
                                  <p:childTnLst>
                                    <p:animMotion origin="layout" path="M 2.02848E-6 1.49641E-6 L -0.07311 1.49641E-6 " pathEditMode="relative" ptsTypes="AA">
                                      <p:cBhvr>
                                        <p:cTn id="28" dur="2000" fill="hold"/>
                                        <p:tgtEl>
                                          <p:spTgt spid="459"/>
                                        </p:tgtEl>
                                        <p:attrNameLst>
                                          <p:attrName>ppt_x</p:attrName>
                                          <p:attrName>ppt_y</p:attrName>
                                        </p:attrNameLst>
                                      </p:cBhvr>
                                    </p:animMotion>
                                  </p:childTnLst>
                                </p:cTn>
                              </p:par>
                              <p:par>
                                <p:cTn id="29" presetID="9" presetClass="exit" presetSubtype="0" fill="hold" nodeType="withEffect">
                                  <p:stCondLst>
                                    <p:cond delay="0"/>
                                  </p:stCondLst>
                                  <p:childTnLst>
                                    <p:animEffect transition="out" filter="dissolve">
                                      <p:cBhvr>
                                        <p:cTn id="30" dur="500"/>
                                        <p:tgtEl>
                                          <p:spTgt spid="336"/>
                                        </p:tgtEl>
                                      </p:cBhvr>
                                    </p:animEffect>
                                    <p:set>
                                      <p:cBhvr>
                                        <p:cTn id="31" dur="1" fill="hold">
                                          <p:stCondLst>
                                            <p:cond delay="499"/>
                                          </p:stCondLst>
                                        </p:cTn>
                                        <p:tgtEl>
                                          <p:spTgt spid="336"/>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337"/>
                                        </p:tgtEl>
                                      </p:cBhvr>
                                    </p:animEffect>
                                    <p:set>
                                      <p:cBhvr>
                                        <p:cTn id="34" dur="1" fill="hold">
                                          <p:stCondLst>
                                            <p:cond delay="499"/>
                                          </p:stCondLst>
                                        </p:cTn>
                                        <p:tgtEl>
                                          <p:spTgt spid="337"/>
                                        </p:tgtEl>
                                        <p:attrNameLst>
                                          <p:attrName>style.visibility</p:attrName>
                                        </p:attrNameLst>
                                      </p:cBhvr>
                                      <p:to>
                                        <p:strVal val="hidden"/>
                                      </p:to>
                                    </p:set>
                                  </p:childTnLst>
                                </p:cTn>
                              </p:par>
                              <p:par>
                                <p:cTn id="35" presetID="0" presetClass="path" presetSubtype="0" accel="50000" decel="50000" fill="hold" grpId="0" nodeType="withEffect">
                                  <p:stCondLst>
                                    <p:cond delay="0"/>
                                  </p:stCondLst>
                                  <p:childTnLst>
                                    <p:animMotion origin="layout" path="M 0.00052 0.00023 L -0.06582 0.00023 " pathEditMode="relative" ptsTypes="AA">
                                      <p:cBhvr>
                                        <p:cTn id="36" dur="2000" fill="hold"/>
                                        <p:tgtEl>
                                          <p:spTgt spid="233"/>
                                        </p:tgtEl>
                                        <p:attrNameLst>
                                          <p:attrName>ppt_x</p:attrName>
                                          <p:attrName>ppt_y</p:attrName>
                                        </p:attrNameLst>
                                      </p:cBhvr>
                                    </p:animMotion>
                                  </p:childTnLst>
                                </p:cTn>
                              </p:par>
                            </p:childTnLst>
                          </p:cTn>
                        </p:par>
                        <p:par>
                          <p:cTn id="37" fill="hold" nodeType="afterGroup">
                            <p:stCondLst>
                              <p:cond delay="2000"/>
                            </p:stCondLst>
                            <p:childTnLst>
                              <p:par>
                                <p:cTn id="38" presetID="9" presetClass="exit" presetSubtype="0" fill="hold" grpId="0" nodeType="afterEffect">
                                  <p:stCondLst>
                                    <p:cond delay="0"/>
                                  </p:stCondLst>
                                  <p:iterate type="lt">
                                    <p:tmPct val="0"/>
                                  </p:iterate>
                                  <p:childTnLst>
                                    <p:animEffect transition="out" filter="dissolve">
                                      <p:cBhvr>
                                        <p:cTn id="39" dur="500"/>
                                        <p:tgtEl>
                                          <p:spTgt spid="458"/>
                                        </p:tgtEl>
                                      </p:cBhvr>
                                    </p:animEffect>
                                    <p:set>
                                      <p:cBhvr>
                                        <p:cTn id="40" dur="1" fill="hold">
                                          <p:stCondLst>
                                            <p:cond delay="499"/>
                                          </p:stCondLst>
                                        </p:cTn>
                                        <p:tgtEl>
                                          <p:spTgt spid="458"/>
                                        </p:tgtEl>
                                        <p:attrNameLst>
                                          <p:attrName>style.visibility</p:attrName>
                                        </p:attrNameLst>
                                      </p:cBhvr>
                                      <p:to>
                                        <p:strVal val="hidden"/>
                                      </p:to>
                                    </p:set>
                                  </p:childTnLst>
                                </p:cTn>
                              </p:par>
                              <p:par>
                                <p:cTn id="41" presetID="9" presetClass="exit" presetSubtype="0" fill="hold" grpId="1" nodeType="withEffect">
                                  <p:stCondLst>
                                    <p:cond delay="0"/>
                                  </p:stCondLst>
                                  <p:childTnLst>
                                    <p:animEffect transition="out" filter="dissolve">
                                      <p:cBhvr>
                                        <p:cTn id="42" dur="500"/>
                                        <p:tgtEl>
                                          <p:spTgt spid="459"/>
                                        </p:tgtEl>
                                      </p:cBhvr>
                                    </p:animEffect>
                                    <p:set>
                                      <p:cBhvr>
                                        <p:cTn id="43" dur="1" fill="hold">
                                          <p:stCondLst>
                                            <p:cond delay="499"/>
                                          </p:stCondLst>
                                        </p:cTn>
                                        <p:tgtEl>
                                          <p:spTgt spid="459"/>
                                        </p:tgtEl>
                                        <p:attrNameLst>
                                          <p:attrName>style.visibility</p:attrName>
                                        </p:attrNameLst>
                                      </p:cBhvr>
                                      <p:to>
                                        <p:strVal val="hidden"/>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xit" presetSubtype="0" fill="hold" grpId="1" nodeType="clickEffect">
                                  <p:stCondLst>
                                    <p:cond delay="0"/>
                                  </p:stCondLst>
                                  <p:iterate type="lt">
                                    <p:tmPct val="0"/>
                                  </p:iterate>
                                  <p:childTnLst>
                                    <p:animEffect transition="out" filter="dissolve">
                                      <p:cBhvr>
                                        <p:cTn id="47" dur="500"/>
                                        <p:tgtEl>
                                          <p:spTgt spid="458"/>
                                        </p:tgtEl>
                                      </p:cBhvr>
                                    </p:animEffect>
                                    <p:set>
                                      <p:cBhvr>
                                        <p:cTn id="48" dur="1" fill="hold">
                                          <p:stCondLst>
                                            <p:cond delay="499"/>
                                          </p:stCondLst>
                                        </p:cTn>
                                        <p:tgtEl>
                                          <p:spTgt spid="458"/>
                                        </p:tgtEl>
                                        <p:attrNameLst>
                                          <p:attrName>style.visibility</p:attrName>
                                        </p:attrNameLst>
                                      </p:cBhvr>
                                      <p:to>
                                        <p:strVal val="hidden"/>
                                      </p:to>
                                    </p:set>
                                  </p:childTnLst>
                                </p:cTn>
                              </p:par>
                              <p:par>
                                <p:cTn id="49" presetID="9" presetClass="exit" presetSubtype="0" fill="hold" grpId="2" nodeType="withEffect">
                                  <p:stCondLst>
                                    <p:cond delay="0"/>
                                  </p:stCondLst>
                                  <p:childTnLst>
                                    <p:animEffect transition="out" filter="dissolve">
                                      <p:cBhvr>
                                        <p:cTn id="50" dur="500"/>
                                        <p:tgtEl>
                                          <p:spTgt spid="459"/>
                                        </p:tgtEl>
                                      </p:cBhvr>
                                    </p:animEffect>
                                    <p:set>
                                      <p:cBhvr>
                                        <p:cTn id="51" dur="1" fill="hold">
                                          <p:stCondLst>
                                            <p:cond delay="499"/>
                                          </p:stCondLst>
                                        </p:cTn>
                                        <p:tgtEl>
                                          <p:spTgt spid="459"/>
                                        </p:tgtEl>
                                        <p:attrNameLst>
                                          <p:attrName>style.visibility</p:attrName>
                                        </p:attrNameLst>
                                      </p:cBhvr>
                                      <p:to>
                                        <p:strVal val="hidden"/>
                                      </p:to>
                                    </p:set>
                                  </p:childTnLst>
                                </p:cTn>
                              </p:par>
                              <p:par>
                                <p:cTn id="52" presetID="9" presetClass="exit" presetSubtype="0" fill="hold" grpId="1" nodeType="withEffect">
                                  <p:stCondLst>
                                    <p:cond delay="0"/>
                                  </p:stCondLst>
                                  <p:childTnLst>
                                    <p:animEffect transition="out" filter="dissolve">
                                      <p:cBhvr>
                                        <p:cTn id="53" dur="500"/>
                                        <p:tgtEl>
                                          <p:spTgt spid="460"/>
                                        </p:tgtEl>
                                      </p:cBhvr>
                                    </p:animEffect>
                                    <p:set>
                                      <p:cBhvr>
                                        <p:cTn id="54" dur="1" fill="hold">
                                          <p:stCondLst>
                                            <p:cond delay="499"/>
                                          </p:stCondLst>
                                        </p:cTn>
                                        <p:tgtEl>
                                          <p:spTgt spid="460"/>
                                        </p:tgtEl>
                                        <p:attrNameLst>
                                          <p:attrName>style.visibility</p:attrName>
                                        </p:attrNameLst>
                                      </p:cBhvr>
                                      <p:to>
                                        <p:strVal val="hidden"/>
                                      </p:to>
                                    </p:set>
                                  </p:childTnLst>
                                </p:cTn>
                              </p:par>
                              <p:par>
                                <p:cTn id="55" presetID="9" presetClass="exit" presetSubtype="0" fill="hold" grpId="1" nodeType="withEffect">
                                  <p:stCondLst>
                                    <p:cond delay="0"/>
                                  </p:stCondLst>
                                  <p:childTnLst>
                                    <p:animEffect transition="out" filter="dissolve">
                                      <p:cBhvr>
                                        <p:cTn id="56" dur="500"/>
                                        <p:tgtEl>
                                          <p:spTgt spid="461"/>
                                        </p:tgtEl>
                                      </p:cBhvr>
                                    </p:animEffect>
                                    <p:set>
                                      <p:cBhvr>
                                        <p:cTn id="57" dur="1" fill="hold">
                                          <p:stCondLst>
                                            <p:cond delay="499"/>
                                          </p:stCondLst>
                                        </p:cTn>
                                        <p:tgtEl>
                                          <p:spTgt spid="461"/>
                                        </p:tgtEl>
                                        <p:attrNameLst>
                                          <p:attrName>style.visibility</p:attrName>
                                        </p:attrNameLst>
                                      </p:cBhvr>
                                      <p:to>
                                        <p:strVal val="hidden"/>
                                      </p:to>
                                    </p:set>
                                  </p:childTnLst>
                                </p:cTn>
                              </p:par>
                              <p:par>
                                <p:cTn id="58" presetID="9" presetClass="exit" presetSubtype="0" fill="hold" grpId="1" nodeType="withEffect">
                                  <p:stCondLst>
                                    <p:cond delay="0"/>
                                  </p:stCondLst>
                                  <p:childTnLst>
                                    <p:animEffect transition="out" filter="dissolve">
                                      <p:cBhvr>
                                        <p:cTn id="59" dur="500"/>
                                        <p:tgtEl>
                                          <p:spTgt spid="233"/>
                                        </p:tgtEl>
                                      </p:cBhvr>
                                    </p:animEffect>
                                    <p:set>
                                      <p:cBhvr>
                                        <p:cTn id="60" dur="1" fill="hold">
                                          <p:stCondLst>
                                            <p:cond delay="499"/>
                                          </p:stCondLst>
                                        </p:cTn>
                                        <p:tgtEl>
                                          <p:spTgt spid="233"/>
                                        </p:tgtEl>
                                        <p:attrNameLst>
                                          <p:attrName>style.visibility</p:attrName>
                                        </p:attrNameLst>
                                      </p:cBhvr>
                                      <p:to>
                                        <p:strVal val="hidden"/>
                                      </p:to>
                                    </p:set>
                                  </p:childTnLst>
                                </p:cTn>
                              </p:par>
                              <p:par>
                                <p:cTn id="61" presetID="9" presetClass="exit" presetSubtype="0" fill="hold" grpId="1" nodeType="withEffect">
                                  <p:stCondLst>
                                    <p:cond delay="0"/>
                                  </p:stCondLst>
                                  <p:childTnLst>
                                    <p:animEffect transition="out" filter="dissolve">
                                      <p:cBhvr>
                                        <p:cTn id="62" dur="500"/>
                                        <p:tgtEl>
                                          <p:spTgt spid="234"/>
                                        </p:tgtEl>
                                      </p:cBhvr>
                                    </p:animEffect>
                                    <p:set>
                                      <p:cBhvr>
                                        <p:cTn id="63" dur="1" fill="hold">
                                          <p:stCondLst>
                                            <p:cond delay="499"/>
                                          </p:stCondLst>
                                        </p:cTn>
                                        <p:tgtEl>
                                          <p:spTgt spid="234"/>
                                        </p:tgtEl>
                                        <p:attrNameLst>
                                          <p:attrName>style.visibility</p:attrName>
                                        </p:attrNameLst>
                                      </p:cBhvr>
                                      <p:to>
                                        <p:strVal val="hidden"/>
                                      </p:to>
                                    </p:set>
                                  </p:childTnLst>
                                </p:cTn>
                              </p:par>
                              <p:par>
                                <p:cTn id="64" presetID="9" presetClass="exit" presetSubtype="0" fill="hold" nodeType="withEffect">
                                  <p:stCondLst>
                                    <p:cond delay="0"/>
                                  </p:stCondLst>
                                  <p:childTnLst>
                                    <p:animEffect transition="out" filter="dissolve">
                                      <p:cBhvr>
                                        <p:cTn id="65" dur="500"/>
                                        <p:tgtEl>
                                          <p:spTgt spid="185"/>
                                        </p:tgtEl>
                                      </p:cBhvr>
                                    </p:animEffect>
                                    <p:set>
                                      <p:cBhvr>
                                        <p:cTn id="66" dur="1" fill="hold">
                                          <p:stCondLst>
                                            <p:cond delay="499"/>
                                          </p:stCondLst>
                                        </p:cTn>
                                        <p:tgtEl>
                                          <p:spTgt spid="185"/>
                                        </p:tgtEl>
                                        <p:attrNameLst>
                                          <p:attrName>style.visibility</p:attrName>
                                        </p:attrNameLst>
                                      </p:cBhvr>
                                      <p:to>
                                        <p:strVal val="hidden"/>
                                      </p:to>
                                    </p:set>
                                  </p:childTnLst>
                                </p:cTn>
                              </p:par>
                              <p:par>
                                <p:cTn id="67" presetID="9" presetClass="exit" presetSubtype="0" fill="hold" nodeType="withEffect">
                                  <p:stCondLst>
                                    <p:cond delay="0"/>
                                  </p:stCondLst>
                                  <p:childTnLst>
                                    <p:animEffect transition="out" filter="dissolve">
                                      <p:cBhvr>
                                        <p:cTn id="68" dur="500"/>
                                        <p:tgtEl>
                                          <p:spTgt spid="190"/>
                                        </p:tgtEl>
                                      </p:cBhvr>
                                    </p:animEffect>
                                    <p:set>
                                      <p:cBhvr>
                                        <p:cTn id="69" dur="1" fill="hold">
                                          <p:stCondLst>
                                            <p:cond delay="499"/>
                                          </p:stCondLst>
                                        </p:cTn>
                                        <p:tgtEl>
                                          <p:spTgt spid="190"/>
                                        </p:tgtEl>
                                        <p:attrNameLst>
                                          <p:attrName>style.visibility</p:attrName>
                                        </p:attrNameLst>
                                      </p:cBhvr>
                                      <p:to>
                                        <p:strVal val="hidden"/>
                                      </p:to>
                                    </p:set>
                                  </p:childTnLst>
                                </p:cTn>
                              </p:par>
                              <p:par>
                                <p:cTn id="70" presetID="9" presetClass="exit" presetSubtype="0" fill="hold" grpId="0" nodeType="withEffect">
                                  <p:stCondLst>
                                    <p:cond delay="0"/>
                                  </p:stCondLst>
                                  <p:childTnLst>
                                    <p:animEffect transition="out" filter="dissolve">
                                      <p:cBhvr>
                                        <p:cTn id="71" dur="500"/>
                                        <p:tgtEl>
                                          <p:spTgt spid="193"/>
                                        </p:tgtEl>
                                      </p:cBhvr>
                                    </p:animEffect>
                                    <p:set>
                                      <p:cBhvr>
                                        <p:cTn id="72" dur="1" fill="hold">
                                          <p:stCondLst>
                                            <p:cond delay="499"/>
                                          </p:stCondLst>
                                        </p:cTn>
                                        <p:tgtEl>
                                          <p:spTgt spid="193"/>
                                        </p:tgtEl>
                                        <p:attrNameLst>
                                          <p:attrName>style.visibility</p:attrName>
                                        </p:attrNameLst>
                                      </p:cBhvr>
                                      <p:to>
                                        <p:strVal val="hidden"/>
                                      </p:to>
                                    </p:set>
                                  </p:childTnLst>
                                </p:cTn>
                              </p:par>
                              <p:par>
                                <p:cTn id="73" presetID="9" presetClass="exit" presetSubtype="0" fill="hold" nodeType="withEffect">
                                  <p:stCondLst>
                                    <p:cond delay="0"/>
                                  </p:stCondLst>
                                  <p:childTnLst>
                                    <p:animEffect transition="out" filter="dissolve">
                                      <p:cBhvr>
                                        <p:cTn id="74" dur="500"/>
                                        <p:tgtEl>
                                          <p:spTgt spid="194"/>
                                        </p:tgtEl>
                                      </p:cBhvr>
                                    </p:animEffect>
                                    <p:set>
                                      <p:cBhvr>
                                        <p:cTn id="75" dur="1" fill="hold">
                                          <p:stCondLst>
                                            <p:cond delay="499"/>
                                          </p:stCondLst>
                                        </p:cTn>
                                        <p:tgtEl>
                                          <p:spTgt spid="194"/>
                                        </p:tgtEl>
                                        <p:attrNameLst>
                                          <p:attrName>style.visibility</p:attrName>
                                        </p:attrNameLst>
                                      </p:cBhvr>
                                      <p:to>
                                        <p:strVal val="hidden"/>
                                      </p:to>
                                    </p:set>
                                  </p:childTnLst>
                                </p:cTn>
                              </p:par>
                              <p:par>
                                <p:cTn id="76" presetID="9" presetClass="exit" presetSubtype="0" fill="hold" grpId="0" nodeType="withEffect">
                                  <p:stCondLst>
                                    <p:cond delay="0"/>
                                  </p:stCondLst>
                                  <p:childTnLst>
                                    <p:animEffect transition="out" filter="dissolve">
                                      <p:cBhvr>
                                        <p:cTn id="77" dur="500"/>
                                        <p:tgtEl>
                                          <p:spTgt spid="197"/>
                                        </p:tgtEl>
                                      </p:cBhvr>
                                    </p:animEffect>
                                    <p:set>
                                      <p:cBhvr>
                                        <p:cTn id="78" dur="1" fill="hold">
                                          <p:stCondLst>
                                            <p:cond delay="499"/>
                                          </p:stCondLst>
                                        </p:cTn>
                                        <p:tgtEl>
                                          <p:spTgt spid="197"/>
                                        </p:tgtEl>
                                        <p:attrNameLst>
                                          <p:attrName>style.visibility</p:attrName>
                                        </p:attrNameLst>
                                      </p:cBhvr>
                                      <p:to>
                                        <p:strVal val="hidden"/>
                                      </p:to>
                                    </p:set>
                                  </p:childTnLst>
                                </p:cTn>
                              </p:par>
                              <p:par>
                                <p:cTn id="79" presetID="9" presetClass="exit" presetSubtype="0" fill="hold" nodeType="withEffect">
                                  <p:stCondLst>
                                    <p:cond delay="0"/>
                                  </p:stCondLst>
                                  <p:childTnLst>
                                    <p:animEffect transition="out" filter="dissolve">
                                      <p:cBhvr>
                                        <p:cTn id="80" dur="500"/>
                                        <p:tgtEl>
                                          <p:spTgt spid="198"/>
                                        </p:tgtEl>
                                      </p:cBhvr>
                                    </p:animEffect>
                                    <p:set>
                                      <p:cBhvr>
                                        <p:cTn id="81" dur="1" fill="hold">
                                          <p:stCondLst>
                                            <p:cond delay="499"/>
                                          </p:stCondLst>
                                        </p:cTn>
                                        <p:tgtEl>
                                          <p:spTgt spid="198"/>
                                        </p:tgtEl>
                                        <p:attrNameLst>
                                          <p:attrName>style.visibility</p:attrName>
                                        </p:attrNameLst>
                                      </p:cBhvr>
                                      <p:to>
                                        <p:strVal val="hidden"/>
                                      </p:to>
                                    </p:set>
                                  </p:childTnLst>
                                </p:cTn>
                              </p:par>
                              <p:par>
                                <p:cTn id="82" presetID="9" presetClass="exit" presetSubtype="0" fill="hold" grpId="0" nodeType="withEffect">
                                  <p:stCondLst>
                                    <p:cond delay="0"/>
                                  </p:stCondLst>
                                  <p:childTnLst>
                                    <p:animEffect transition="out" filter="dissolve">
                                      <p:cBhvr>
                                        <p:cTn id="83" dur="500"/>
                                        <p:tgtEl>
                                          <p:spTgt spid="201"/>
                                        </p:tgtEl>
                                      </p:cBhvr>
                                    </p:animEffect>
                                    <p:set>
                                      <p:cBhvr>
                                        <p:cTn id="84" dur="1" fill="hold">
                                          <p:stCondLst>
                                            <p:cond delay="499"/>
                                          </p:stCondLst>
                                        </p:cTn>
                                        <p:tgtEl>
                                          <p:spTgt spid="201"/>
                                        </p:tgtEl>
                                        <p:attrNameLst>
                                          <p:attrName>style.visibility</p:attrName>
                                        </p:attrNameLst>
                                      </p:cBhvr>
                                      <p:to>
                                        <p:strVal val="hidden"/>
                                      </p:to>
                                    </p:set>
                                  </p:childTnLst>
                                </p:cTn>
                              </p:par>
                              <p:par>
                                <p:cTn id="85" presetID="9" presetClass="exit" presetSubtype="0" fill="hold" nodeType="withEffect">
                                  <p:stCondLst>
                                    <p:cond delay="0"/>
                                  </p:stCondLst>
                                  <p:childTnLst>
                                    <p:animEffect transition="out" filter="dissolve">
                                      <p:cBhvr>
                                        <p:cTn id="86" dur="500"/>
                                        <p:tgtEl>
                                          <p:spTgt spid="202"/>
                                        </p:tgtEl>
                                      </p:cBhvr>
                                    </p:animEffect>
                                    <p:set>
                                      <p:cBhvr>
                                        <p:cTn id="87" dur="1" fill="hold">
                                          <p:stCondLst>
                                            <p:cond delay="499"/>
                                          </p:stCondLst>
                                        </p:cTn>
                                        <p:tgtEl>
                                          <p:spTgt spid="202"/>
                                        </p:tgtEl>
                                        <p:attrNameLst>
                                          <p:attrName>style.visibility</p:attrName>
                                        </p:attrNameLst>
                                      </p:cBhvr>
                                      <p:to>
                                        <p:strVal val="hidden"/>
                                      </p:to>
                                    </p:set>
                                  </p:childTnLst>
                                </p:cTn>
                              </p:par>
                              <p:par>
                                <p:cTn id="88" presetID="9" presetClass="exit" presetSubtype="0" fill="hold" nodeType="withEffect">
                                  <p:stCondLst>
                                    <p:cond delay="0"/>
                                  </p:stCondLst>
                                  <p:childTnLst>
                                    <p:animEffect transition="out" filter="dissolve">
                                      <p:cBhvr>
                                        <p:cTn id="89" dur="500"/>
                                        <p:tgtEl>
                                          <p:spTgt spid="207"/>
                                        </p:tgtEl>
                                      </p:cBhvr>
                                    </p:animEffect>
                                    <p:set>
                                      <p:cBhvr>
                                        <p:cTn id="90" dur="1" fill="hold">
                                          <p:stCondLst>
                                            <p:cond delay="499"/>
                                          </p:stCondLst>
                                        </p:cTn>
                                        <p:tgtEl>
                                          <p:spTgt spid="207"/>
                                        </p:tgtEl>
                                        <p:attrNameLst>
                                          <p:attrName>style.visibility</p:attrName>
                                        </p:attrNameLst>
                                      </p:cBhvr>
                                      <p:to>
                                        <p:strVal val="hidden"/>
                                      </p:to>
                                    </p:set>
                                  </p:childTnLst>
                                </p:cTn>
                              </p:par>
                              <p:par>
                                <p:cTn id="91" presetID="9" presetClass="exit" presetSubtype="0" fill="hold" grpId="0" nodeType="withEffect">
                                  <p:stCondLst>
                                    <p:cond delay="0"/>
                                  </p:stCondLst>
                                  <p:childTnLst>
                                    <p:animEffect transition="out" filter="dissolve">
                                      <p:cBhvr>
                                        <p:cTn id="92" dur="500"/>
                                        <p:tgtEl>
                                          <p:spTgt spid="210"/>
                                        </p:tgtEl>
                                      </p:cBhvr>
                                    </p:animEffect>
                                    <p:set>
                                      <p:cBhvr>
                                        <p:cTn id="93" dur="1" fill="hold">
                                          <p:stCondLst>
                                            <p:cond delay="499"/>
                                          </p:stCondLst>
                                        </p:cTn>
                                        <p:tgtEl>
                                          <p:spTgt spid="210"/>
                                        </p:tgtEl>
                                        <p:attrNameLst>
                                          <p:attrName>style.visibility</p:attrName>
                                        </p:attrNameLst>
                                      </p:cBhvr>
                                      <p:to>
                                        <p:strVal val="hidden"/>
                                      </p:to>
                                    </p:set>
                                  </p:childTnLst>
                                </p:cTn>
                              </p:par>
                              <p:par>
                                <p:cTn id="94" presetID="9" presetClass="exit" presetSubtype="0" fill="hold" nodeType="withEffect">
                                  <p:stCondLst>
                                    <p:cond delay="0"/>
                                  </p:stCondLst>
                                  <p:childTnLst>
                                    <p:animEffect transition="out" filter="dissolve">
                                      <p:cBhvr>
                                        <p:cTn id="95" dur="500"/>
                                        <p:tgtEl>
                                          <p:spTgt spid="211"/>
                                        </p:tgtEl>
                                      </p:cBhvr>
                                    </p:animEffect>
                                    <p:set>
                                      <p:cBhvr>
                                        <p:cTn id="96" dur="1" fill="hold">
                                          <p:stCondLst>
                                            <p:cond delay="499"/>
                                          </p:stCondLst>
                                        </p:cTn>
                                        <p:tgtEl>
                                          <p:spTgt spid="211"/>
                                        </p:tgtEl>
                                        <p:attrNameLst>
                                          <p:attrName>style.visibility</p:attrName>
                                        </p:attrNameLst>
                                      </p:cBhvr>
                                      <p:to>
                                        <p:strVal val="hidden"/>
                                      </p:to>
                                    </p:set>
                                  </p:childTnLst>
                                </p:cTn>
                              </p:par>
                              <p:par>
                                <p:cTn id="97" presetID="9" presetClass="exit" presetSubtype="0" fill="hold" grpId="0" nodeType="withEffect">
                                  <p:stCondLst>
                                    <p:cond delay="0"/>
                                  </p:stCondLst>
                                  <p:childTnLst>
                                    <p:animEffect transition="out" filter="dissolve">
                                      <p:cBhvr>
                                        <p:cTn id="98" dur="500"/>
                                        <p:tgtEl>
                                          <p:spTgt spid="214"/>
                                        </p:tgtEl>
                                      </p:cBhvr>
                                    </p:animEffect>
                                    <p:set>
                                      <p:cBhvr>
                                        <p:cTn id="99" dur="1" fill="hold">
                                          <p:stCondLst>
                                            <p:cond delay="499"/>
                                          </p:stCondLst>
                                        </p:cTn>
                                        <p:tgtEl>
                                          <p:spTgt spid="214"/>
                                        </p:tgtEl>
                                        <p:attrNameLst>
                                          <p:attrName>style.visibility</p:attrName>
                                        </p:attrNameLst>
                                      </p:cBhvr>
                                      <p:to>
                                        <p:strVal val="hidden"/>
                                      </p:to>
                                    </p:set>
                                  </p:childTnLst>
                                </p:cTn>
                              </p:par>
                              <p:par>
                                <p:cTn id="100" presetID="9" presetClass="exit" presetSubtype="0" fill="hold" nodeType="withEffect">
                                  <p:stCondLst>
                                    <p:cond delay="0"/>
                                  </p:stCondLst>
                                  <p:childTnLst>
                                    <p:animEffect transition="out" filter="dissolve">
                                      <p:cBhvr>
                                        <p:cTn id="101" dur="500"/>
                                        <p:tgtEl>
                                          <p:spTgt spid="215"/>
                                        </p:tgtEl>
                                      </p:cBhvr>
                                    </p:animEffect>
                                    <p:set>
                                      <p:cBhvr>
                                        <p:cTn id="102" dur="1" fill="hold">
                                          <p:stCondLst>
                                            <p:cond delay="499"/>
                                          </p:stCondLst>
                                        </p:cTn>
                                        <p:tgtEl>
                                          <p:spTgt spid="215"/>
                                        </p:tgtEl>
                                        <p:attrNameLst>
                                          <p:attrName>style.visibility</p:attrName>
                                        </p:attrNameLst>
                                      </p:cBhvr>
                                      <p:to>
                                        <p:strVal val="hidden"/>
                                      </p:to>
                                    </p:set>
                                  </p:childTnLst>
                                </p:cTn>
                              </p:par>
                              <p:par>
                                <p:cTn id="103" presetID="9" presetClass="exit" presetSubtype="0" fill="hold" grpId="0" nodeType="withEffect">
                                  <p:stCondLst>
                                    <p:cond delay="0"/>
                                  </p:stCondLst>
                                  <p:childTnLst>
                                    <p:animEffect transition="out" filter="dissolve">
                                      <p:cBhvr>
                                        <p:cTn id="104" dur="500"/>
                                        <p:tgtEl>
                                          <p:spTgt spid="218"/>
                                        </p:tgtEl>
                                      </p:cBhvr>
                                    </p:animEffect>
                                    <p:set>
                                      <p:cBhvr>
                                        <p:cTn id="105" dur="1" fill="hold">
                                          <p:stCondLst>
                                            <p:cond delay="499"/>
                                          </p:stCondLst>
                                        </p:cTn>
                                        <p:tgtEl>
                                          <p:spTgt spid="218"/>
                                        </p:tgtEl>
                                        <p:attrNameLst>
                                          <p:attrName>style.visibility</p:attrName>
                                        </p:attrNameLst>
                                      </p:cBhvr>
                                      <p:to>
                                        <p:strVal val="hidden"/>
                                      </p:to>
                                    </p:set>
                                  </p:childTnLst>
                                </p:cTn>
                              </p:par>
                              <p:par>
                                <p:cTn id="106" presetID="9" presetClass="exit" presetSubtype="0" fill="hold" nodeType="withEffect">
                                  <p:stCondLst>
                                    <p:cond delay="0"/>
                                  </p:stCondLst>
                                  <p:childTnLst>
                                    <p:animEffect transition="out" filter="dissolve">
                                      <p:cBhvr>
                                        <p:cTn id="107" dur="500"/>
                                        <p:tgtEl>
                                          <p:spTgt spid="219"/>
                                        </p:tgtEl>
                                      </p:cBhvr>
                                    </p:animEffect>
                                    <p:set>
                                      <p:cBhvr>
                                        <p:cTn id="108" dur="1" fill="hold">
                                          <p:stCondLst>
                                            <p:cond delay="499"/>
                                          </p:stCondLst>
                                        </p:cTn>
                                        <p:tgtEl>
                                          <p:spTgt spid="219"/>
                                        </p:tgtEl>
                                        <p:attrNameLst>
                                          <p:attrName>style.visibility</p:attrName>
                                        </p:attrNameLst>
                                      </p:cBhvr>
                                      <p:to>
                                        <p:strVal val="hidden"/>
                                      </p:to>
                                    </p:set>
                                  </p:childTnLst>
                                </p:cTn>
                              </p:par>
                              <p:par>
                                <p:cTn id="109" presetID="9" presetClass="exit" presetSubtype="0" fill="hold" nodeType="withEffect">
                                  <p:stCondLst>
                                    <p:cond delay="0"/>
                                  </p:stCondLst>
                                  <p:childTnLst>
                                    <p:animEffect transition="out" filter="dissolve">
                                      <p:cBhvr>
                                        <p:cTn id="110" dur="500"/>
                                        <p:tgtEl>
                                          <p:spTgt spid="224"/>
                                        </p:tgtEl>
                                      </p:cBhvr>
                                    </p:animEffect>
                                    <p:set>
                                      <p:cBhvr>
                                        <p:cTn id="111" dur="1" fill="hold">
                                          <p:stCondLst>
                                            <p:cond delay="499"/>
                                          </p:stCondLst>
                                        </p:cTn>
                                        <p:tgtEl>
                                          <p:spTgt spid="224"/>
                                        </p:tgtEl>
                                        <p:attrNameLst>
                                          <p:attrName>style.visibility</p:attrName>
                                        </p:attrNameLst>
                                      </p:cBhvr>
                                      <p:to>
                                        <p:strVal val="hidden"/>
                                      </p:to>
                                    </p:set>
                                  </p:childTnLst>
                                </p:cTn>
                              </p:par>
                              <p:par>
                                <p:cTn id="112" presetID="9" presetClass="exit" presetSubtype="0" fill="hold" grpId="0" nodeType="withEffect">
                                  <p:stCondLst>
                                    <p:cond delay="0"/>
                                  </p:stCondLst>
                                  <p:childTnLst>
                                    <p:animEffect transition="out" filter="dissolve">
                                      <p:cBhvr>
                                        <p:cTn id="113" dur="500"/>
                                        <p:tgtEl>
                                          <p:spTgt spid="227"/>
                                        </p:tgtEl>
                                      </p:cBhvr>
                                    </p:animEffect>
                                    <p:set>
                                      <p:cBhvr>
                                        <p:cTn id="114" dur="1" fill="hold">
                                          <p:stCondLst>
                                            <p:cond delay="499"/>
                                          </p:stCondLst>
                                        </p:cTn>
                                        <p:tgtEl>
                                          <p:spTgt spid="227"/>
                                        </p:tgtEl>
                                        <p:attrNameLst>
                                          <p:attrName>style.visibility</p:attrName>
                                        </p:attrNameLst>
                                      </p:cBhvr>
                                      <p:to>
                                        <p:strVal val="hidden"/>
                                      </p:to>
                                    </p:set>
                                  </p:childTnLst>
                                </p:cTn>
                              </p:par>
                              <p:par>
                                <p:cTn id="115" presetID="9" presetClass="exit" presetSubtype="0" fill="hold" nodeType="withEffect">
                                  <p:stCondLst>
                                    <p:cond delay="0"/>
                                  </p:stCondLst>
                                  <p:childTnLst>
                                    <p:animEffect transition="out" filter="dissolve">
                                      <p:cBhvr>
                                        <p:cTn id="116" dur="500"/>
                                        <p:tgtEl>
                                          <p:spTgt spid="228"/>
                                        </p:tgtEl>
                                      </p:cBhvr>
                                    </p:animEffect>
                                    <p:set>
                                      <p:cBhvr>
                                        <p:cTn id="117" dur="1" fill="hold">
                                          <p:stCondLst>
                                            <p:cond delay="499"/>
                                          </p:stCondLst>
                                        </p:cTn>
                                        <p:tgtEl>
                                          <p:spTgt spid="228"/>
                                        </p:tgtEl>
                                        <p:attrNameLst>
                                          <p:attrName>style.visibility</p:attrName>
                                        </p:attrNameLst>
                                      </p:cBhvr>
                                      <p:to>
                                        <p:strVal val="hidden"/>
                                      </p:to>
                                    </p:set>
                                  </p:childTnLst>
                                </p:cTn>
                              </p:par>
                              <p:par>
                                <p:cTn id="118" presetID="9" presetClass="exit" presetSubtype="0" fill="hold" grpId="0" nodeType="withEffect">
                                  <p:stCondLst>
                                    <p:cond delay="0"/>
                                  </p:stCondLst>
                                  <p:childTnLst>
                                    <p:animEffect transition="out" filter="dissolve">
                                      <p:cBhvr>
                                        <p:cTn id="119" dur="500"/>
                                        <p:tgtEl>
                                          <p:spTgt spid="231"/>
                                        </p:tgtEl>
                                      </p:cBhvr>
                                    </p:animEffect>
                                    <p:set>
                                      <p:cBhvr>
                                        <p:cTn id="120" dur="1" fill="hold">
                                          <p:stCondLst>
                                            <p:cond delay="499"/>
                                          </p:stCondLst>
                                        </p:cTn>
                                        <p:tgtEl>
                                          <p:spTgt spid="231"/>
                                        </p:tgtEl>
                                        <p:attrNameLst>
                                          <p:attrName>style.visibility</p:attrName>
                                        </p:attrNameLst>
                                      </p:cBhvr>
                                      <p:to>
                                        <p:strVal val="hidden"/>
                                      </p:to>
                                    </p:set>
                                  </p:childTnLst>
                                </p:cTn>
                              </p:par>
                              <p:par>
                                <p:cTn id="121" presetID="9" presetClass="exit" presetSubtype="0" fill="hold" nodeType="withEffect">
                                  <p:stCondLst>
                                    <p:cond delay="0"/>
                                  </p:stCondLst>
                                  <p:childTnLst>
                                    <p:animEffect transition="out" filter="dissolve">
                                      <p:cBhvr>
                                        <p:cTn id="122" dur="500"/>
                                        <p:tgtEl>
                                          <p:spTgt spid="232"/>
                                        </p:tgtEl>
                                      </p:cBhvr>
                                    </p:animEffect>
                                    <p:set>
                                      <p:cBhvr>
                                        <p:cTn id="123" dur="1" fill="hold">
                                          <p:stCondLst>
                                            <p:cond delay="499"/>
                                          </p:stCondLst>
                                        </p:cTn>
                                        <p:tgtEl>
                                          <p:spTgt spid="232"/>
                                        </p:tgtEl>
                                        <p:attrNameLst>
                                          <p:attrName>style.visibility</p:attrName>
                                        </p:attrNameLst>
                                      </p:cBhvr>
                                      <p:to>
                                        <p:strVal val="hidden"/>
                                      </p:to>
                                    </p:set>
                                  </p:childTnLst>
                                </p:cTn>
                              </p:par>
                              <p:par>
                                <p:cTn id="124" presetID="9" presetClass="exit" presetSubtype="0" fill="hold" grpId="0" nodeType="withEffect">
                                  <p:stCondLst>
                                    <p:cond delay="0"/>
                                  </p:stCondLst>
                                  <p:childTnLst>
                                    <p:animEffect transition="out" filter="dissolve">
                                      <p:cBhvr>
                                        <p:cTn id="125" dur="500"/>
                                        <p:tgtEl>
                                          <p:spTgt spid="321"/>
                                        </p:tgtEl>
                                      </p:cBhvr>
                                    </p:animEffect>
                                    <p:set>
                                      <p:cBhvr>
                                        <p:cTn id="126" dur="1" fill="hold">
                                          <p:stCondLst>
                                            <p:cond delay="499"/>
                                          </p:stCondLst>
                                        </p:cTn>
                                        <p:tgtEl>
                                          <p:spTgt spid="321"/>
                                        </p:tgtEl>
                                        <p:attrNameLst>
                                          <p:attrName>style.visibility</p:attrName>
                                        </p:attrNameLst>
                                      </p:cBhvr>
                                      <p:to>
                                        <p:strVal val="hidden"/>
                                      </p:to>
                                    </p:set>
                                  </p:childTnLst>
                                </p:cTn>
                              </p:par>
                              <p:par>
                                <p:cTn id="127" presetID="9" presetClass="exit" presetSubtype="0" fill="hold" grpId="0" nodeType="withEffect">
                                  <p:stCondLst>
                                    <p:cond delay="0"/>
                                  </p:stCondLst>
                                  <p:childTnLst>
                                    <p:animEffect transition="out" filter="dissolve">
                                      <p:cBhvr>
                                        <p:cTn id="128" dur="500"/>
                                        <p:tgtEl>
                                          <p:spTgt spid="322"/>
                                        </p:tgtEl>
                                      </p:cBhvr>
                                    </p:animEffect>
                                    <p:set>
                                      <p:cBhvr>
                                        <p:cTn id="129" dur="1" fill="hold">
                                          <p:stCondLst>
                                            <p:cond delay="499"/>
                                          </p:stCondLst>
                                        </p:cTn>
                                        <p:tgtEl>
                                          <p:spTgt spid="322"/>
                                        </p:tgtEl>
                                        <p:attrNameLst>
                                          <p:attrName>style.visibility</p:attrName>
                                        </p:attrNameLst>
                                      </p:cBhvr>
                                      <p:to>
                                        <p:strVal val="hidden"/>
                                      </p:to>
                                    </p:set>
                                  </p:childTnLst>
                                </p:cTn>
                              </p:par>
                              <p:par>
                                <p:cTn id="130" presetID="9" presetClass="exit" presetSubtype="0" fill="hold" nodeType="withEffect">
                                  <p:stCondLst>
                                    <p:cond delay="0"/>
                                  </p:stCondLst>
                                  <p:childTnLst>
                                    <p:animEffect transition="out" filter="dissolve">
                                      <p:cBhvr>
                                        <p:cTn id="131" dur="500"/>
                                        <p:tgtEl>
                                          <p:spTgt spid="323"/>
                                        </p:tgtEl>
                                      </p:cBhvr>
                                    </p:animEffect>
                                    <p:set>
                                      <p:cBhvr>
                                        <p:cTn id="132" dur="1" fill="hold">
                                          <p:stCondLst>
                                            <p:cond delay="499"/>
                                          </p:stCondLst>
                                        </p:cTn>
                                        <p:tgtEl>
                                          <p:spTgt spid="323"/>
                                        </p:tgtEl>
                                        <p:attrNameLst>
                                          <p:attrName>style.visibility</p:attrName>
                                        </p:attrNameLst>
                                      </p:cBhvr>
                                      <p:to>
                                        <p:strVal val="hidden"/>
                                      </p:to>
                                    </p:set>
                                  </p:childTnLst>
                                </p:cTn>
                              </p:par>
                              <p:par>
                                <p:cTn id="133" presetID="9" presetClass="exit" presetSubtype="0" fill="hold" nodeType="withEffect">
                                  <p:stCondLst>
                                    <p:cond delay="0"/>
                                  </p:stCondLst>
                                  <p:childTnLst>
                                    <p:animEffect transition="out" filter="dissolve">
                                      <p:cBhvr>
                                        <p:cTn id="134" dur="500"/>
                                        <p:tgtEl>
                                          <p:spTgt spid="326"/>
                                        </p:tgtEl>
                                      </p:cBhvr>
                                    </p:animEffect>
                                    <p:set>
                                      <p:cBhvr>
                                        <p:cTn id="135" dur="1" fill="hold">
                                          <p:stCondLst>
                                            <p:cond delay="499"/>
                                          </p:stCondLst>
                                        </p:cTn>
                                        <p:tgtEl>
                                          <p:spTgt spid="326"/>
                                        </p:tgtEl>
                                        <p:attrNameLst>
                                          <p:attrName>style.visibility</p:attrName>
                                        </p:attrNameLst>
                                      </p:cBhvr>
                                      <p:to>
                                        <p:strVal val="hidden"/>
                                      </p:to>
                                    </p:set>
                                  </p:childTnLst>
                                </p:cTn>
                              </p:par>
                              <p:par>
                                <p:cTn id="136" presetID="9" presetClass="exit" presetSubtype="0" fill="hold" nodeType="withEffect">
                                  <p:stCondLst>
                                    <p:cond delay="0"/>
                                  </p:stCondLst>
                                  <p:childTnLst>
                                    <p:animEffect transition="out" filter="dissolve">
                                      <p:cBhvr>
                                        <p:cTn id="137" dur="500"/>
                                        <p:tgtEl>
                                          <p:spTgt spid="329"/>
                                        </p:tgtEl>
                                      </p:cBhvr>
                                    </p:animEffect>
                                    <p:set>
                                      <p:cBhvr>
                                        <p:cTn id="138" dur="1" fill="hold">
                                          <p:stCondLst>
                                            <p:cond delay="499"/>
                                          </p:stCondLst>
                                        </p:cTn>
                                        <p:tgtEl>
                                          <p:spTgt spid="329"/>
                                        </p:tgtEl>
                                        <p:attrNameLst>
                                          <p:attrName>style.visibility</p:attrName>
                                        </p:attrNameLst>
                                      </p:cBhvr>
                                      <p:to>
                                        <p:strVal val="hidden"/>
                                      </p:to>
                                    </p:set>
                                  </p:childTnLst>
                                </p:cTn>
                              </p:par>
                              <p:par>
                                <p:cTn id="139" presetID="9" presetClass="exit" presetSubtype="0" fill="hold" nodeType="withEffect">
                                  <p:stCondLst>
                                    <p:cond delay="0"/>
                                  </p:stCondLst>
                                  <p:childTnLst>
                                    <p:animEffect transition="out" filter="dissolve">
                                      <p:cBhvr>
                                        <p:cTn id="140" dur="500"/>
                                        <p:tgtEl>
                                          <p:spTgt spid="332"/>
                                        </p:tgtEl>
                                      </p:cBhvr>
                                    </p:animEffect>
                                    <p:set>
                                      <p:cBhvr>
                                        <p:cTn id="141" dur="1" fill="hold">
                                          <p:stCondLst>
                                            <p:cond delay="499"/>
                                          </p:stCondLst>
                                        </p:cTn>
                                        <p:tgtEl>
                                          <p:spTgt spid="332"/>
                                        </p:tgtEl>
                                        <p:attrNameLst>
                                          <p:attrName>style.visibility</p:attrName>
                                        </p:attrNameLst>
                                      </p:cBhvr>
                                      <p:to>
                                        <p:strVal val="hidden"/>
                                      </p:to>
                                    </p:set>
                                  </p:childTnLst>
                                </p:cTn>
                              </p:par>
                              <p:par>
                                <p:cTn id="142" presetID="9" presetClass="exit" presetSubtype="0" fill="hold" nodeType="withEffect">
                                  <p:stCondLst>
                                    <p:cond delay="0"/>
                                  </p:stCondLst>
                                  <p:childTnLst>
                                    <p:animEffect transition="out" filter="dissolve">
                                      <p:cBhvr>
                                        <p:cTn id="143" dur="500"/>
                                        <p:tgtEl>
                                          <p:spTgt spid="333"/>
                                        </p:tgtEl>
                                      </p:cBhvr>
                                    </p:animEffect>
                                    <p:set>
                                      <p:cBhvr>
                                        <p:cTn id="144" dur="1" fill="hold">
                                          <p:stCondLst>
                                            <p:cond delay="499"/>
                                          </p:stCondLst>
                                        </p:cTn>
                                        <p:tgtEl>
                                          <p:spTgt spid="333"/>
                                        </p:tgtEl>
                                        <p:attrNameLst>
                                          <p:attrName>style.visibility</p:attrName>
                                        </p:attrNameLst>
                                      </p:cBhvr>
                                      <p:to>
                                        <p:strVal val="hidden"/>
                                      </p:to>
                                    </p:set>
                                  </p:childTnLst>
                                </p:cTn>
                              </p:par>
                              <p:par>
                                <p:cTn id="145" presetID="9" presetClass="exit" presetSubtype="0" fill="hold" nodeType="withEffect">
                                  <p:stCondLst>
                                    <p:cond delay="0"/>
                                  </p:stCondLst>
                                  <p:childTnLst>
                                    <p:animEffect transition="out" filter="dissolve">
                                      <p:cBhvr>
                                        <p:cTn id="146" dur="500"/>
                                        <p:tgtEl>
                                          <p:spTgt spid="334"/>
                                        </p:tgtEl>
                                      </p:cBhvr>
                                    </p:animEffect>
                                    <p:set>
                                      <p:cBhvr>
                                        <p:cTn id="147" dur="1" fill="hold">
                                          <p:stCondLst>
                                            <p:cond delay="499"/>
                                          </p:stCondLst>
                                        </p:cTn>
                                        <p:tgtEl>
                                          <p:spTgt spid="334"/>
                                        </p:tgtEl>
                                        <p:attrNameLst>
                                          <p:attrName>style.visibility</p:attrName>
                                        </p:attrNameLst>
                                      </p:cBhvr>
                                      <p:to>
                                        <p:strVal val="hidden"/>
                                      </p:to>
                                    </p:set>
                                  </p:childTnLst>
                                </p:cTn>
                              </p:par>
                              <p:par>
                                <p:cTn id="148" presetID="9" presetClass="exit" presetSubtype="0" fill="hold" nodeType="withEffect">
                                  <p:stCondLst>
                                    <p:cond delay="0"/>
                                  </p:stCondLst>
                                  <p:childTnLst>
                                    <p:animEffect transition="out" filter="dissolve">
                                      <p:cBhvr>
                                        <p:cTn id="149" dur="500"/>
                                        <p:tgtEl>
                                          <p:spTgt spid="335"/>
                                        </p:tgtEl>
                                      </p:cBhvr>
                                    </p:animEffect>
                                    <p:set>
                                      <p:cBhvr>
                                        <p:cTn id="150" dur="1" fill="hold">
                                          <p:stCondLst>
                                            <p:cond delay="499"/>
                                          </p:stCondLst>
                                        </p:cTn>
                                        <p:tgtEl>
                                          <p:spTgt spid="335"/>
                                        </p:tgtEl>
                                        <p:attrNameLst>
                                          <p:attrName>style.visibility</p:attrName>
                                        </p:attrNameLst>
                                      </p:cBhvr>
                                      <p:to>
                                        <p:strVal val="hidden"/>
                                      </p:to>
                                    </p:set>
                                  </p:childTnLst>
                                </p:cTn>
                              </p:par>
                              <p:par>
                                <p:cTn id="151" presetID="9" presetClass="exit" presetSubtype="0" fill="hold" nodeType="withEffect">
                                  <p:stCondLst>
                                    <p:cond delay="0"/>
                                  </p:stCondLst>
                                  <p:childTnLst>
                                    <p:animEffect transition="out" filter="dissolve">
                                      <p:cBhvr>
                                        <p:cTn id="152" dur="500"/>
                                        <p:tgtEl>
                                          <p:spTgt spid="336"/>
                                        </p:tgtEl>
                                      </p:cBhvr>
                                    </p:animEffect>
                                    <p:set>
                                      <p:cBhvr>
                                        <p:cTn id="153" dur="1" fill="hold">
                                          <p:stCondLst>
                                            <p:cond delay="499"/>
                                          </p:stCondLst>
                                        </p:cTn>
                                        <p:tgtEl>
                                          <p:spTgt spid="336"/>
                                        </p:tgtEl>
                                        <p:attrNameLst>
                                          <p:attrName>style.visibility</p:attrName>
                                        </p:attrNameLst>
                                      </p:cBhvr>
                                      <p:to>
                                        <p:strVal val="hidden"/>
                                      </p:to>
                                    </p:set>
                                  </p:childTnLst>
                                </p:cTn>
                              </p:par>
                              <p:par>
                                <p:cTn id="154" presetID="9" presetClass="exit" presetSubtype="0" fill="hold" nodeType="withEffect">
                                  <p:stCondLst>
                                    <p:cond delay="0"/>
                                  </p:stCondLst>
                                  <p:childTnLst>
                                    <p:animEffect transition="out" filter="dissolve">
                                      <p:cBhvr>
                                        <p:cTn id="155" dur="500"/>
                                        <p:tgtEl>
                                          <p:spTgt spid="337"/>
                                        </p:tgtEl>
                                      </p:cBhvr>
                                    </p:animEffect>
                                    <p:set>
                                      <p:cBhvr>
                                        <p:cTn id="156" dur="1" fill="hold">
                                          <p:stCondLst>
                                            <p:cond delay="499"/>
                                          </p:stCondLst>
                                        </p:cTn>
                                        <p:tgtEl>
                                          <p:spTgt spid="337"/>
                                        </p:tgtEl>
                                        <p:attrNameLst>
                                          <p:attrName>style.visibility</p:attrName>
                                        </p:attrNameLst>
                                      </p:cBhvr>
                                      <p:to>
                                        <p:strVal val="hidden"/>
                                      </p:to>
                                    </p:set>
                                  </p:childTnLst>
                                </p:cTn>
                              </p:par>
                              <p:par>
                                <p:cTn id="157" presetID="9" presetClass="entr" presetSubtype="0" fill="hold" grpId="0" nodeType="withEffect">
                                  <p:stCondLst>
                                    <p:cond delay="0"/>
                                  </p:stCondLst>
                                  <p:childTnLst>
                                    <p:set>
                                      <p:cBhvr>
                                        <p:cTn id="158" dur="1" fill="hold">
                                          <p:stCondLst>
                                            <p:cond delay="0"/>
                                          </p:stCondLst>
                                        </p:cTn>
                                        <p:tgtEl>
                                          <p:spTgt spid="418"/>
                                        </p:tgtEl>
                                        <p:attrNameLst>
                                          <p:attrName>style.visibility</p:attrName>
                                        </p:attrNameLst>
                                      </p:cBhvr>
                                      <p:to>
                                        <p:strVal val="visible"/>
                                      </p:to>
                                    </p:set>
                                    <p:animEffect transition="in" filter="dissolve">
                                      <p:cBhvr>
                                        <p:cTn id="159" dur="500"/>
                                        <p:tgtEl>
                                          <p:spTgt spid="418"/>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420"/>
                                        </p:tgtEl>
                                        <p:attrNameLst>
                                          <p:attrName>style.visibility</p:attrName>
                                        </p:attrNameLst>
                                      </p:cBhvr>
                                      <p:to>
                                        <p:strVal val="visible"/>
                                      </p:to>
                                    </p:set>
                                    <p:animEffect transition="in" filter="dissolve">
                                      <p:cBhvr>
                                        <p:cTn id="162" dur="500"/>
                                        <p:tgtEl>
                                          <p:spTgt spid="420"/>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419"/>
                                        </p:tgtEl>
                                        <p:attrNameLst>
                                          <p:attrName>style.visibility</p:attrName>
                                        </p:attrNameLst>
                                      </p:cBhvr>
                                      <p:to>
                                        <p:strVal val="visible"/>
                                      </p:to>
                                    </p:set>
                                    <p:animEffect transition="in" filter="dissolve">
                                      <p:cBhvr>
                                        <p:cTn id="165" dur="5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 grpId="0" animBg="1"/>
      <p:bldP spid="458" grpId="1" animBg="1"/>
      <p:bldP spid="459" grpId="0" animBg="1"/>
      <p:bldP spid="459" grpId="1" animBg="1"/>
      <p:bldP spid="459" grpId="2" animBg="1"/>
      <p:bldP spid="460" grpId="0" animBg="1"/>
      <p:bldP spid="460" grpId="1" animBg="1"/>
      <p:bldP spid="461" grpId="0" animBg="1"/>
      <p:bldP spid="461" grpId="1" animBg="1"/>
      <p:bldP spid="233" grpId="0" animBg="1"/>
      <p:bldP spid="233" grpId="1" animBg="1"/>
      <p:bldP spid="234" grpId="0" animBg="1"/>
      <p:bldP spid="234" grpId="1" animBg="1"/>
      <p:bldP spid="193" grpId="0" animBg="1"/>
      <p:bldP spid="197" grpId="0" animBg="1"/>
      <p:bldP spid="201" grpId="0" animBg="1"/>
      <p:bldP spid="210" grpId="0" animBg="1"/>
      <p:bldP spid="214" grpId="0" animBg="1"/>
      <p:bldP spid="218" grpId="0" animBg="1"/>
      <p:bldP spid="227" grpId="0" animBg="1"/>
      <p:bldP spid="231" grpId="0" animBg="1"/>
      <p:bldP spid="321" grpId="0" animBg="1"/>
      <p:bldP spid="322" grpId="0" animBg="1"/>
      <p:bldP spid="418" grpId="0" animBg="1"/>
      <p:bldP spid="419" grpId="0" animBg="1"/>
      <p:bldP spid="4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extBox 417"/>
          <p:cNvSpPr txBox="1">
            <a:spLocks noChangeArrowheads="1"/>
          </p:cNvSpPr>
          <p:nvPr/>
        </p:nvSpPr>
        <p:spPr bwMode="auto">
          <a:xfrm>
            <a:off x="1047750" y="3159125"/>
            <a:ext cx="1190625"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solidFill>
                  <a:srgbClr val="0000FF"/>
                </a:solidFill>
              </a:rPr>
              <a:t>Win for O</a:t>
            </a:r>
          </a:p>
        </p:txBody>
      </p:sp>
      <p:sp>
        <p:nvSpPr>
          <p:cNvPr id="420" name="TextBox 419"/>
          <p:cNvSpPr txBox="1">
            <a:spLocks noChangeArrowheads="1"/>
          </p:cNvSpPr>
          <p:nvPr/>
        </p:nvSpPr>
        <p:spPr bwMode="auto">
          <a:xfrm>
            <a:off x="6648450" y="3159125"/>
            <a:ext cx="1189038"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solidFill>
                  <a:srgbClr val="0000FF"/>
                </a:solidFill>
              </a:rPr>
              <a:t>Win for O</a:t>
            </a:r>
          </a:p>
        </p:txBody>
      </p:sp>
      <p:sp>
        <p:nvSpPr>
          <p:cNvPr id="100" name="TextBox 99"/>
          <p:cNvSpPr txBox="1">
            <a:spLocks noChangeArrowheads="1"/>
          </p:cNvSpPr>
          <p:nvPr/>
        </p:nvSpPr>
        <p:spPr bwMode="auto">
          <a:xfrm>
            <a:off x="4214813" y="3187700"/>
            <a:ext cx="512762"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Tie</a:t>
            </a:r>
          </a:p>
        </p:txBody>
      </p:sp>
      <p:grpSp>
        <p:nvGrpSpPr>
          <p:cNvPr id="33796" name="Group 100"/>
          <p:cNvGrpSpPr>
            <a:grpSpLocks/>
          </p:cNvGrpSpPr>
          <p:nvPr/>
        </p:nvGrpSpPr>
        <p:grpSpPr bwMode="auto">
          <a:xfrm>
            <a:off x="3932238" y="1627188"/>
            <a:ext cx="1025525" cy="927100"/>
            <a:chOff x="3764286" y="1902436"/>
            <a:chExt cx="1646559" cy="1491592"/>
          </a:xfrm>
        </p:grpSpPr>
        <p:cxnSp>
          <p:nvCxnSpPr>
            <p:cNvPr id="102" name="Straight Connector 101"/>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764286" y="238005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3764286" y="2885762"/>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3797" name="Group 105"/>
          <p:cNvGrpSpPr>
            <a:grpSpLocks/>
          </p:cNvGrpSpPr>
          <p:nvPr/>
        </p:nvGrpSpPr>
        <p:grpSpPr bwMode="auto">
          <a:xfrm>
            <a:off x="4356100" y="1989138"/>
            <a:ext cx="220663" cy="196850"/>
            <a:chOff x="6497150" y="2569673"/>
            <a:chExt cx="354390" cy="316901"/>
          </a:xfrm>
        </p:grpSpPr>
        <p:cxnSp>
          <p:nvCxnSpPr>
            <p:cNvPr id="107" name="Straight Connector 106"/>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09" name="Oval 108"/>
          <p:cNvSpPr/>
          <p:nvPr/>
        </p:nvSpPr>
        <p:spPr>
          <a:xfrm>
            <a:off x="4019550" y="1966913"/>
            <a:ext cx="231775"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3799" name="Group 109"/>
          <p:cNvGrpSpPr>
            <a:grpSpLocks/>
          </p:cNvGrpSpPr>
          <p:nvPr/>
        </p:nvGrpSpPr>
        <p:grpSpPr bwMode="auto">
          <a:xfrm>
            <a:off x="4006850" y="2317750"/>
            <a:ext cx="220663" cy="196850"/>
            <a:chOff x="6497150" y="2569673"/>
            <a:chExt cx="354390" cy="316901"/>
          </a:xfrm>
        </p:grpSpPr>
        <p:cxnSp>
          <p:nvCxnSpPr>
            <p:cNvPr id="111" name="Straight Connector 110"/>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13" name="Oval 112"/>
          <p:cNvSpPr/>
          <p:nvPr/>
        </p:nvSpPr>
        <p:spPr>
          <a:xfrm>
            <a:off x="4718050" y="1631950"/>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3801" name="Group 113"/>
          <p:cNvGrpSpPr>
            <a:grpSpLocks/>
          </p:cNvGrpSpPr>
          <p:nvPr/>
        </p:nvGrpSpPr>
        <p:grpSpPr bwMode="auto">
          <a:xfrm>
            <a:off x="4035425" y="1676400"/>
            <a:ext cx="220663" cy="196850"/>
            <a:chOff x="6497150" y="2569673"/>
            <a:chExt cx="354390" cy="316901"/>
          </a:xfrm>
        </p:grpSpPr>
        <p:cxnSp>
          <p:nvCxnSpPr>
            <p:cNvPr id="115" name="Straight Connector 114"/>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17" name="Oval 116"/>
          <p:cNvSpPr/>
          <p:nvPr/>
        </p:nvSpPr>
        <p:spPr>
          <a:xfrm>
            <a:off x="4706938" y="2301875"/>
            <a:ext cx="230187"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803" name="TextBox 117"/>
          <p:cNvSpPr txBox="1">
            <a:spLocks noChangeArrowheads="1"/>
          </p:cNvSpPr>
          <p:nvPr/>
        </p:nvSpPr>
        <p:spPr bwMode="auto">
          <a:xfrm>
            <a:off x="30163" y="1890713"/>
            <a:ext cx="981075"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solidFill>
                  <a:srgbClr val="FF0000"/>
                </a:solidFill>
              </a:rPr>
              <a:t>X’s turn</a:t>
            </a:r>
          </a:p>
        </p:txBody>
      </p:sp>
      <p:cxnSp>
        <p:nvCxnSpPr>
          <p:cNvPr id="119" name="Straight Arrow Connector 118"/>
          <p:cNvCxnSpPr/>
          <p:nvPr/>
        </p:nvCxnSpPr>
        <p:spPr>
          <a:xfrm flipH="1">
            <a:off x="1997075" y="2554288"/>
            <a:ext cx="1924050" cy="4730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4473575" y="2554288"/>
            <a:ext cx="0" cy="6000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5070475" y="2554288"/>
            <a:ext cx="1905000" cy="4730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122" name="Group 121"/>
          <p:cNvGrpSpPr>
            <a:grpSpLocks/>
          </p:cNvGrpSpPr>
          <p:nvPr/>
        </p:nvGrpSpPr>
        <p:grpSpPr bwMode="auto">
          <a:xfrm>
            <a:off x="3932238" y="3154363"/>
            <a:ext cx="1025525" cy="927100"/>
            <a:chOff x="3764286" y="1902436"/>
            <a:chExt cx="1646559" cy="1491592"/>
          </a:xfrm>
        </p:grpSpPr>
        <p:cxnSp>
          <p:nvCxnSpPr>
            <p:cNvPr id="123" name="Straight Connector 122"/>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3764286" y="238005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3764286" y="2885762"/>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27" name="Group 126"/>
          <p:cNvGrpSpPr>
            <a:grpSpLocks/>
          </p:cNvGrpSpPr>
          <p:nvPr/>
        </p:nvGrpSpPr>
        <p:grpSpPr bwMode="auto">
          <a:xfrm>
            <a:off x="4356100" y="3516313"/>
            <a:ext cx="220663" cy="196850"/>
            <a:chOff x="6497150" y="2569673"/>
            <a:chExt cx="354390" cy="316901"/>
          </a:xfrm>
        </p:grpSpPr>
        <p:cxnSp>
          <p:nvCxnSpPr>
            <p:cNvPr id="128" name="Straight Connector 127"/>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30" name="Oval 129"/>
          <p:cNvSpPr/>
          <p:nvPr/>
        </p:nvSpPr>
        <p:spPr>
          <a:xfrm>
            <a:off x="4019550" y="3494088"/>
            <a:ext cx="231775"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31" name="Group 130"/>
          <p:cNvGrpSpPr>
            <a:grpSpLocks/>
          </p:cNvGrpSpPr>
          <p:nvPr/>
        </p:nvGrpSpPr>
        <p:grpSpPr bwMode="auto">
          <a:xfrm>
            <a:off x="4006850" y="3844925"/>
            <a:ext cx="220663" cy="196850"/>
            <a:chOff x="6497150" y="2569673"/>
            <a:chExt cx="354390" cy="316901"/>
          </a:xfrm>
        </p:grpSpPr>
        <p:cxnSp>
          <p:nvCxnSpPr>
            <p:cNvPr id="132" name="Straight Connector 13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34" name="Oval 133"/>
          <p:cNvSpPr/>
          <p:nvPr/>
        </p:nvSpPr>
        <p:spPr>
          <a:xfrm>
            <a:off x="4718050" y="3159125"/>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35" name="Group 134"/>
          <p:cNvGrpSpPr>
            <a:grpSpLocks/>
          </p:cNvGrpSpPr>
          <p:nvPr/>
        </p:nvGrpSpPr>
        <p:grpSpPr bwMode="auto">
          <a:xfrm>
            <a:off x="4035425" y="3203575"/>
            <a:ext cx="220663" cy="196850"/>
            <a:chOff x="6497150" y="2569673"/>
            <a:chExt cx="354390" cy="316901"/>
          </a:xfrm>
        </p:grpSpPr>
        <p:cxnSp>
          <p:nvCxnSpPr>
            <p:cNvPr id="136" name="Straight Connector 135"/>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38" name="Oval 137"/>
          <p:cNvSpPr/>
          <p:nvPr/>
        </p:nvSpPr>
        <p:spPr>
          <a:xfrm>
            <a:off x="4706938" y="3829050"/>
            <a:ext cx="230187"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39" name="Group 138"/>
          <p:cNvGrpSpPr>
            <a:grpSpLocks/>
          </p:cNvGrpSpPr>
          <p:nvPr/>
        </p:nvGrpSpPr>
        <p:grpSpPr bwMode="auto">
          <a:xfrm>
            <a:off x="4706938" y="3516313"/>
            <a:ext cx="220662" cy="196850"/>
            <a:chOff x="6497150" y="2569673"/>
            <a:chExt cx="354390" cy="316901"/>
          </a:xfrm>
        </p:grpSpPr>
        <p:cxnSp>
          <p:nvCxnSpPr>
            <p:cNvPr id="140" name="Straight Connector 13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42" name="Content Placeholder 2"/>
          <p:cNvSpPr>
            <a:spLocks noGrp="1"/>
          </p:cNvSpPr>
          <p:nvPr>
            <p:ph idx="1"/>
          </p:nvPr>
        </p:nvSpPr>
        <p:spPr>
          <a:xfrm>
            <a:off x="457200" y="4341813"/>
            <a:ext cx="8229600" cy="2287587"/>
          </a:xfrm>
        </p:spPr>
        <p:txBody>
          <a:bodyPr>
            <a:noAutofit/>
          </a:bodyPr>
          <a:lstStyle/>
          <a:p>
            <a:pPr marL="0" indent="0">
              <a:buNone/>
              <a:defRPr/>
            </a:pPr>
            <a:r>
              <a:rPr lang="en-US" sz="1800" dirty="0" smtClean="0">
                <a:solidFill>
                  <a:srgbClr val="000000"/>
                </a:solidFill>
              </a:rPr>
              <a:t>Approach: </a:t>
            </a:r>
          </a:p>
          <a:p>
            <a:pPr marL="0" indent="0">
              <a:buNone/>
              <a:defRPr/>
            </a:pPr>
            <a:r>
              <a:rPr lang="en-US" sz="1800" dirty="0" smtClean="0">
                <a:solidFill>
                  <a:srgbClr val="000000"/>
                </a:solidFill>
              </a:rPr>
              <a:t>Look first at bottom tree. Label bottom-most boards.</a:t>
            </a:r>
          </a:p>
          <a:p>
            <a:pPr marL="0" indent="0">
              <a:buNone/>
              <a:defRPr/>
            </a:pPr>
            <a:r>
              <a:rPr lang="en-US" sz="1800" dirty="0" smtClean="0">
                <a:solidFill>
                  <a:srgbClr val="000000"/>
                </a:solidFill>
              </a:rPr>
              <a:t>     Then label boards one level up, according result of best possible move.</a:t>
            </a:r>
          </a:p>
          <a:p>
            <a:pPr marL="0" indent="0">
              <a:buNone/>
              <a:defRPr/>
            </a:pPr>
            <a:r>
              <a:rPr lang="en-US" sz="1800" dirty="0" smtClean="0">
                <a:solidFill>
                  <a:srgbClr val="000000"/>
                </a:solidFill>
              </a:rPr>
              <a:t>     … and so on. Moving up layer by </a:t>
            </a:r>
            <a:r>
              <a:rPr lang="en-US" sz="1800" dirty="0" err="1" smtClean="0">
                <a:solidFill>
                  <a:srgbClr val="000000"/>
                </a:solidFill>
              </a:rPr>
              <a:t>layer.x</a:t>
            </a:r>
            <a:endParaRPr lang="en-US" sz="1800" dirty="0" smtClean="0">
              <a:solidFill>
                <a:srgbClr val="000000"/>
              </a:solidFill>
            </a:endParaRPr>
          </a:p>
          <a:p>
            <a:pPr marL="0" indent="0">
              <a:buNone/>
              <a:defRPr/>
            </a:pPr>
            <a:r>
              <a:rPr lang="en-US" sz="1800" dirty="0" smtClean="0"/>
              <a:t>Termed the </a:t>
            </a:r>
            <a:r>
              <a:rPr lang="en-US" sz="1800" dirty="0" err="1" smtClean="0">
                <a:solidFill>
                  <a:srgbClr val="0000FF"/>
                </a:solidFill>
              </a:rPr>
              <a:t>Minimax</a:t>
            </a:r>
            <a:r>
              <a:rPr lang="en-US" sz="1800" dirty="0" smtClean="0">
                <a:solidFill>
                  <a:srgbClr val="0000FF"/>
                </a:solidFill>
              </a:rPr>
              <a:t> Algorithm</a:t>
            </a:r>
          </a:p>
          <a:p>
            <a:pPr marL="457200" lvl="1" indent="0">
              <a:buNone/>
              <a:defRPr/>
            </a:pPr>
            <a:r>
              <a:rPr lang="en-US" sz="1800" dirty="0" smtClean="0"/>
              <a:t>Implemented as a depth-first search</a:t>
            </a:r>
            <a:endParaRPr lang="en-US" sz="1800" dirty="0"/>
          </a:p>
        </p:txBody>
      </p:sp>
      <p:sp>
        <p:nvSpPr>
          <p:cNvPr id="3" name="TextBox 2"/>
          <p:cNvSpPr txBox="1">
            <a:spLocks noChangeArrowheads="1"/>
          </p:cNvSpPr>
          <p:nvPr/>
        </p:nvSpPr>
        <p:spPr bwMode="auto">
          <a:xfrm>
            <a:off x="152400" y="228600"/>
            <a:ext cx="4983756" cy="1200328"/>
          </a:xfrm>
          <a:prstGeom prst="rect">
            <a:avLst/>
          </a:prstGeom>
          <a:solidFill>
            <a:srgbClr val="CCFFCC"/>
          </a:solidFill>
          <a:ln>
            <a:noFill/>
          </a:ln>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b="1" dirty="0">
                <a:solidFill>
                  <a:srgbClr val="FF0000"/>
                </a:solidFill>
              </a:rPr>
              <a:t>Each board in game tree gets unique</a:t>
            </a:r>
          </a:p>
          <a:p>
            <a:pPr algn="ctr" eaLnBrk="1" hangingPunct="1"/>
            <a:r>
              <a:rPr lang="en-US" b="1" dirty="0">
                <a:solidFill>
                  <a:srgbClr val="FF0000"/>
                </a:solidFill>
              </a:rPr>
              <a:t>game tree value (utility; -1/0/+1)</a:t>
            </a:r>
          </a:p>
          <a:p>
            <a:pPr algn="ctr" eaLnBrk="1" hangingPunct="1"/>
            <a:r>
              <a:rPr lang="en-US" b="1" dirty="0">
                <a:solidFill>
                  <a:srgbClr val="FF0000"/>
                </a:solidFill>
              </a:rPr>
              <a:t>under optimal rational play</a:t>
            </a:r>
            <a:r>
              <a:rPr lang="en-US" b="1" dirty="0" smtClean="0">
                <a:solidFill>
                  <a:srgbClr val="FF0000"/>
                </a:solidFill>
              </a:rPr>
              <a:t>.</a:t>
            </a:r>
            <a:endParaRPr lang="en-US" b="1" dirty="0">
              <a:solidFill>
                <a:srgbClr val="FF0000"/>
              </a:solidFill>
            </a:endParaRPr>
          </a:p>
        </p:txBody>
      </p:sp>
      <p:sp>
        <p:nvSpPr>
          <p:cNvPr id="33817" name="TextBox 4"/>
          <p:cNvSpPr txBox="1">
            <a:spLocks noChangeArrowheads="1"/>
          </p:cNvSpPr>
          <p:nvPr/>
        </p:nvSpPr>
        <p:spPr bwMode="auto">
          <a:xfrm>
            <a:off x="6781800" y="5334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endParaRPr lang="en-US"/>
          </a:p>
        </p:txBody>
      </p:sp>
      <p:sp>
        <p:nvSpPr>
          <p:cNvPr id="6" name="TextBox 5"/>
          <p:cNvSpPr txBox="1">
            <a:spLocks noChangeArrowheads="1"/>
          </p:cNvSpPr>
          <p:nvPr/>
        </p:nvSpPr>
        <p:spPr bwMode="auto">
          <a:xfrm>
            <a:off x="5257800" y="228600"/>
            <a:ext cx="2838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dirty="0">
                <a:solidFill>
                  <a:schemeClr val="accent2"/>
                </a:solidFill>
              </a:rPr>
              <a:t>E.g. 0 for top board.</a:t>
            </a:r>
          </a:p>
        </p:txBody>
      </p:sp>
    </p:spTree>
    <p:extLst>
      <p:ext uri="{BB962C8B-B14F-4D97-AF65-F5344CB8AC3E}">
        <p14:creationId xmlns:p14="http://schemas.microsoft.com/office/powerpoint/2010/main" val="1152543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nodeType="clickEffect">
                                  <p:stCondLst>
                                    <p:cond delay="0"/>
                                  </p:stCondLst>
                                  <p:childTnLst>
                                    <p:animEffect transition="out" filter="dissolve">
                                      <p:cBhvr>
                                        <p:cTn id="6" dur="500"/>
                                        <p:tgtEl>
                                          <p:spTgt spid="119"/>
                                        </p:tgtEl>
                                      </p:cBhvr>
                                    </p:animEffect>
                                    <p:set>
                                      <p:cBhvr>
                                        <p:cTn id="7" dur="1" fill="hold">
                                          <p:stCondLst>
                                            <p:cond delay="499"/>
                                          </p:stCondLst>
                                        </p:cTn>
                                        <p:tgtEl>
                                          <p:spTgt spid="119"/>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18"/>
                                        </p:tgtEl>
                                      </p:cBhvr>
                                    </p:animEffect>
                                    <p:set>
                                      <p:cBhvr>
                                        <p:cTn id="10" dur="1" fill="hold">
                                          <p:stCondLst>
                                            <p:cond delay="499"/>
                                          </p:stCondLst>
                                        </p:cTn>
                                        <p:tgtEl>
                                          <p:spTgt spid="418"/>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121"/>
                                        </p:tgtEl>
                                      </p:cBhvr>
                                    </p:animEffect>
                                    <p:set>
                                      <p:cBhvr>
                                        <p:cTn id="13" dur="1" fill="hold">
                                          <p:stCondLst>
                                            <p:cond delay="499"/>
                                          </p:stCondLst>
                                        </p:cTn>
                                        <p:tgtEl>
                                          <p:spTgt spid="121"/>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420"/>
                                        </p:tgtEl>
                                      </p:cBhvr>
                                    </p:animEffect>
                                    <p:set>
                                      <p:cBhvr>
                                        <p:cTn id="16" dur="1" fill="hold">
                                          <p:stCondLst>
                                            <p:cond delay="499"/>
                                          </p:stCondLst>
                                        </p:cTn>
                                        <p:tgtEl>
                                          <p:spTgt spid="420"/>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xit" presetSubtype="0" fill="hold" grpId="0" nodeType="clickEffect">
                                  <p:stCondLst>
                                    <p:cond delay="0"/>
                                  </p:stCondLst>
                                  <p:childTnLst>
                                    <p:animEffect transition="out" filter="dissolve">
                                      <p:cBhvr>
                                        <p:cTn id="20" dur="500"/>
                                        <p:tgtEl>
                                          <p:spTgt spid="100"/>
                                        </p:tgtEl>
                                      </p:cBhvr>
                                    </p:animEffect>
                                    <p:set>
                                      <p:cBhvr>
                                        <p:cTn id="21" dur="1" fill="hold">
                                          <p:stCondLst>
                                            <p:cond delay="499"/>
                                          </p:stCondLst>
                                        </p:cTn>
                                        <p:tgtEl>
                                          <p:spTgt spid="100"/>
                                        </p:tgtEl>
                                        <p:attrNameLst>
                                          <p:attrName>style.visibility</p:attrName>
                                        </p:attrNameLst>
                                      </p:cBhvr>
                                      <p:to>
                                        <p:strVal val="hidden"/>
                                      </p:to>
                                    </p:set>
                                  </p:childTnLst>
                                </p:cTn>
                              </p:par>
                            </p:childTnLst>
                          </p:cTn>
                        </p:par>
                        <p:par>
                          <p:cTn id="22" fill="hold" nodeType="afterGroup">
                            <p:stCondLst>
                              <p:cond delay="500"/>
                            </p:stCondLst>
                            <p:childTnLst>
                              <p:par>
                                <p:cTn id="23" presetID="9" presetClass="entr" presetSubtype="0" fill="hold" nodeType="afterEffect">
                                  <p:stCondLst>
                                    <p:cond delay="0"/>
                                  </p:stCondLst>
                                  <p:childTnLst>
                                    <p:set>
                                      <p:cBhvr>
                                        <p:cTn id="24" dur="1" fill="hold">
                                          <p:stCondLst>
                                            <p:cond delay="0"/>
                                          </p:stCondLst>
                                        </p:cTn>
                                        <p:tgtEl>
                                          <p:spTgt spid="122"/>
                                        </p:tgtEl>
                                        <p:attrNameLst>
                                          <p:attrName>style.visibility</p:attrName>
                                        </p:attrNameLst>
                                      </p:cBhvr>
                                      <p:to>
                                        <p:strVal val="visible"/>
                                      </p:to>
                                    </p:set>
                                    <p:animEffect transition="in" filter="dissolve">
                                      <p:cBhvr>
                                        <p:cTn id="25" dur="500"/>
                                        <p:tgtEl>
                                          <p:spTgt spid="122"/>
                                        </p:tgtEl>
                                      </p:cBhvr>
                                    </p:animEffect>
                                  </p:childTnLst>
                                </p:cTn>
                              </p:par>
                              <p:par>
                                <p:cTn id="26" presetID="9" presetClass="entr" presetSubtype="0" fill="hold" nodeType="withEffect">
                                  <p:stCondLst>
                                    <p:cond delay="0"/>
                                  </p:stCondLst>
                                  <p:childTnLst>
                                    <p:set>
                                      <p:cBhvr>
                                        <p:cTn id="27" dur="1" fill="hold">
                                          <p:stCondLst>
                                            <p:cond delay="0"/>
                                          </p:stCondLst>
                                        </p:cTn>
                                        <p:tgtEl>
                                          <p:spTgt spid="127"/>
                                        </p:tgtEl>
                                        <p:attrNameLst>
                                          <p:attrName>style.visibility</p:attrName>
                                        </p:attrNameLst>
                                      </p:cBhvr>
                                      <p:to>
                                        <p:strVal val="visible"/>
                                      </p:to>
                                    </p:set>
                                    <p:animEffect transition="in" filter="dissolve">
                                      <p:cBhvr>
                                        <p:cTn id="28" dur="500"/>
                                        <p:tgtEl>
                                          <p:spTgt spid="12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30"/>
                                        </p:tgtEl>
                                        <p:attrNameLst>
                                          <p:attrName>style.visibility</p:attrName>
                                        </p:attrNameLst>
                                      </p:cBhvr>
                                      <p:to>
                                        <p:strVal val="visible"/>
                                      </p:to>
                                    </p:set>
                                    <p:animEffect transition="in" filter="dissolve">
                                      <p:cBhvr>
                                        <p:cTn id="31" dur="500"/>
                                        <p:tgtEl>
                                          <p:spTgt spid="130"/>
                                        </p:tgtEl>
                                      </p:cBhvr>
                                    </p:animEffect>
                                  </p:childTnLst>
                                </p:cTn>
                              </p:par>
                              <p:par>
                                <p:cTn id="32" presetID="9" presetClass="entr" presetSubtype="0" fill="hold" nodeType="withEffect">
                                  <p:stCondLst>
                                    <p:cond delay="0"/>
                                  </p:stCondLst>
                                  <p:childTnLst>
                                    <p:set>
                                      <p:cBhvr>
                                        <p:cTn id="33" dur="1" fill="hold">
                                          <p:stCondLst>
                                            <p:cond delay="0"/>
                                          </p:stCondLst>
                                        </p:cTn>
                                        <p:tgtEl>
                                          <p:spTgt spid="131"/>
                                        </p:tgtEl>
                                        <p:attrNameLst>
                                          <p:attrName>style.visibility</p:attrName>
                                        </p:attrNameLst>
                                      </p:cBhvr>
                                      <p:to>
                                        <p:strVal val="visible"/>
                                      </p:to>
                                    </p:set>
                                    <p:animEffect transition="in" filter="dissolve">
                                      <p:cBhvr>
                                        <p:cTn id="34" dur="500"/>
                                        <p:tgtEl>
                                          <p:spTgt spid="13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4"/>
                                        </p:tgtEl>
                                        <p:attrNameLst>
                                          <p:attrName>style.visibility</p:attrName>
                                        </p:attrNameLst>
                                      </p:cBhvr>
                                      <p:to>
                                        <p:strVal val="visible"/>
                                      </p:to>
                                    </p:set>
                                    <p:animEffect transition="in" filter="dissolve">
                                      <p:cBhvr>
                                        <p:cTn id="37" dur="500"/>
                                        <p:tgtEl>
                                          <p:spTgt spid="134"/>
                                        </p:tgtEl>
                                      </p:cBhvr>
                                    </p:animEffect>
                                  </p:childTnLst>
                                </p:cTn>
                              </p:par>
                              <p:par>
                                <p:cTn id="38" presetID="9" presetClass="entr" presetSubtype="0" fill="hold" nodeType="withEffect">
                                  <p:stCondLst>
                                    <p:cond delay="0"/>
                                  </p:stCondLst>
                                  <p:childTnLst>
                                    <p:set>
                                      <p:cBhvr>
                                        <p:cTn id="39" dur="1" fill="hold">
                                          <p:stCondLst>
                                            <p:cond delay="0"/>
                                          </p:stCondLst>
                                        </p:cTn>
                                        <p:tgtEl>
                                          <p:spTgt spid="135"/>
                                        </p:tgtEl>
                                        <p:attrNameLst>
                                          <p:attrName>style.visibility</p:attrName>
                                        </p:attrNameLst>
                                      </p:cBhvr>
                                      <p:to>
                                        <p:strVal val="visible"/>
                                      </p:to>
                                    </p:set>
                                    <p:animEffect transition="in" filter="dissolve">
                                      <p:cBhvr>
                                        <p:cTn id="40" dur="500"/>
                                        <p:tgtEl>
                                          <p:spTgt spid="13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38"/>
                                        </p:tgtEl>
                                        <p:attrNameLst>
                                          <p:attrName>style.visibility</p:attrName>
                                        </p:attrNameLst>
                                      </p:cBhvr>
                                      <p:to>
                                        <p:strVal val="visible"/>
                                      </p:to>
                                    </p:set>
                                    <p:animEffect transition="in" filter="dissolve">
                                      <p:cBhvr>
                                        <p:cTn id="43" dur="500"/>
                                        <p:tgtEl>
                                          <p:spTgt spid="138"/>
                                        </p:tgtEl>
                                      </p:cBhvr>
                                    </p:animEffect>
                                  </p:childTnLst>
                                </p:cTn>
                              </p:par>
                              <p:par>
                                <p:cTn id="44" presetID="9" presetClass="entr" presetSubtype="0" fill="hold" nodeType="withEffect">
                                  <p:stCondLst>
                                    <p:cond delay="0"/>
                                  </p:stCondLst>
                                  <p:childTnLst>
                                    <p:set>
                                      <p:cBhvr>
                                        <p:cTn id="45" dur="1" fill="hold">
                                          <p:stCondLst>
                                            <p:cond delay="0"/>
                                          </p:stCondLst>
                                        </p:cTn>
                                        <p:tgtEl>
                                          <p:spTgt spid="139"/>
                                        </p:tgtEl>
                                        <p:attrNameLst>
                                          <p:attrName>style.visibility</p:attrName>
                                        </p:attrNameLst>
                                      </p:cBhvr>
                                      <p:to>
                                        <p:strVal val="visible"/>
                                      </p:to>
                                    </p:set>
                                    <p:animEffect transition="in" filter="dissolve">
                                      <p:cBhvr>
                                        <p:cTn id="46" dur="500"/>
                                        <p:tgtEl>
                                          <p:spTgt spid="13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nodeType="clickEffect">
                                  <p:stCondLst>
                                    <p:cond delay="0"/>
                                  </p:stCondLst>
                                  <p:childTnLst>
                                    <p:set>
                                      <p:cBhvr>
                                        <p:cTn id="50" dur="1" fill="hold">
                                          <p:stCondLst>
                                            <p:cond delay="0"/>
                                          </p:stCondLst>
                                        </p:cTn>
                                        <p:tgtEl>
                                          <p:spTgt spid="142">
                                            <p:txEl>
                                              <p:pRg st="0" end="0"/>
                                            </p:txEl>
                                          </p:spTgt>
                                        </p:tgtEl>
                                        <p:attrNameLst>
                                          <p:attrName>style.visibility</p:attrName>
                                        </p:attrNameLst>
                                      </p:cBhvr>
                                      <p:to>
                                        <p:strVal val="visible"/>
                                      </p:to>
                                    </p:set>
                                    <p:animEffect transition="in" filter="dissolve">
                                      <p:cBhvr>
                                        <p:cTn id="51" dur="500"/>
                                        <p:tgtEl>
                                          <p:spTgt spid="14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142">
                                            <p:txEl>
                                              <p:pRg st="1" end="1"/>
                                            </p:txEl>
                                          </p:spTgt>
                                        </p:tgtEl>
                                        <p:attrNameLst>
                                          <p:attrName>style.visibility</p:attrName>
                                        </p:attrNameLst>
                                      </p:cBhvr>
                                      <p:to>
                                        <p:strVal val="visible"/>
                                      </p:to>
                                    </p:set>
                                    <p:animEffect transition="in" filter="dissolve">
                                      <p:cBhvr>
                                        <p:cTn id="56" dur="500"/>
                                        <p:tgtEl>
                                          <p:spTgt spid="142">
                                            <p:txEl>
                                              <p:pRg st="1" end="1"/>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ntr" presetSubtype="0" fill="hold" nodeType="clickEffect">
                                  <p:stCondLst>
                                    <p:cond delay="0"/>
                                  </p:stCondLst>
                                  <p:childTnLst>
                                    <p:set>
                                      <p:cBhvr>
                                        <p:cTn id="60" dur="1" fill="hold">
                                          <p:stCondLst>
                                            <p:cond delay="0"/>
                                          </p:stCondLst>
                                        </p:cTn>
                                        <p:tgtEl>
                                          <p:spTgt spid="142">
                                            <p:txEl>
                                              <p:pRg st="2" end="2"/>
                                            </p:txEl>
                                          </p:spTgt>
                                        </p:tgtEl>
                                        <p:attrNameLst>
                                          <p:attrName>style.visibility</p:attrName>
                                        </p:attrNameLst>
                                      </p:cBhvr>
                                      <p:to>
                                        <p:strVal val="visible"/>
                                      </p:to>
                                    </p:set>
                                    <p:animEffect transition="in" filter="dissolve">
                                      <p:cBhvr>
                                        <p:cTn id="61" dur="500"/>
                                        <p:tgtEl>
                                          <p:spTgt spid="142">
                                            <p:txEl>
                                              <p:pRg st="2" end="2"/>
                                            </p:txEl>
                                          </p:spTgt>
                                        </p:tgtEl>
                                      </p:cBhvr>
                                    </p:animEffect>
                                  </p:childTnLst>
                                </p:cTn>
                              </p:par>
                              <p:par>
                                <p:cTn id="62" presetID="9" presetClass="entr" presetSubtype="0" fill="hold" nodeType="withEffect">
                                  <p:stCondLst>
                                    <p:cond delay="0"/>
                                  </p:stCondLst>
                                  <p:childTnLst>
                                    <p:set>
                                      <p:cBhvr>
                                        <p:cTn id="63" dur="1" fill="hold">
                                          <p:stCondLst>
                                            <p:cond delay="0"/>
                                          </p:stCondLst>
                                        </p:cTn>
                                        <p:tgtEl>
                                          <p:spTgt spid="142">
                                            <p:txEl>
                                              <p:pRg st="3" end="3"/>
                                            </p:txEl>
                                          </p:spTgt>
                                        </p:tgtEl>
                                        <p:attrNameLst>
                                          <p:attrName>style.visibility</p:attrName>
                                        </p:attrNameLst>
                                      </p:cBhvr>
                                      <p:to>
                                        <p:strVal val="visible"/>
                                      </p:to>
                                    </p:set>
                                    <p:animEffect transition="in" filter="dissolve">
                                      <p:cBhvr>
                                        <p:cTn id="64" dur="500"/>
                                        <p:tgtEl>
                                          <p:spTgt spid="142">
                                            <p:txEl>
                                              <p:pRg st="3" end="3"/>
                                            </p:txEl>
                                          </p:spTgt>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9" presetClass="entr" presetSubtype="0" fill="hold" nodeType="clickEffect">
                                  <p:stCondLst>
                                    <p:cond delay="0"/>
                                  </p:stCondLst>
                                  <p:childTnLst>
                                    <p:set>
                                      <p:cBhvr>
                                        <p:cTn id="68" dur="1" fill="hold">
                                          <p:stCondLst>
                                            <p:cond delay="0"/>
                                          </p:stCondLst>
                                        </p:cTn>
                                        <p:tgtEl>
                                          <p:spTgt spid="142">
                                            <p:txEl>
                                              <p:pRg st="4" end="4"/>
                                            </p:txEl>
                                          </p:spTgt>
                                        </p:tgtEl>
                                        <p:attrNameLst>
                                          <p:attrName>style.visibility</p:attrName>
                                        </p:attrNameLst>
                                      </p:cBhvr>
                                      <p:to>
                                        <p:strVal val="visible"/>
                                      </p:to>
                                    </p:set>
                                    <p:animEffect transition="in" filter="dissolve">
                                      <p:cBhvr>
                                        <p:cTn id="69" dur="500"/>
                                        <p:tgtEl>
                                          <p:spTgt spid="142">
                                            <p:txEl>
                                              <p:pRg st="4" end="4"/>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142">
                                            <p:txEl>
                                              <p:pRg st="5" end="5"/>
                                            </p:txEl>
                                          </p:spTgt>
                                        </p:tgtEl>
                                        <p:attrNameLst>
                                          <p:attrName>style.visibility</p:attrName>
                                        </p:attrNameLst>
                                      </p:cBhvr>
                                      <p:to>
                                        <p:strVal val="visible"/>
                                      </p:to>
                                    </p:set>
                                    <p:animEffect transition="in" filter="dissolve">
                                      <p:cBhvr>
                                        <p:cTn id="72" dur="500"/>
                                        <p:tgtEl>
                                          <p:spTgt spid="142">
                                            <p:txEl>
                                              <p:pRg st="5" end="5"/>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 grpId="0" animBg="1"/>
      <p:bldP spid="420" grpId="0" animBg="1"/>
      <p:bldP spid="100" grpId="0" animBg="1"/>
      <p:bldP spid="130" grpId="0" animBg="1"/>
      <p:bldP spid="134" grpId="0" animBg="1"/>
      <p:bldP spid="138" grpId="0" animBg="1"/>
      <p:bldP spid="3" grpId="0" animBg="1"/>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smtClean="0"/>
              <a:t>Tic-</a:t>
            </a:r>
            <a:r>
              <a:rPr lang="en-US" dirty="0" err="1" smtClean="0"/>
              <a:t>Tac</a:t>
            </a:r>
            <a:r>
              <a:rPr lang="en-US" dirty="0" smtClean="0"/>
              <a:t>-Toe Game Tree</a:t>
            </a:r>
          </a:p>
        </p:txBody>
      </p:sp>
      <p:pic>
        <p:nvPicPr>
          <p:cNvPr id="15363" name="Picture 3"/>
          <p:cNvPicPr>
            <a:picLocks noChangeAspect="1" noChangeArrowheads="1"/>
          </p:cNvPicPr>
          <p:nvPr/>
        </p:nvPicPr>
        <p:blipFill>
          <a:blip r:embed="rId3" cstate="print"/>
          <a:srcRect/>
          <a:stretch>
            <a:fillRect/>
          </a:stretch>
        </p:blipFill>
        <p:spPr bwMode="auto">
          <a:xfrm>
            <a:off x="1728787" y="1295400"/>
            <a:ext cx="5472113" cy="5283200"/>
          </a:xfrm>
          <a:prstGeom prst="rect">
            <a:avLst/>
          </a:prstGeom>
          <a:noFill/>
          <a:ln w="9525">
            <a:noFill/>
            <a:miter lim="800000"/>
            <a:headEnd/>
            <a:tailEnd/>
          </a:ln>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15199" y="1066800"/>
            <a:ext cx="784215" cy="1033462"/>
          </a:xfrm>
          <a:prstGeom prst="rect">
            <a:avLst/>
          </a:prstGeom>
          <a:noFill/>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03550" y="1981885"/>
            <a:ext cx="696663" cy="1032093"/>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15199" y="2895600"/>
            <a:ext cx="784215" cy="1033462"/>
          </a:xfrm>
          <a:prstGeom prst="rect">
            <a:avLst/>
          </a:prstGeom>
          <a:noFill/>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03550" y="3810685"/>
            <a:ext cx="696663" cy="1032093"/>
          </a:xfrm>
          <a:prstGeom prst="rect">
            <a:avLst/>
          </a:prstGeom>
          <a:noFill/>
        </p:spPr>
      </p:pic>
      <p:pic>
        <p:nvPicPr>
          <p:cNvPr id="5325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886325" y="3733971"/>
            <a:ext cx="3314700" cy="2165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69274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1: Solutions</a:t>
            </a:r>
            <a:endParaRPr lang="en-US" dirty="0"/>
          </a:p>
        </p:txBody>
      </p:sp>
      <p:sp>
        <p:nvSpPr>
          <p:cNvPr id="5" name="Content Placeholder 4"/>
          <p:cNvSpPr>
            <a:spLocks noGrp="1"/>
          </p:cNvSpPr>
          <p:nvPr>
            <p:ph sz="half" idx="2"/>
          </p:nvPr>
        </p:nvSpPr>
        <p:spPr/>
        <p:txBody>
          <a:bodyPr/>
          <a:lstStyle/>
          <a:p>
            <a:endParaRPr lang="en-US"/>
          </a:p>
        </p:txBody>
      </p:sp>
      <p:sp>
        <p:nvSpPr>
          <p:cNvPr id="7" name="Content Placeholder 6"/>
          <p:cNvSpPr>
            <a:spLocks noGrp="1"/>
          </p:cNvSpPr>
          <p:nvPr>
            <p:ph sz="half" idx="1"/>
          </p:nvPr>
        </p:nvSpPr>
        <p:spPr/>
        <p:txBody>
          <a:bodyPr/>
          <a:lstStyle/>
          <a:p>
            <a:pPr marL="0" indent="0">
              <a:buNone/>
            </a:pPr>
            <a:r>
              <a:rPr lang="en-US" dirty="0" smtClean="0"/>
              <a:t>(a) DFS</a:t>
            </a:r>
          </a:p>
          <a:p>
            <a:pPr marL="0" indent="0">
              <a:buNone/>
            </a:pPr>
            <a:r>
              <a:rPr lang="en-US" dirty="0" smtClean="0"/>
              <a:t>	W, B, M, R</a:t>
            </a:r>
          </a:p>
          <a:p>
            <a:pPr marL="0" indent="0">
              <a:buNone/>
            </a:pPr>
            <a:r>
              <a:rPr lang="en-US" dirty="0" smtClean="0"/>
              <a:t>(b) BFS</a:t>
            </a:r>
          </a:p>
          <a:p>
            <a:pPr marL="0" indent="0">
              <a:buNone/>
            </a:pPr>
            <a:r>
              <a:rPr lang="en-US" dirty="0"/>
              <a:t>	</a:t>
            </a:r>
            <a:r>
              <a:rPr lang="en-US" dirty="0" smtClean="0"/>
              <a:t>Order of States:</a:t>
            </a:r>
            <a:endParaRPr lang="en-US" dirty="0"/>
          </a:p>
          <a:p>
            <a:pPr marL="0" indent="0">
              <a:buNone/>
            </a:pPr>
            <a:r>
              <a:rPr lang="en-US" dirty="0" smtClean="0"/>
              <a:t>	W, B, M, O, R</a:t>
            </a:r>
          </a:p>
          <a:p>
            <a:pPr marL="0" indent="0">
              <a:buNone/>
            </a:pPr>
            <a:r>
              <a:rPr lang="en-US" dirty="0"/>
              <a:t>	</a:t>
            </a:r>
            <a:r>
              <a:rPr lang="en-US" dirty="0" smtClean="0"/>
              <a:t>Path:</a:t>
            </a:r>
          </a:p>
          <a:p>
            <a:pPr marL="0" indent="0">
              <a:buNone/>
            </a:pPr>
            <a:r>
              <a:rPr lang="en-US" dirty="0"/>
              <a:t>	</a:t>
            </a:r>
            <a:r>
              <a:rPr lang="en-US" dirty="0" smtClean="0"/>
              <a:t>W, M, R</a:t>
            </a:r>
            <a:endParaRPr lang="en-US" dirty="0"/>
          </a:p>
        </p:txBody>
      </p:sp>
      <p:pic>
        <p:nvPicPr>
          <p:cNvPr id="8" name="Picture 7" descr="Screen Shot 2016-09-12 at 12.03.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463" y="1905000"/>
            <a:ext cx="5157888" cy="3962400"/>
          </a:xfrm>
          <a:prstGeom prst="rect">
            <a:avLst/>
          </a:prstGeom>
        </p:spPr>
      </p:pic>
    </p:spTree>
    <p:extLst>
      <p:ext uri="{BB962C8B-B14F-4D97-AF65-F5344CB8AC3E}">
        <p14:creationId xmlns:p14="http://schemas.microsoft.com/office/powerpoint/2010/main" val="52887305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Adversarial Search (</a:t>
            </a:r>
            <a:r>
              <a:rPr lang="en-US" dirty="0" err="1" smtClean="0"/>
              <a:t>Minimax</a:t>
            </a:r>
            <a:r>
              <a:rPr lang="en-US" dirty="0" smtClean="0"/>
              <a:t>)</a:t>
            </a:r>
          </a:p>
        </p:txBody>
      </p:sp>
      <p:sp>
        <p:nvSpPr>
          <p:cNvPr id="12291" name="Rectangle 3"/>
          <p:cNvSpPr>
            <a:spLocks noGrp="1" noChangeArrowheads="1"/>
          </p:cNvSpPr>
          <p:nvPr>
            <p:ph idx="1"/>
          </p:nvPr>
        </p:nvSpPr>
        <p:spPr>
          <a:xfrm>
            <a:off x="800100" y="1447801"/>
            <a:ext cx="4114800" cy="4525963"/>
          </a:xfrm>
        </p:spPr>
        <p:txBody>
          <a:bodyPr>
            <a:normAutofit fontScale="92500" lnSpcReduction="10000"/>
          </a:bodyPr>
          <a:lstStyle/>
          <a:p>
            <a:pPr eaLnBrk="1" hangingPunct="1"/>
            <a:r>
              <a:rPr lang="en-US" sz="2200" dirty="0" smtClean="0"/>
              <a:t>Deterministic, zero-sum games:</a:t>
            </a:r>
          </a:p>
          <a:p>
            <a:pPr lvl="1" eaLnBrk="1" hangingPunct="1"/>
            <a:r>
              <a:rPr lang="en-US" sz="2200" dirty="0" smtClean="0"/>
              <a:t>Tic-tac-toe, chess, checkers</a:t>
            </a:r>
          </a:p>
          <a:p>
            <a:pPr lvl="1" eaLnBrk="1" hangingPunct="1"/>
            <a:r>
              <a:rPr lang="en-US" sz="2200" dirty="0" smtClean="0"/>
              <a:t>One player maximizes result</a:t>
            </a:r>
          </a:p>
          <a:p>
            <a:pPr lvl="1" eaLnBrk="1" hangingPunct="1"/>
            <a:r>
              <a:rPr lang="en-US" sz="2200" dirty="0" smtClean="0"/>
              <a:t>The other minimizes result</a:t>
            </a:r>
          </a:p>
          <a:p>
            <a:pPr lvl="1" eaLnBrk="1" hangingPunct="1"/>
            <a:endParaRPr lang="en-US" sz="2200" dirty="0" smtClean="0"/>
          </a:p>
          <a:p>
            <a:pPr eaLnBrk="1" hangingPunct="1"/>
            <a:r>
              <a:rPr lang="en-US" sz="2200" dirty="0" err="1" smtClean="0"/>
              <a:t>Minimax</a:t>
            </a:r>
            <a:r>
              <a:rPr lang="en-US" sz="2200" dirty="0" smtClean="0"/>
              <a:t> search:</a:t>
            </a:r>
          </a:p>
          <a:p>
            <a:pPr lvl="1" eaLnBrk="1" hangingPunct="1"/>
            <a:r>
              <a:rPr lang="en-US" sz="2200" dirty="0" smtClean="0"/>
              <a:t>A state-space search tree</a:t>
            </a:r>
          </a:p>
          <a:p>
            <a:pPr lvl="1" eaLnBrk="1" hangingPunct="1"/>
            <a:r>
              <a:rPr lang="en-US" sz="2200" dirty="0" smtClean="0"/>
              <a:t>Players alternate turns</a:t>
            </a:r>
          </a:p>
          <a:p>
            <a:pPr lvl="1" eaLnBrk="1" hangingPunct="1"/>
            <a:r>
              <a:rPr lang="en-US" sz="2200" dirty="0" smtClean="0"/>
              <a:t>Compute each node’s </a:t>
            </a:r>
            <a:r>
              <a:rPr lang="en-US" sz="2200" dirty="0" err="1" smtClean="0">
                <a:solidFill>
                  <a:srgbClr val="CC0000"/>
                </a:solidFill>
              </a:rPr>
              <a:t>minimax</a:t>
            </a:r>
            <a:r>
              <a:rPr lang="en-US" sz="2200" dirty="0" smtClean="0">
                <a:solidFill>
                  <a:srgbClr val="CC0000"/>
                </a:solidFill>
              </a:rPr>
              <a:t> value: </a:t>
            </a:r>
            <a:r>
              <a:rPr lang="en-US" sz="2200" dirty="0" smtClean="0"/>
              <a:t>the best achievable utility against a rational (optimal) adversary</a:t>
            </a:r>
          </a:p>
        </p:txBody>
      </p:sp>
      <p:sp>
        <p:nvSpPr>
          <p:cNvPr id="12292" name="AutoShape 4"/>
          <p:cNvSpPr>
            <a:spLocks noChangeArrowheads="1"/>
          </p:cNvSpPr>
          <p:nvPr/>
        </p:nvSpPr>
        <p:spPr bwMode="auto">
          <a:xfrm>
            <a:off x="6572250" y="2325687"/>
            <a:ext cx="28575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2293" name="AutoShape 5"/>
          <p:cNvSpPr>
            <a:spLocks noChangeArrowheads="1"/>
          </p:cNvSpPr>
          <p:nvPr/>
        </p:nvSpPr>
        <p:spPr bwMode="auto">
          <a:xfrm rot="10800000">
            <a:off x="6000750" y="3316287"/>
            <a:ext cx="28575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4" name="AutoShape 6"/>
          <p:cNvSpPr>
            <a:spLocks noChangeArrowheads="1"/>
          </p:cNvSpPr>
          <p:nvPr/>
        </p:nvSpPr>
        <p:spPr bwMode="auto">
          <a:xfrm rot="10800000">
            <a:off x="7143750" y="3316287"/>
            <a:ext cx="28575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5" name="Rectangle 7"/>
          <p:cNvSpPr>
            <a:spLocks noChangeArrowheads="1"/>
          </p:cNvSpPr>
          <p:nvPr/>
        </p:nvSpPr>
        <p:spPr bwMode="auto">
          <a:xfrm>
            <a:off x="5715000" y="4611687"/>
            <a:ext cx="28575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8</a:t>
            </a:r>
          </a:p>
        </p:txBody>
      </p:sp>
      <p:sp>
        <p:nvSpPr>
          <p:cNvPr id="12296" name="Rectangle 8"/>
          <p:cNvSpPr>
            <a:spLocks noChangeArrowheads="1"/>
          </p:cNvSpPr>
          <p:nvPr/>
        </p:nvSpPr>
        <p:spPr bwMode="auto">
          <a:xfrm>
            <a:off x="6229350" y="4611687"/>
            <a:ext cx="28575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2</a:t>
            </a:r>
          </a:p>
        </p:txBody>
      </p:sp>
      <p:sp>
        <p:nvSpPr>
          <p:cNvPr id="12297" name="Rectangle 9"/>
          <p:cNvSpPr>
            <a:spLocks noChangeArrowheads="1"/>
          </p:cNvSpPr>
          <p:nvPr/>
        </p:nvSpPr>
        <p:spPr bwMode="auto">
          <a:xfrm>
            <a:off x="6858000" y="4611687"/>
            <a:ext cx="28575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12298" name="Rectangle 10"/>
          <p:cNvSpPr>
            <a:spLocks noChangeArrowheads="1"/>
          </p:cNvSpPr>
          <p:nvPr/>
        </p:nvSpPr>
        <p:spPr bwMode="auto">
          <a:xfrm>
            <a:off x="7429500" y="4611687"/>
            <a:ext cx="28575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6</a:t>
            </a:r>
          </a:p>
        </p:txBody>
      </p:sp>
      <p:cxnSp>
        <p:nvCxnSpPr>
          <p:cNvPr id="12299" name="AutoShape 11"/>
          <p:cNvCxnSpPr>
            <a:cxnSpLocks noChangeShapeType="1"/>
            <a:stCxn id="12292" idx="3"/>
            <a:endCxn id="12293" idx="3"/>
          </p:cNvCxnSpPr>
          <p:nvPr/>
        </p:nvCxnSpPr>
        <p:spPr bwMode="auto">
          <a:xfrm flipH="1">
            <a:off x="6143625" y="2630487"/>
            <a:ext cx="571500" cy="68580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6715125" y="2630487"/>
            <a:ext cx="571500" cy="68580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5857875" y="3621087"/>
            <a:ext cx="285750" cy="99060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6143625" y="3621087"/>
            <a:ext cx="228600" cy="99060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7000875" y="3621087"/>
            <a:ext cx="285750" cy="99060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7286625" y="3621087"/>
            <a:ext cx="285750" cy="99060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6874669" y="2324378"/>
            <a:ext cx="669131" cy="369332"/>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max</a:t>
            </a:r>
          </a:p>
        </p:txBody>
      </p:sp>
      <p:sp>
        <p:nvSpPr>
          <p:cNvPr id="12306" name="Text Box 18"/>
          <p:cNvSpPr txBox="1">
            <a:spLocks noChangeArrowheads="1"/>
          </p:cNvSpPr>
          <p:nvPr/>
        </p:nvSpPr>
        <p:spPr bwMode="auto">
          <a:xfrm>
            <a:off x="7367123" y="3238778"/>
            <a:ext cx="590549" cy="369332"/>
          </a:xfrm>
          <a:prstGeom prst="rect">
            <a:avLst/>
          </a:prstGeom>
          <a:noFill/>
          <a:ln w="12700">
            <a:noFill/>
            <a:miter lim="800000"/>
            <a:headEnd/>
            <a:tailEnd/>
          </a:ln>
        </p:spPr>
        <p:txBody>
          <a:bodyPr wrap="square" anchor="ctr">
            <a:spAutoFit/>
          </a:bodyPr>
          <a:lstStyle/>
          <a:p>
            <a:pPr algn="ctr">
              <a:spcBef>
                <a:spcPct val="50000"/>
              </a:spcBef>
            </a:pPr>
            <a:r>
              <a:rPr lang="en-US" b="1">
                <a:latin typeface="Calibri" pitchFamily="34" charset="0"/>
              </a:rPr>
              <a:t>min</a:t>
            </a:r>
          </a:p>
        </p:txBody>
      </p:sp>
      <p:grpSp>
        <p:nvGrpSpPr>
          <p:cNvPr id="2" name="Group 25"/>
          <p:cNvGrpSpPr>
            <a:grpSpLocks/>
          </p:cNvGrpSpPr>
          <p:nvPr/>
        </p:nvGrpSpPr>
        <p:grpSpPr bwMode="auto">
          <a:xfrm>
            <a:off x="5985694" y="3222807"/>
            <a:ext cx="1451650" cy="372605"/>
            <a:chOff x="5999667" y="3182485"/>
            <a:chExt cx="1935310" cy="372605"/>
          </a:xfrm>
        </p:grpSpPr>
        <p:sp>
          <p:nvSpPr>
            <p:cNvPr id="12316" name="TextBox 19"/>
            <p:cNvSpPr txBox="1">
              <a:spLocks noChangeArrowheads="1"/>
            </p:cNvSpPr>
            <p:nvPr/>
          </p:nvSpPr>
          <p:spPr bwMode="auto">
            <a:xfrm>
              <a:off x="5999667" y="3182485"/>
              <a:ext cx="402167" cy="369332"/>
            </a:xfrm>
            <a:prstGeom prst="rect">
              <a:avLst/>
            </a:prstGeom>
            <a:noFill/>
            <a:ln w="9525">
              <a:noFill/>
              <a:miter lim="800000"/>
              <a:headEnd/>
              <a:tailEnd/>
            </a:ln>
          </p:spPr>
          <p:txBody>
            <a:bodyPr wrap="none">
              <a:spAutoFit/>
            </a:bodyPr>
            <a:lstStyle/>
            <a:p>
              <a:r>
                <a:rPr lang="en-US" dirty="0">
                  <a:latin typeface="Calibri" pitchFamily="34" charset="0"/>
                </a:rPr>
                <a:t>2</a:t>
              </a:r>
            </a:p>
          </p:txBody>
        </p:sp>
        <p:sp>
          <p:nvSpPr>
            <p:cNvPr id="12317" name="TextBox 20"/>
            <p:cNvSpPr txBox="1">
              <a:spLocks noChangeArrowheads="1"/>
            </p:cNvSpPr>
            <p:nvPr/>
          </p:nvSpPr>
          <p:spPr bwMode="auto">
            <a:xfrm>
              <a:off x="7532810" y="3185758"/>
              <a:ext cx="402167" cy="369332"/>
            </a:xfrm>
            <a:prstGeom prst="rect">
              <a:avLst/>
            </a:prstGeom>
            <a:noFill/>
            <a:ln w="9525">
              <a:noFill/>
              <a:miter lim="800000"/>
              <a:headEnd/>
              <a:tailEnd/>
            </a:ln>
          </p:spPr>
          <p:txBody>
            <a:bodyPr wrap="none">
              <a:spAutoFit/>
            </a:bodyPr>
            <a:lstStyle/>
            <a:p>
              <a:r>
                <a:rPr lang="en-US" dirty="0">
                  <a:latin typeface="Calibri" pitchFamily="34" charset="0"/>
                </a:rPr>
                <a:t>5</a:t>
              </a:r>
            </a:p>
          </p:txBody>
        </p:sp>
      </p:grpSp>
      <p:sp>
        <p:nvSpPr>
          <p:cNvPr id="22" name="TextBox 21"/>
          <p:cNvSpPr txBox="1">
            <a:spLocks noChangeArrowheads="1"/>
          </p:cNvSpPr>
          <p:nvPr/>
        </p:nvSpPr>
        <p:spPr bwMode="auto">
          <a:xfrm>
            <a:off x="6569753" y="2319619"/>
            <a:ext cx="301660" cy="369332"/>
          </a:xfrm>
          <a:prstGeom prst="rect">
            <a:avLst/>
          </a:prstGeom>
          <a:noFill/>
          <a:ln w="9525">
            <a:noFill/>
            <a:miter lim="800000"/>
            <a:headEnd/>
            <a:tailEnd/>
          </a:ln>
        </p:spPr>
        <p:txBody>
          <a:bodyPr wrap="none">
            <a:spAutoFit/>
          </a:bodyPr>
          <a:lstStyle/>
          <a:p>
            <a:r>
              <a:rPr lang="en-US" dirty="0">
                <a:latin typeface="Calibri" pitchFamily="34" charset="0"/>
              </a:rPr>
              <a:t>5</a:t>
            </a:r>
          </a:p>
        </p:txBody>
      </p:sp>
      <p:grpSp>
        <p:nvGrpSpPr>
          <p:cNvPr id="3" name="Group 26"/>
          <p:cNvGrpSpPr>
            <a:grpSpLocks/>
          </p:cNvGrpSpPr>
          <p:nvPr/>
        </p:nvGrpSpPr>
        <p:grpSpPr bwMode="auto">
          <a:xfrm>
            <a:off x="5600700" y="4383087"/>
            <a:ext cx="2286000" cy="1484313"/>
            <a:chOff x="5486400" y="4343400"/>
            <a:chExt cx="3048000" cy="1484543"/>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5" name="Text Box 17"/>
            <p:cNvSpPr txBox="1">
              <a:spLocks noChangeArrowheads="1"/>
            </p:cNvSpPr>
            <p:nvPr/>
          </p:nvSpPr>
          <p:spPr bwMode="auto">
            <a:xfrm>
              <a:off x="5486400" y="5181612"/>
              <a:ext cx="3048000" cy="646331"/>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Terminal values:</a:t>
              </a:r>
              <a:br>
                <a:rPr lang="en-US" b="1" dirty="0">
                  <a:latin typeface="Calibri" pitchFamily="34" charset="0"/>
                </a:rPr>
              </a:br>
              <a:r>
                <a:rPr lang="en-US" b="1" dirty="0">
                  <a:latin typeface="Calibri" pitchFamily="34" charset="0"/>
                </a:rPr>
                <a:t>part of the game </a:t>
              </a:r>
            </a:p>
          </p:txBody>
        </p:sp>
      </p:grpSp>
      <p:grpSp>
        <p:nvGrpSpPr>
          <p:cNvPr id="4" name="Group 27"/>
          <p:cNvGrpSpPr>
            <a:grpSpLocks/>
          </p:cNvGrpSpPr>
          <p:nvPr/>
        </p:nvGrpSpPr>
        <p:grpSpPr bwMode="auto">
          <a:xfrm>
            <a:off x="5600700" y="1447800"/>
            <a:ext cx="2343150" cy="2362200"/>
            <a:chOff x="5334000" y="2855913"/>
            <a:chExt cx="3124200" cy="2362200"/>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3" name="Text Box 17"/>
            <p:cNvSpPr txBox="1">
              <a:spLocks noChangeArrowheads="1"/>
            </p:cNvSpPr>
            <p:nvPr/>
          </p:nvSpPr>
          <p:spPr bwMode="auto">
            <a:xfrm>
              <a:off x="5334000" y="2855913"/>
              <a:ext cx="3124200" cy="646331"/>
            </a:xfrm>
            <a:prstGeom prst="rect">
              <a:avLst/>
            </a:prstGeom>
            <a:noFill/>
            <a:ln w="12700">
              <a:noFill/>
              <a:miter lim="800000"/>
              <a:headEnd/>
              <a:tailEnd/>
            </a:ln>
          </p:spPr>
          <p:txBody>
            <a:bodyPr anchor="ctr">
              <a:spAutoFit/>
            </a:bodyPr>
            <a:lstStyle/>
            <a:p>
              <a:pPr algn="ctr">
                <a:spcBef>
                  <a:spcPct val="50000"/>
                </a:spcBef>
              </a:pPr>
              <a:r>
                <a:rPr lang="en-US" b="1" dirty="0" err="1">
                  <a:latin typeface="Calibri" pitchFamily="34" charset="0"/>
                </a:rPr>
                <a:t>Minimax</a:t>
              </a:r>
              <a:r>
                <a:rPr lang="en-US" b="1" dirty="0">
                  <a:latin typeface="Calibri" pitchFamily="34" charset="0"/>
                </a:rPr>
                <a:t> values:</a:t>
              </a:r>
              <a:br>
                <a:rPr lang="en-US" b="1" dirty="0">
                  <a:latin typeface="Calibri" pitchFamily="34" charset="0"/>
                </a:rPr>
              </a:br>
              <a:r>
                <a:rPr lang="en-US" b="1" dirty="0">
                  <a:latin typeface="Calibri" pitchFamily="34" charset="0"/>
                </a:rPr>
                <a:t>computed recursively</a:t>
              </a:r>
            </a:p>
          </p:txBody>
        </p:sp>
      </p:grpSp>
    </p:spTree>
    <p:extLst>
      <p:ext uri="{BB962C8B-B14F-4D97-AF65-F5344CB8AC3E}">
        <p14:creationId xmlns:p14="http://schemas.microsoft.com/office/powerpoint/2010/main" val="17848860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28588" y="1981200"/>
            <a:ext cx="3943350" cy="2133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043487" y="1981200"/>
            <a:ext cx="3936207" cy="21336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smtClean="0"/>
              <a:t>Minimax</a:t>
            </a:r>
            <a:r>
              <a:rPr lang="en-US" dirty="0" smtClean="0"/>
              <a:t> Implementation</a:t>
            </a:r>
          </a:p>
        </p:txBody>
      </p:sp>
      <p:sp>
        <p:nvSpPr>
          <p:cNvPr id="7" name="Content Placeholder 2"/>
          <p:cNvSpPr txBox="1">
            <a:spLocks/>
          </p:cNvSpPr>
          <p:nvPr/>
        </p:nvSpPr>
        <p:spPr bwMode="auto">
          <a:xfrm>
            <a:off x="5100638" y="2133600"/>
            <a:ext cx="417195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000" b="0" i="0" u="none" strike="noStrike" kern="0" cap="none" spc="0" normalizeH="0" baseline="0" noProof="0" dirty="0" smtClean="0">
                <a:ln>
                  <a:noFill/>
                </a:ln>
                <a:solidFill>
                  <a:srgbClr val="C00000"/>
                </a:solidFill>
                <a:effectLst/>
                <a:uLnTx/>
                <a:uFillTx/>
                <a:latin typeface="Calibri" pitchFamily="34" charset="0"/>
                <a:ea typeface="+mn-ea"/>
              </a:rPr>
              <a:t>def min-value(state):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000" b="0" i="0" u="none" strike="noStrike" kern="0" cap="none" spc="0" normalizeH="0" baseline="0" noProof="0" dirty="0" smtClean="0">
                <a:ln>
                  <a:noFill/>
                </a:ln>
                <a:solidFill>
                  <a:schemeClr val="tx1"/>
                </a:solidFill>
                <a:effectLst/>
                <a:uLnTx/>
                <a:uFillTx/>
                <a:latin typeface="Calibri" pitchFamily="34" charset="0"/>
              </a:rPr>
              <a:t>initialize v = </a:t>
            </a:r>
            <a:r>
              <a:rPr lang="en-US" sz="2000" kern="0" dirty="0" smtClean="0">
                <a:latin typeface="Times New Roman" pitchFamily="18" charset="0"/>
                <a:cs typeface="Times New Roman" pitchFamily="18" charset="0"/>
              </a:rPr>
              <a:t>+</a:t>
            </a:r>
            <a:r>
              <a:rPr kumimoji="0" lang="en-US" sz="20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000" b="0" i="0" u="none" strike="noStrike" kern="0" cap="none" spc="0" normalizeH="0" baseline="0" noProof="0" dirty="0" smtClean="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000" kern="0" noProof="0" dirty="0" smtClean="0">
                <a:latin typeface="Calibri" pitchFamily="34" charset="0"/>
              </a:rPr>
              <a:t>v = min(v, </a:t>
            </a:r>
            <a:r>
              <a:rPr kumimoji="0" lang="en-US" sz="2000" b="0" i="0" u="none" strike="noStrike" kern="0" cap="none" spc="0" normalizeH="0" baseline="0" noProof="0" dirty="0" smtClean="0">
                <a:ln>
                  <a:noFill/>
                </a:ln>
                <a:solidFill>
                  <a:srgbClr val="0070C0"/>
                </a:solidFill>
                <a:effectLst/>
                <a:uLnTx/>
                <a:uFillTx/>
                <a:latin typeface="Calibri" pitchFamily="34" charset="0"/>
              </a:rPr>
              <a:t>max-value(successor)</a:t>
            </a:r>
            <a:r>
              <a:rPr kumimoji="0" lang="en-US" sz="2000" b="0" i="0" u="none" strike="noStrike" kern="0" cap="none" spc="0" normalizeH="0" baseline="0" noProof="0" dirty="0" smtClean="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000" b="0" i="0" u="none" strike="noStrike" kern="0" cap="none" spc="0" normalizeH="0" baseline="0" noProof="0" dirty="0" smtClean="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185738" y="1828800"/>
            <a:ext cx="405765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smtClean="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000" b="0" i="0" u="none" strike="noStrike" kern="0" cap="none" spc="0" normalizeH="0" baseline="0" noProof="0" dirty="0" smtClean="0">
                <a:ln>
                  <a:noFill/>
                </a:ln>
                <a:solidFill>
                  <a:srgbClr val="0070C0"/>
                </a:solidFill>
                <a:effectLst/>
                <a:uLnTx/>
                <a:uFillTx/>
                <a:latin typeface="Calibri" pitchFamily="34" charset="0"/>
                <a:ea typeface="+mn-ea"/>
              </a:rPr>
              <a:t>def max-value(state):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000" b="0" i="0" u="none" strike="noStrike" kern="0" cap="none" spc="0" normalizeH="0" baseline="0" noProof="0" dirty="0" smtClean="0">
                <a:ln>
                  <a:noFill/>
                </a:ln>
                <a:solidFill>
                  <a:schemeClr val="tx1"/>
                </a:solidFill>
                <a:effectLst/>
                <a:uLnTx/>
                <a:uFillTx/>
                <a:latin typeface="Calibri" pitchFamily="34" charset="0"/>
              </a:rPr>
              <a:t>initialize v = </a:t>
            </a:r>
            <a:r>
              <a:rPr kumimoji="0" lang="en-US" sz="20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000" b="0" i="0" u="none" strike="noStrike" kern="0" cap="none" spc="0" normalizeH="0" baseline="0" noProof="0" dirty="0" smtClean="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kumimoji="0" lang="en-US" sz="2000" b="0" i="0" u="none" strike="noStrike" kern="0" cap="none" spc="0" normalizeH="0" baseline="0" noProof="0" dirty="0" smtClean="0">
                <a:ln>
                  <a:noFill/>
                </a:ln>
                <a:solidFill>
                  <a:schemeClr val="tx1"/>
                </a:solidFill>
                <a:effectLst/>
                <a:uLnTx/>
                <a:uFillTx/>
                <a:latin typeface="Calibri" pitchFamily="34" charset="0"/>
              </a:rPr>
              <a:t>v = max(v, </a:t>
            </a:r>
            <a:r>
              <a:rPr kumimoji="0" lang="en-US" sz="2000" b="0" i="0" u="none" strike="noStrike" kern="0" cap="none" spc="0" normalizeH="0" baseline="0" noProof="0" dirty="0" smtClean="0">
                <a:ln>
                  <a:noFill/>
                </a:ln>
                <a:solidFill>
                  <a:srgbClr val="C00000"/>
                </a:solidFill>
                <a:effectLst/>
                <a:uLnTx/>
                <a:uFillTx/>
                <a:latin typeface="Calibri" pitchFamily="34" charset="0"/>
              </a:rPr>
              <a:t>min-value(successor)</a:t>
            </a:r>
            <a:r>
              <a:rPr kumimoji="0" lang="en-US" sz="2000" b="0" i="0" u="none" strike="noStrike" kern="0" cap="none" spc="0" normalizeH="0" baseline="0" noProof="0" dirty="0" smtClean="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000" b="0" i="0" u="none" strike="noStrike" kern="0" cap="none" spc="0" normalizeH="0" baseline="0" noProof="0" dirty="0" smtClean="0">
                <a:ln>
                  <a:noFill/>
                </a:ln>
                <a:solidFill>
                  <a:schemeClr val="tx1"/>
                </a:solidFill>
                <a:effectLst/>
                <a:uLnTx/>
                <a:uFillTx/>
                <a:latin typeface="Calibri" pitchFamily="34" charset="0"/>
              </a:rPr>
              <a:t>return v</a:t>
            </a:r>
          </a:p>
        </p:txBody>
      </p:sp>
      <p:sp>
        <p:nvSpPr>
          <p:cNvPr id="14" name="Left-Right Arrow 13"/>
          <p:cNvSpPr/>
          <p:nvPr/>
        </p:nvSpPr>
        <p:spPr>
          <a:xfrm>
            <a:off x="4186238" y="2743200"/>
            <a:ext cx="742950" cy="68580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P_tmp.png"/>
          <p:cNvPicPr>
            <a:picLocks noChangeAspect="1"/>
          </p:cNvPicPr>
          <p:nvPr>
            <p:custDataLst>
              <p:tags r:id="rId1"/>
            </p:custDataLst>
          </p:nvPr>
        </p:nvPicPr>
        <p:blipFill>
          <a:blip r:embed="rId5" cstate="print"/>
          <a:stretch>
            <a:fillRect/>
          </a:stretch>
        </p:blipFill>
        <p:spPr bwMode="auto">
          <a:xfrm>
            <a:off x="814388" y="4343400"/>
            <a:ext cx="2555904" cy="533312"/>
          </a:xfrm>
          <a:prstGeom prst="rect">
            <a:avLst/>
          </a:prstGeom>
          <a:noFill/>
          <a:ln/>
          <a:effectLst/>
        </p:spPr>
      </p:pic>
      <p:pic>
        <p:nvPicPr>
          <p:cNvPr id="20" name="Picture 19" descr="TP_tmp.png"/>
          <p:cNvPicPr>
            <a:picLocks noChangeAspect="1"/>
          </p:cNvPicPr>
          <p:nvPr>
            <p:custDataLst>
              <p:tags r:id="rId2"/>
            </p:custDataLst>
          </p:nvPr>
        </p:nvPicPr>
        <p:blipFill>
          <a:blip r:embed="rId6" cstate="print"/>
          <a:stretch>
            <a:fillRect/>
          </a:stretch>
        </p:blipFill>
        <p:spPr bwMode="auto">
          <a:xfrm>
            <a:off x="5729288" y="4343401"/>
            <a:ext cx="2554960" cy="533115"/>
          </a:xfrm>
          <a:prstGeom prst="rect">
            <a:avLst/>
          </a:prstGeom>
          <a:noFill/>
          <a:ln/>
          <a:effectLst/>
        </p:spPr>
      </p:pic>
    </p:spTree>
    <p:extLst>
      <p:ext uri="{BB962C8B-B14F-4D97-AF65-F5344CB8AC3E}">
        <p14:creationId xmlns:p14="http://schemas.microsoft.com/office/powerpoint/2010/main" val="4293464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3771900" y="2895600"/>
            <a:ext cx="1600200" cy="25908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429250" y="3962400"/>
            <a:ext cx="3543300" cy="22098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171450" y="3962400"/>
            <a:ext cx="3543300" cy="22098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714500" y="1371600"/>
            <a:ext cx="6210300" cy="205740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normAutofit fontScale="90000"/>
          </a:bodyPr>
          <a:lstStyle/>
          <a:p>
            <a:r>
              <a:rPr lang="en-US" dirty="0" err="1" smtClean="0"/>
              <a:t>Minimax</a:t>
            </a:r>
            <a:r>
              <a:rPr lang="en-US" dirty="0" smtClean="0"/>
              <a:t> Implementation (Dispatch)</a:t>
            </a:r>
          </a:p>
        </p:txBody>
      </p:sp>
      <p:sp>
        <p:nvSpPr>
          <p:cNvPr id="13315" name="Content Placeholder 2"/>
          <p:cNvSpPr>
            <a:spLocks noGrp="1"/>
          </p:cNvSpPr>
          <p:nvPr>
            <p:ph idx="1"/>
          </p:nvPr>
        </p:nvSpPr>
        <p:spPr>
          <a:xfrm>
            <a:off x="1828800" y="1371600"/>
            <a:ext cx="6172200" cy="1981200"/>
          </a:xfrm>
        </p:spPr>
        <p:txBody>
          <a:bodyPr/>
          <a:lstStyle/>
          <a:p>
            <a:pPr>
              <a:lnSpc>
                <a:spcPct val="80000"/>
              </a:lnSpc>
              <a:spcBef>
                <a:spcPts val="1200"/>
              </a:spcBef>
              <a:buFont typeface="Wingdings" pitchFamily="2" charset="2"/>
              <a:buNone/>
            </a:pPr>
            <a:endParaRPr lang="en-US" sz="200" dirty="0" smtClean="0"/>
          </a:p>
          <a:p>
            <a:pPr>
              <a:lnSpc>
                <a:spcPct val="80000"/>
              </a:lnSpc>
              <a:spcBef>
                <a:spcPts val="1200"/>
              </a:spcBef>
              <a:buFont typeface="Wingdings" pitchFamily="2" charset="2"/>
              <a:buNone/>
            </a:pPr>
            <a:r>
              <a:rPr lang="en-US" sz="2000" dirty="0" smtClean="0">
                <a:solidFill>
                  <a:srgbClr val="7030A0"/>
                </a:solidFill>
              </a:rPr>
              <a:t>def value(state):</a:t>
            </a:r>
          </a:p>
          <a:p>
            <a:pPr lvl="1">
              <a:lnSpc>
                <a:spcPct val="80000"/>
              </a:lnSpc>
              <a:buFont typeface="Wingdings" pitchFamily="2" charset="2"/>
              <a:buNone/>
            </a:pPr>
            <a:r>
              <a:rPr lang="en-US" sz="2000" dirty="0" smtClean="0"/>
              <a:t>if the state is a terminal state: return the state’s utility</a:t>
            </a:r>
          </a:p>
          <a:p>
            <a:pPr lvl="1">
              <a:lnSpc>
                <a:spcPct val="80000"/>
              </a:lnSpc>
              <a:buFont typeface="Wingdings" pitchFamily="2" charset="2"/>
              <a:buNone/>
            </a:pPr>
            <a:r>
              <a:rPr lang="en-US" sz="2000" dirty="0" smtClean="0"/>
              <a:t>if the next agent is </a:t>
            </a:r>
            <a:r>
              <a:rPr lang="en-US" sz="2000" dirty="0" smtClean="0">
                <a:solidFill>
                  <a:srgbClr val="0070C0"/>
                </a:solidFill>
              </a:rPr>
              <a:t>MAX</a:t>
            </a:r>
            <a:r>
              <a:rPr lang="en-US" sz="2000" dirty="0" smtClean="0"/>
              <a:t>: return </a:t>
            </a:r>
            <a:r>
              <a:rPr lang="en-US" sz="2000" dirty="0" smtClean="0">
                <a:solidFill>
                  <a:srgbClr val="0070C0"/>
                </a:solidFill>
              </a:rPr>
              <a:t>max-value(state)</a:t>
            </a:r>
          </a:p>
          <a:p>
            <a:pPr lvl="1">
              <a:lnSpc>
                <a:spcPct val="80000"/>
              </a:lnSpc>
              <a:buFont typeface="Wingdings" pitchFamily="2" charset="2"/>
              <a:buNone/>
            </a:pPr>
            <a:r>
              <a:rPr lang="en-US" sz="2000" dirty="0" smtClean="0"/>
              <a:t>if the next agent is </a:t>
            </a:r>
            <a:r>
              <a:rPr lang="en-US" sz="2000" dirty="0" smtClean="0">
                <a:solidFill>
                  <a:srgbClr val="C00000"/>
                </a:solidFill>
              </a:rPr>
              <a:t>MIN</a:t>
            </a:r>
            <a:r>
              <a:rPr lang="en-US" sz="2000" dirty="0" smtClean="0"/>
              <a:t>: return </a:t>
            </a:r>
            <a:r>
              <a:rPr lang="en-US" sz="2000" dirty="0" smtClean="0">
                <a:solidFill>
                  <a:srgbClr val="C00000"/>
                </a:solidFill>
              </a:rPr>
              <a:t>min-value(state)</a:t>
            </a:r>
          </a:p>
        </p:txBody>
      </p:sp>
      <p:sp>
        <p:nvSpPr>
          <p:cNvPr id="7" name="Content Placeholder 2"/>
          <p:cNvSpPr txBox="1">
            <a:spLocks/>
          </p:cNvSpPr>
          <p:nvPr/>
        </p:nvSpPr>
        <p:spPr bwMode="auto">
          <a:xfrm>
            <a:off x="5523768" y="4114800"/>
            <a:ext cx="360045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000" b="0" i="0" u="none" strike="noStrike" kern="0" cap="none" spc="0" normalizeH="0" baseline="0" noProof="0" dirty="0" smtClean="0">
                <a:ln>
                  <a:noFill/>
                </a:ln>
                <a:solidFill>
                  <a:srgbClr val="C00000"/>
                </a:solidFill>
                <a:effectLst/>
                <a:uLnTx/>
                <a:uFillTx/>
                <a:latin typeface="Calibri" pitchFamily="34" charset="0"/>
                <a:ea typeface="+mn-ea"/>
              </a:rPr>
              <a:t>def min-value(state):</a:t>
            </a:r>
          </a:p>
          <a:p>
            <a:pPr marL="742913" lvl="1" indent="-285737">
              <a:lnSpc>
                <a:spcPct val="80000"/>
              </a:lnSpc>
              <a:spcBef>
                <a:spcPct val="20000"/>
              </a:spcBef>
              <a:buClr>
                <a:schemeClr val="tx1"/>
              </a:buClr>
              <a:defRPr/>
            </a:pPr>
            <a:r>
              <a:rPr lang="en-US" sz="2000" kern="0" dirty="0" smtClean="0">
                <a:latin typeface="Calibri" pitchFamily="34" charset="0"/>
              </a:rPr>
              <a:t>initialize v = </a:t>
            </a:r>
            <a:r>
              <a:rPr lang="en-US" sz="2000" kern="0" dirty="0" smtClean="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000" kern="0" dirty="0" smtClean="0">
                <a:latin typeface="Calibri" pitchFamily="34" charset="0"/>
              </a:rPr>
              <a:t>for each successor of state:</a:t>
            </a:r>
          </a:p>
          <a:p>
            <a:pPr marL="1142942" lvl="2" indent="-228589">
              <a:lnSpc>
                <a:spcPct val="80000"/>
              </a:lnSpc>
              <a:spcBef>
                <a:spcPct val="20000"/>
              </a:spcBef>
              <a:buClr>
                <a:schemeClr val="accent2"/>
              </a:buClr>
              <a:defRPr/>
            </a:pPr>
            <a:r>
              <a:rPr lang="en-US" sz="2000" kern="0" dirty="0" smtClean="0">
                <a:latin typeface="Calibri" pitchFamily="34" charset="0"/>
              </a:rPr>
              <a:t>v = min(v, </a:t>
            </a:r>
            <a:r>
              <a:rPr lang="en-US" sz="2000" kern="0" dirty="0" smtClean="0">
                <a:solidFill>
                  <a:srgbClr val="7030A0"/>
                </a:solidFill>
                <a:latin typeface="Calibri" pitchFamily="34" charset="0"/>
              </a:rPr>
              <a:t>value(successor)</a:t>
            </a:r>
            <a:r>
              <a:rPr lang="en-US" sz="2000" kern="0" dirty="0" smtClean="0">
                <a:latin typeface="Calibri" pitchFamily="34" charset="0"/>
              </a:rPr>
              <a:t>)</a:t>
            </a:r>
          </a:p>
          <a:p>
            <a:pPr marL="742913" lvl="1" indent="-285737">
              <a:lnSpc>
                <a:spcPct val="80000"/>
              </a:lnSpc>
              <a:spcBef>
                <a:spcPct val="20000"/>
              </a:spcBef>
              <a:buClr>
                <a:schemeClr val="tx1"/>
              </a:buClr>
              <a:defRPr/>
            </a:pPr>
            <a:r>
              <a:rPr lang="en-US" sz="2000" kern="0" dirty="0" smtClean="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smtClean="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228600" y="4038600"/>
            <a:ext cx="405765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smtClean="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000" b="0" i="0" u="none" strike="noStrike" kern="0" cap="none" spc="0" normalizeH="0" baseline="0" noProof="0" dirty="0" smtClean="0">
                <a:ln>
                  <a:noFill/>
                </a:ln>
                <a:solidFill>
                  <a:srgbClr val="0070C0"/>
                </a:solidFill>
                <a:effectLst/>
                <a:uLnTx/>
                <a:uFillTx/>
                <a:latin typeface="Calibri" pitchFamily="34" charset="0"/>
                <a:ea typeface="+mn-ea"/>
              </a:rPr>
              <a:t>def max-value(state):</a:t>
            </a:r>
          </a:p>
          <a:p>
            <a:pPr marL="742913" lvl="1" indent="-285737">
              <a:lnSpc>
                <a:spcPct val="80000"/>
              </a:lnSpc>
              <a:spcBef>
                <a:spcPct val="20000"/>
              </a:spcBef>
              <a:buClr>
                <a:schemeClr val="tx1"/>
              </a:buClr>
              <a:defRPr/>
            </a:pPr>
            <a:r>
              <a:rPr lang="en-US" sz="2000" kern="0" dirty="0" smtClean="0">
                <a:latin typeface="Calibri" pitchFamily="34" charset="0"/>
              </a:rPr>
              <a:t>initialize v = </a:t>
            </a:r>
            <a:r>
              <a:rPr lang="en-US" sz="2000" kern="0" dirty="0" smtClean="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000" kern="0" dirty="0" smtClean="0">
                <a:latin typeface="Calibri" pitchFamily="34" charset="0"/>
              </a:rPr>
              <a:t>for each successor of state:</a:t>
            </a:r>
          </a:p>
          <a:p>
            <a:pPr marL="1142942" lvl="2" indent="-228589">
              <a:lnSpc>
                <a:spcPct val="80000"/>
              </a:lnSpc>
              <a:spcBef>
                <a:spcPct val="20000"/>
              </a:spcBef>
              <a:buClr>
                <a:schemeClr val="accent2"/>
              </a:buClr>
              <a:defRPr/>
            </a:pPr>
            <a:r>
              <a:rPr lang="en-US" sz="2000" kern="0" dirty="0" smtClean="0">
                <a:latin typeface="Calibri" pitchFamily="34" charset="0"/>
              </a:rPr>
              <a:t>v = max(v, </a:t>
            </a:r>
          </a:p>
          <a:p>
            <a:pPr marL="1142942" lvl="2" indent="-228589">
              <a:lnSpc>
                <a:spcPct val="80000"/>
              </a:lnSpc>
              <a:spcBef>
                <a:spcPct val="20000"/>
              </a:spcBef>
              <a:buClr>
                <a:schemeClr val="accent2"/>
              </a:buClr>
              <a:defRPr/>
            </a:pPr>
            <a:r>
              <a:rPr lang="en-US" sz="2000" kern="0" dirty="0">
                <a:solidFill>
                  <a:srgbClr val="7030A0"/>
                </a:solidFill>
                <a:latin typeface="Calibri" pitchFamily="34" charset="0"/>
              </a:rPr>
              <a:t>	</a:t>
            </a:r>
            <a:r>
              <a:rPr lang="en-US" sz="2000" kern="0" dirty="0" smtClean="0">
                <a:solidFill>
                  <a:srgbClr val="7030A0"/>
                </a:solidFill>
                <a:latin typeface="Calibri" pitchFamily="34" charset="0"/>
              </a:rPr>
              <a:t>value(successor)</a:t>
            </a:r>
            <a:r>
              <a:rPr lang="en-US" sz="2000" kern="0" dirty="0" smtClean="0">
                <a:latin typeface="Calibri" pitchFamily="34" charset="0"/>
              </a:rPr>
              <a:t>)</a:t>
            </a:r>
          </a:p>
          <a:p>
            <a:pPr marL="742913" lvl="1" indent="-285737">
              <a:lnSpc>
                <a:spcPct val="80000"/>
              </a:lnSpc>
              <a:spcBef>
                <a:spcPct val="20000"/>
              </a:spcBef>
              <a:buClr>
                <a:schemeClr val="tx1"/>
              </a:buClr>
              <a:defRPr/>
            </a:pPr>
            <a:r>
              <a:rPr lang="en-US" sz="2000" kern="0" dirty="0" smtClean="0">
                <a:latin typeface="Calibri" pitchFamily="34" charset="0"/>
              </a:rPr>
              <a:t>return v</a:t>
            </a:r>
          </a:p>
        </p:txBody>
      </p:sp>
    </p:spTree>
    <p:extLst>
      <p:ext uri="{BB962C8B-B14F-4D97-AF65-F5344CB8AC3E}">
        <p14:creationId xmlns:p14="http://schemas.microsoft.com/office/powerpoint/2010/main" val="2390621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0338" name="Rectangle 2"/>
          <p:cNvSpPr>
            <a:spLocks noGrp="1" noChangeArrowheads="1"/>
          </p:cNvSpPr>
          <p:nvPr>
            <p:ph type="title"/>
          </p:nvPr>
        </p:nvSpPr>
        <p:spPr/>
        <p:txBody>
          <a:bodyPr/>
          <a:lstStyle/>
          <a:p>
            <a:pPr eaLnBrk="1" hangingPunct="1">
              <a:defRPr/>
            </a:pPr>
            <a:r>
              <a:rPr lang="en-US" smtClean="0">
                <a:cs typeface="+mj-cs"/>
              </a:rPr>
              <a:t>Minimax Algorithm  </a:t>
            </a:r>
          </a:p>
        </p:txBody>
      </p:sp>
      <p:pic>
        <p:nvPicPr>
          <p:cNvPr id="1550339" name="Picture 3" descr="minimax"/>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71600" y="1828800"/>
            <a:ext cx="7162800" cy="4495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grpSp>
        <p:nvGrpSpPr>
          <p:cNvPr id="60419" name="Group 6"/>
          <p:cNvGrpSpPr>
            <a:grpSpLocks/>
          </p:cNvGrpSpPr>
          <p:nvPr/>
        </p:nvGrpSpPr>
        <p:grpSpPr bwMode="auto">
          <a:xfrm>
            <a:off x="457200" y="5638800"/>
            <a:ext cx="1600200" cy="519113"/>
            <a:chOff x="288" y="3552"/>
            <a:chExt cx="1008" cy="327"/>
          </a:xfrm>
        </p:grpSpPr>
        <p:sp>
          <p:nvSpPr>
            <p:cNvPr id="1550340" name="Rectangle 4"/>
            <p:cNvSpPr>
              <a:spLocks noChangeArrowheads="1"/>
            </p:cNvSpPr>
            <p:nvPr/>
          </p:nvSpPr>
          <p:spPr bwMode="auto">
            <a:xfrm>
              <a:off x="768" y="3552"/>
              <a:ext cx="528"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50341" name="Text Box 5"/>
            <p:cNvSpPr txBox="1">
              <a:spLocks noChangeArrowheads="1"/>
            </p:cNvSpPr>
            <p:nvPr/>
          </p:nvSpPr>
          <p:spPr bwMode="auto">
            <a:xfrm>
              <a:off x="288" y="3648"/>
              <a:ext cx="10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solidFill>
                    <a:schemeClr val="accent2"/>
                  </a:solidFill>
                  <a:cs typeface="+mn-cs"/>
                </a:rPr>
                <a:t>Payoff for Max</a:t>
              </a:r>
            </a:p>
          </p:txBody>
        </p:sp>
      </p:grpSp>
    </p:spTree>
    <p:extLst>
      <p:ext uri="{BB962C8B-B14F-4D97-AF65-F5344CB8AC3E}">
        <p14:creationId xmlns:p14="http://schemas.microsoft.com/office/powerpoint/2010/main" val="235858844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2386" name="Rectangle 2"/>
          <p:cNvSpPr>
            <a:spLocks noGrp="1" noChangeArrowheads="1"/>
          </p:cNvSpPr>
          <p:nvPr>
            <p:ph type="title"/>
          </p:nvPr>
        </p:nvSpPr>
        <p:spPr/>
        <p:txBody>
          <a:bodyPr/>
          <a:lstStyle/>
          <a:p>
            <a:pPr eaLnBrk="1" hangingPunct="1">
              <a:defRPr/>
            </a:pPr>
            <a:r>
              <a:rPr lang="en-US" smtClean="0">
                <a:cs typeface="+mj-cs"/>
              </a:rPr>
              <a:t>Minimax Algorithm (cont</a:t>
            </a:r>
            <a:r>
              <a:rPr lang="ja-JP" altLang="en-US" smtClean="0">
                <a:latin typeface="Arial"/>
                <a:cs typeface="+mj-cs"/>
              </a:rPr>
              <a:t>’</a:t>
            </a:r>
            <a:r>
              <a:rPr lang="en-US" smtClean="0">
                <a:cs typeface="+mj-cs"/>
              </a:rPr>
              <a:t>d)</a:t>
            </a:r>
          </a:p>
        </p:txBody>
      </p:sp>
      <p:pic>
        <p:nvPicPr>
          <p:cNvPr id="1552387" name="Picture 3" descr="minimax"/>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71600" y="1828800"/>
            <a:ext cx="7162800" cy="4495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552388" name="Text Box 4"/>
          <p:cNvSpPr txBox="1">
            <a:spLocks noChangeArrowheads="1"/>
          </p:cNvSpPr>
          <p:nvPr/>
        </p:nvSpPr>
        <p:spPr bwMode="auto">
          <a:xfrm>
            <a:off x="28194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3</a:t>
            </a:r>
          </a:p>
        </p:txBody>
      </p:sp>
      <p:sp>
        <p:nvSpPr>
          <p:cNvPr id="1552389" name="Text Box 5"/>
          <p:cNvSpPr txBox="1">
            <a:spLocks noChangeArrowheads="1"/>
          </p:cNvSpPr>
          <p:nvPr/>
        </p:nvSpPr>
        <p:spPr bwMode="auto">
          <a:xfrm>
            <a:off x="38100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9</a:t>
            </a:r>
          </a:p>
        </p:txBody>
      </p:sp>
      <p:sp>
        <p:nvSpPr>
          <p:cNvPr id="1552390" name="Text Box 6"/>
          <p:cNvSpPr txBox="1">
            <a:spLocks noChangeArrowheads="1"/>
          </p:cNvSpPr>
          <p:nvPr/>
        </p:nvSpPr>
        <p:spPr bwMode="auto">
          <a:xfrm>
            <a:off x="48006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0</a:t>
            </a:r>
          </a:p>
        </p:txBody>
      </p:sp>
      <p:sp>
        <p:nvSpPr>
          <p:cNvPr id="1552391" name="Text Box 7"/>
          <p:cNvSpPr txBox="1">
            <a:spLocks noChangeArrowheads="1"/>
          </p:cNvSpPr>
          <p:nvPr/>
        </p:nvSpPr>
        <p:spPr bwMode="auto">
          <a:xfrm>
            <a:off x="57912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7</a:t>
            </a:r>
          </a:p>
        </p:txBody>
      </p:sp>
      <p:sp>
        <p:nvSpPr>
          <p:cNvPr id="1552392" name="Text Box 8"/>
          <p:cNvSpPr txBox="1">
            <a:spLocks noChangeArrowheads="1"/>
          </p:cNvSpPr>
          <p:nvPr/>
        </p:nvSpPr>
        <p:spPr bwMode="auto">
          <a:xfrm>
            <a:off x="67056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2</a:t>
            </a:r>
          </a:p>
        </p:txBody>
      </p:sp>
      <p:sp>
        <p:nvSpPr>
          <p:cNvPr id="1552393" name="Text Box 9"/>
          <p:cNvSpPr txBox="1">
            <a:spLocks noChangeArrowheads="1"/>
          </p:cNvSpPr>
          <p:nvPr/>
        </p:nvSpPr>
        <p:spPr bwMode="auto">
          <a:xfrm>
            <a:off x="76962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6</a:t>
            </a:r>
          </a:p>
        </p:txBody>
      </p:sp>
      <p:sp>
        <p:nvSpPr>
          <p:cNvPr id="1552394" name="Line 10"/>
          <p:cNvSpPr>
            <a:spLocks noChangeShapeType="1"/>
          </p:cNvSpPr>
          <p:nvPr/>
        </p:nvSpPr>
        <p:spPr bwMode="auto">
          <a:xfrm flipV="1">
            <a:off x="3048000" y="4953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2395" name="Line 11"/>
          <p:cNvSpPr>
            <a:spLocks noChangeShapeType="1"/>
          </p:cNvSpPr>
          <p:nvPr/>
        </p:nvSpPr>
        <p:spPr bwMode="auto">
          <a:xfrm flipH="1" flipV="1">
            <a:off x="4038600" y="4876800"/>
            <a:ext cx="2286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2396" name="Line 12"/>
          <p:cNvSpPr>
            <a:spLocks noChangeShapeType="1"/>
          </p:cNvSpPr>
          <p:nvPr/>
        </p:nvSpPr>
        <p:spPr bwMode="auto">
          <a:xfrm flipV="1">
            <a:off x="5029200" y="4876800"/>
            <a:ext cx="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2397" name="Line 13"/>
          <p:cNvSpPr>
            <a:spLocks noChangeShapeType="1"/>
          </p:cNvSpPr>
          <p:nvPr/>
        </p:nvSpPr>
        <p:spPr bwMode="auto">
          <a:xfrm flipH="1" flipV="1">
            <a:off x="6019800" y="4876800"/>
            <a:ext cx="228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2398" name="Line 14"/>
          <p:cNvSpPr>
            <a:spLocks noChangeShapeType="1"/>
          </p:cNvSpPr>
          <p:nvPr/>
        </p:nvSpPr>
        <p:spPr bwMode="auto">
          <a:xfrm flipV="1">
            <a:off x="6629400" y="4876800"/>
            <a:ext cx="762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2399" name="Line 15"/>
          <p:cNvSpPr>
            <a:spLocks noChangeShapeType="1"/>
          </p:cNvSpPr>
          <p:nvPr/>
        </p:nvSpPr>
        <p:spPr bwMode="auto">
          <a:xfrm flipH="1" flipV="1">
            <a:off x="7010400" y="4876800"/>
            <a:ext cx="2286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2400" name="Line 16"/>
          <p:cNvSpPr>
            <a:spLocks noChangeShapeType="1"/>
          </p:cNvSpPr>
          <p:nvPr/>
        </p:nvSpPr>
        <p:spPr bwMode="auto">
          <a:xfrm flipV="1">
            <a:off x="7543800" y="4876800"/>
            <a:ext cx="152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2401" name="Line 17"/>
          <p:cNvSpPr>
            <a:spLocks noChangeShapeType="1"/>
          </p:cNvSpPr>
          <p:nvPr/>
        </p:nvSpPr>
        <p:spPr bwMode="auto">
          <a:xfrm flipH="1" flipV="1">
            <a:off x="8001000" y="4876800"/>
            <a:ext cx="2286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2402" name="Line 18"/>
          <p:cNvSpPr>
            <a:spLocks noChangeShapeType="1"/>
          </p:cNvSpPr>
          <p:nvPr/>
        </p:nvSpPr>
        <p:spPr bwMode="auto">
          <a:xfrm flipV="1">
            <a:off x="3581400" y="4876800"/>
            <a:ext cx="1524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2403" name="Line 19"/>
          <p:cNvSpPr>
            <a:spLocks noChangeShapeType="1"/>
          </p:cNvSpPr>
          <p:nvPr/>
        </p:nvSpPr>
        <p:spPr bwMode="auto">
          <a:xfrm flipV="1">
            <a:off x="2286000" y="4876800"/>
            <a:ext cx="457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2404" name="Line 20"/>
          <p:cNvSpPr>
            <a:spLocks noChangeShapeType="1"/>
          </p:cNvSpPr>
          <p:nvPr/>
        </p:nvSpPr>
        <p:spPr bwMode="auto">
          <a:xfrm flipV="1">
            <a:off x="5562600" y="4876800"/>
            <a:ext cx="1524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grpSp>
        <p:nvGrpSpPr>
          <p:cNvPr id="62484" name="Group 22"/>
          <p:cNvGrpSpPr>
            <a:grpSpLocks/>
          </p:cNvGrpSpPr>
          <p:nvPr/>
        </p:nvGrpSpPr>
        <p:grpSpPr bwMode="auto">
          <a:xfrm>
            <a:off x="457200" y="5638800"/>
            <a:ext cx="1600200" cy="519113"/>
            <a:chOff x="288" y="3552"/>
            <a:chExt cx="1008" cy="327"/>
          </a:xfrm>
        </p:grpSpPr>
        <p:sp>
          <p:nvSpPr>
            <p:cNvPr id="1552407" name="Rectangle 23"/>
            <p:cNvSpPr>
              <a:spLocks noChangeArrowheads="1"/>
            </p:cNvSpPr>
            <p:nvPr/>
          </p:nvSpPr>
          <p:spPr bwMode="auto">
            <a:xfrm>
              <a:off x="768" y="3552"/>
              <a:ext cx="528"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52408" name="Text Box 24"/>
            <p:cNvSpPr txBox="1">
              <a:spLocks noChangeArrowheads="1"/>
            </p:cNvSpPr>
            <p:nvPr/>
          </p:nvSpPr>
          <p:spPr bwMode="auto">
            <a:xfrm>
              <a:off x="288" y="3648"/>
              <a:ext cx="10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solidFill>
                    <a:schemeClr val="accent2"/>
                  </a:solidFill>
                  <a:cs typeface="+mn-cs"/>
                </a:rPr>
                <a:t>Payoff for Max</a:t>
              </a:r>
            </a:p>
          </p:txBody>
        </p:sp>
      </p:grpSp>
    </p:spTree>
    <p:extLst>
      <p:ext uri="{BB962C8B-B14F-4D97-AF65-F5344CB8AC3E}">
        <p14:creationId xmlns:p14="http://schemas.microsoft.com/office/powerpoint/2010/main" val="81133897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434" name="Rectangle 2"/>
          <p:cNvSpPr>
            <a:spLocks noGrp="1" noChangeArrowheads="1"/>
          </p:cNvSpPr>
          <p:nvPr>
            <p:ph type="title"/>
          </p:nvPr>
        </p:nvSpPr>
        <p:spPr/>
        <p:txBody>
          <a:bodyPr/>
          <a:lstStyle/>
          <a:p>
            <a:pPr eaLnBrk="1" hangingPunct="1">
              <a:defRPr/>
            </a:pPr>
            <a:r>
              <a:rPr lang="en-US" smtClean="0">
                <a:cs typeface="+mj-cs"/>
              </a:rPr>
              <a:t>Minimax Algorithm (cont</a:t>
            </a:r>
            <a:r>
              <a:rPr lang="ja-JP" altLang="en-US" smtClean="0">
                <a:latin typeface="Arial"/>
                <a:cs typeface="+mj-cs"/>
              </a:rPr>
              <a:t>’</a:t>
            </a:r>
            <a:r>
              <a:rPr lang="en-US" smtClean="0">
                <a:cs typeface="+mj-cs"/>
              </a:rPr>
              <a:t>d)</a:t>
            </a:r>
          </a:p>
        </p:txBody>
      </p:sp>
      <p:pic>
        <p:nvPicPr>
          <p:cNvPr id="1554435" name="Picture 3" descr="minimax"/>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71600" y="1828800"/>
            <a:ext cx="7162800" cy="4495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554436" name="Text Box 4"/>
          <p:cNvSpPr txBox="1">
            <a:spLocks noChangeArrowheads="1"/>
          </p:cNvSpPr>
          <p:nvPr/>
        </p:nvSpPr>
        <p:spPr bwMode="auto">
          <a:xfrm>
            <a:off x="28194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3</a:t>
            </a:r>
          </a:p>
        </p:txBody>
      </p:sp>
      <p:sp>
        <p:nvSpPr>
          <p:cNvPr id="1554437" name="Text Box 5"/>
          <p:cNvSpPr txBox="1">
            <a:spLocks noChangeArrowheads="1"/>
          </p:cNvSpPr>
          <p:nvPr/>
        </p:nvSpPr>
        <p:spPr bwMode="auto">
          <a:xfrm>
            <a:off x="38100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9</a:t>
            </a:r>
          </a:p>
        </p:txBody>
      </p:sp>
      <p:sp>
        <p:nvSpPr>
          <p:cNvPr id="1554438" name="Text Box 6"/>
          <p:cNvSpPr txBox="1">
            <a:spLocks noChangeArrowheads="1"/>
          </p:cNvSpPr>
          <p:nvPr/>
        </p:nvSpPr>
        <p:spPr bwMode="auto">
          <a:xfrm>
            <a:off x="48006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0</a:t>
            </a:r>
          </a:p>
        </p:txBody>
      </p:sp>
      <p:sp>
        <p:nvSpPr>
          <p:cNvPr id="1554439" name="Text Box 7"/>
          <p:cNvSpPr txBox="1">
            <a:spLocks noChangeArrowheads="1"/>
          </p:cNvSpPr>
          <p:nvPr/>
        </p:nvSpPr>
        <p:spPr bwMode="auto">
          <a:xfrm>
            <a:off x="57912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7</a:t>
            </a:r>
          </a:p>
        </p:txBody>
      </p:sp>
      <p:sp>
        <p:nvSpPr>
          <p:cNvPr id="1554440" name="Text Box 8"/>
          <p:cNvSpPr txBox="1">
            <a:spLocks noChangeArrowheads="1"/>
          </p:cNvSpPr>
          <p:nvPr/>
        </p:nvSpPr>
        <p:spPr bwMode="auto">
          <a:xfrm>
            <a:off x="67056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2</a:t>
            </a:r>
          </a:p>
        </p:txBody>
      </p:sp>
      <p:sp>
        <p:nvSpPr>
          <p:cNvPr id="1554441" name="Text Box 9"/>
          <p:cNvSpPr txBox="1">
            <a:spLocks noChangeArrowheads="1"/>
          </p:cNvSpPr>
          <p:nvPr/>
        </p:nvSpPr>
        <p:spPr bwMode="auto">
          <a:xfrm>
            <a:off x="76962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6</a:t>
            </a:r>
          </a:p>
        </p:txBody>
      </p:sp>
      <p:sp>
        <p:nvSpPr>
          <p:cNvPr id="1554442" name="Text Box 10"/>
          <p:cNvSpPr txBox="1">
            <a:spLocks noChangeArrowheads="1"/>
          </p:cNvSpPr>
          <p:nvPr/>
        </p:nvSpPr>
        <p:spPr bwMode="auto">
          <a:xfrm>
            <a:off x="3276600" y="3276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3</a:t>
            </a:r>
          </a:p>
        </p:txBody>
      </p:sp>
      <p:sp>
        <p:nvSpPr>
          <p:cNvPr id="1554443" name="Text Box 11"/>
          <p:cNvSpPr txBox="1">
            <a:spLocks noChangeArrowheads="1"/>
          </p:cNvSpPr>
          <p:nvPr/>
        </p:nvSpPr>
        <p:spPr bwMode="auto">
          <a:xfrm>
            <a:off x="5257800" y="3276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0</a:t>
            </a:r>
          </a:p>
        </p:txBody>
      </p:sp>
      <p:sp>
        <p:nvSpPr>
          <p:cNvPr id="1554444" name="Text Box 12"/>
          <p:cNvSpPr txBox="1">
            <a:spLocks noChangeArrowheads="1"/>
          </p:cNvSpPr>
          <p:nvPr/>
        </p:nvSpPr>
        <p:spPr bwMode="auto">
          <a:xfrm>
            <a:off x="7239000" y="3276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2</a:t>
            </a:r>
          </a:p>
        </p:txBody>
      </p:sp>
      <p:sp>
        <p:nvSpPr>
          <p:cNvPr id="1554445" name="Line 13"/>
          <p:cNvSpPr>
            <a:spLocks noChangeShapeType="1"/>
          </p:cNvSpPr>
          <p:nvPr/>
        </p:nvSpPr>
        <p:spPr bwMode="auto">
          <a:xfrm flipV="1">
            <a:off x="3048000" y="4953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46" name="Line 14"/>
          <p:cNvSpPr>
            <a:spLocks noChangeShapeType="1"/>
          </p:cNvSpPr>
          <p:nvPr/>
        </p:nvSpPr>
        <p:spPr bwMode="auto">
          <a:xfrm flipH="1" flipV="1">
            <a:off x="4038600" y="4876800"/>
            <a:ext cx="2286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47" name="Line 15"/>
          <p:cNvSpPr>
            <a:spLocks noChangeShapeType="1"/>
          </p:cNvSpPr>
          <p:nvPr/>
        </p:nvSpPr>
        <p:spPr bwMode="auto">
          <a:xfrm flipV="1">
            <a:off x="5029200" y="4876800"/>
            <a:ext cx="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48" name="Line 16"/>
          <p:cNvSpPr>
            <a:spLocks noChangeShapeType="1"/>
          </p:cNvSpPr>
          <p:nvPr/>
        </p:nvSpPr>
        <p:spPr bwMode="auto">
          <a:xfrm flipH="1" flipV="1">
            <a:off x="6019800" y="4876800"/>
            <a:ext cx="228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49" name="Line 17"/>
          <p:cNvSpPr>
            <a:spLocks noChangeShapeType="1"/>
          </p:cNvSpPr>
          <p:nvPr/>
        </p:nvSpPr>
        <p:spPr bwMode="auto">
          <a:xfrm flipV="1">
            <a:off x="6629400" y="4876800"/>
            <a:ext cx="762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50" name="Line 18"/>
          <p:cNvSpPr>
            <a:spLocks noChangeShapeType="1"/>
          </p:cNvSpPr>
          <p:nvPr/>
        </p:nvSpPr>
        <p:spPr bwMode="auto">
          <a:xfrm flipH="1" flipV="1">
            <a:off x="7010400" y="4876800"/>
            <a:ext cx="2286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51" name="Line 19"/>
          <p:cNvSpPr>
            <a:spLocks noChangeShapeType="1"/>
          </p:cNvSpPr>
          <p:nvPr/>
        </p:nvSpPr>
        <p:spPr bwMode="auto">
          <a:xfrm flipV="1">
            <a:off x="7543800" y="4876800"/>
            <a:ext cx="152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52" name="Line 20"/>
          <p:cNvSpPr>
            <a:spLocks noChangeShapeType="1"/>
          </p:cNvSpPr>
          <p:nvPr/>
        </p:nvSpPr>
        <p:spPr bwMode="auto">
          <a:xfrm flipH="1" flipV="1">
            <a:off x="8001000" y="4876800"/>
            <a:ext cx="2286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53" name="Line 21"/>
          <p:cNvSpPr>
            <a:spLocks noChangeShapeType="1"/>
          </p:cNvSpPr>
          <p:nvPr/>
        </p:nvSpPr>
        <p:spPr bwMode="auto">
          <a:xfrm flipV="1">
            <a:off x="3581400" y="4876800"/>
            <a:ext cx="1524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54" name="Line 22"/>
          <p:cNvSpPr>
            <a:spLocks noChangeShapeType="1"/>
          </p:cNvSpPr>
          <p:nvPr/>
        </p:nvSpPr>
        <p:spPr bwMode="auto">
          <a:xfrm flipV="1">
            <a:off x="2286000" y="4876800"/>
            <a:ext cx="457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55" name="Line 23"/>
          <p:cNvSpPr>
            <a:spLocks noChangeShapeType="1"/>
          </p:cNvSpPr>
          <p:nvPr/>
        </p:nvSpPr>
        <p:spPr bwMode="auto">
          <a:xfrm flipV="1">
            <a:off x="5562600" y="4876800"/>
            <a:ext cx="1524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56" name="Line 24"/>
          <p:cNvSpPr>
            <a:spLocks noChangeShapeType="1"/>
          </p:cNvSpPr>
          <p:nvPr/>
        </p:nvSpPr>
        <p:spPr bwMode="auto">
          <a:xfrm flipV="1">
            <a:off x="2895600" y="3657600"/>
            <a:ext cx="3810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57" name="Line 25"/>
          <p:cNvSpPr>
            <a:spLocks noChangeShapeType="1"/>
          </p:cNvSpPr>
          <p:nvPr/>
        </p:nvSpPr>
        <p:spPr bwMode="auto">
          <a:xfrm flipH="1" flipV="1">
            <a:off x="3581400" y="3657600"/>
            <a:ext cx="3810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58" name="Line 26"/>
          <p:cNvSpPr>
            <a:spLocks noChangeShapeType="1"/>
          </p:cNvSpPr>
          <p:nvPr/>
        </p:nvSpPr>
        <p:spPr bwMode="auto">
          <a:xfrm flipV="1">
            <a:off x="4800600" y="3581400"/>
            <a:ext cx="4572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59" name="Line 27"/>
          <p:cNvSpPr>
            <a:spLocks noChangeShapeType="1"/>
          </p:cNvSpPr>
          <p:nvPr/>
        </p:nvSpPr>
        <p:spPr bwMode="auto">
          <a:xfrm flipH="1" flipV="1">
            <a:off x="5486400" y="3581400"/>
            <a:ext cx="457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60" name="Line 28"/>
          <p:cNvSpPr>
            <a:spLocks noChangeShapeType="1"/>
          </p:cNvSpPr>
          <p:nvPr/>
        </p:nvSpPr>
        <p:spPr bwMode="auto">
          <a:xfrm flipV="1">
            <a:off x="6781800" y="3581400"/>
            <a:ext cx="4572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61" name="Line 29"/>
          <p:cNvSpPr>
            <a:spLocks noChangeShapeType="1"/>
          </p:cNvSpPr>
          <p:nvPr/>
        </p:nvSpPr>
        <p:spPr bwMode="auto">
          <a:xfrm flipH="1" flipV="1">
            <a:off x="7467600" y="3657600"/>
            <a:ext cx="457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grpSp>
        <p:nvGrpSpPr>
          <p:cNvPr id="64541" name="Group 30"/>
          <p:cNvGrpSpPr>
            <a:grpSpLocks/>
          </p:cNvGrpSpPr>
          <p:nvPr/>
        </p:nvGrpSpPr>
        <p:grpSpPr bwMode="auto">
          <a:xfrm>
            <a:off x="457200" y="5638800"/>
            <a:ext cx="1600200" cy="519113"/>
            <a:chOff x="288" y="3552"/>
            <a:chExt cx="1008" cy="327"/>
          </a:xfrm>
        </p:grpSpPr>
        <p:sp>
          <p:nvSpPr>
            <p:cNvPr id="1554463" name="Rectangle 31"/>
            <p:cNvSpPr>
              <a:spLocks noChangeArrowheads="1"/>
            </p:cNvSpPr>
            <p:nvPr/>
          </p:nvSpPr>
          <p:spPr bwMode="auto">
            <a:xfrm>
              <a:off x="768" y="3552"/>
              <a:ext cx="528"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54464" name="Text Box 32"/>
            <p:cNvSpPr txBox="1">
              <a:spLocks noChangeArrowheads="1"/>
            </p:cNvSpPr>
            <p:nvPr/>
          </p:nvSpPr>
          <p:spPr bwMode="auto">
            <a:xfrm>
              <a:off x="288" y="3648"/>
              <a:ext cx="10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solidFill>
                    <a:schemeClr val="accent2"/>
                  </a:solidFill>
                  <a:cs typeface="+mn-cs"/>
                </a:rPr>
                <a:t>Payoff for Max</a:t>
              </a:r>
            </a:p>
          </p:txBody>
        </p:sp>
      </p:grpSp>
    </p:spTree>
    <p:extLst>
      <p:ext uri="{BB962C8B-B14F-4D97-AF65-F5344CB8AC3E}">
        <p14:creationId xmlns:p14="http://schemas.microsoft.com/office/powerpoint/2010/main" val="124981919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600" dirty="0" smtClean="0">
                <a:solidFill>
                  <a:srgbClr val="000000"/>
                </a:solidFill>
              </a:rPr>
              <a:t>Well… Why not use a strategy / knowledge, as humans do?</a:t>
            </a:r>
            <a:endParaRPr lang="en-US" sz="3600" dirty="0">
              <a:solidFill>
                <a:srgbClr val="000000"/>
              </a:solidFill>
            </a:endParaRPr>
          </a:p>
        </p:txBody>
      </p:sp>
      <p:sp>
        <p:nvSpPr>
          <p:cNvPr id="3" name="Content Placeholder 2"/>
          <p:cNvSpPr>
            <a:spLocks noGrp="1"/>
          </p:cNvSpPr>
          <p:nvPr>
            <p:ph idx="1"/>
          </p:nvPr>
        </p:nvSpPr>
        <p:spPr/>
        <p:txBody>
          <a:bodyPr/>
          <a:lstStyle/>
          <a:p>
            <a:pPr>
              <a:defRPr/>
            </a:pPr>
            <a:r>
              <a:rPr lang="en-US" sz="2400" b="1" dirty="0" smtClean="0">
                <a:solidFill>
                  <a:schemeClr val="accent2"/>
                </a:solidFill>
              </a:rPr>
              <a:t>Consider for Tic-Tac-Toe:</a:t>
            </a:r>
            <a:endParaRPr lang="en-US" sz="2400" b="1" dirty="0">
              <a:solidFill>
                <a:schemeClr val="accent2"/>
              </a:solidFill>
            </a:endParaRPr>
          </a:p>
        </p:txBody>
      </p:sp>
      <p:pic>
        <p:nvPicPr>
          <p:cNvPr id="52227" name="Picture 3" descr="Screen Shot 2012-09-24 at 3.13.06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915511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2514600" y="3962400"/>
            <a:ext cx="38211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solidFill>
                  <a:srgbClr val="FF0000"/>
                </a:solidFill>
              </a:rPr>
              <a:t>Sounds reasonable… right?</a:t>
            </a:r>
          </a:p>
        </p:txBody>
      </p:sp>
      <p:pic>
        <p:nvPicPr>
          <p:cNvPr id="6" name="Picture 5" descr="Screen Shot 2012-09-24 at 3.12.52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76600"/>
            <a:ext cx="5740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7239000" y="4495800"/>
            <a:ext cx="2057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dirty="0">
                <a:solidFill>
                  <a:srgbClr val="FF0000"/>
                </a:solidFill>
              </a:rPr>
              <a:t>Oops!!</a:t>
            </a:r>
          </a:p>
        </p:txBody>
      </p:sp>
      <p:sp>
        <p:nvSpPr>
          <p:cNvPr id="8" name="Rectangle 7"/>
          <p:cNvSpPr>
            <a:spLocks noChangeArrowheads="1"/>
          </p:cNvSpPr>
          <p:nvPr/>
        </p:nvSpPr>
        <p:spPr bwMode="auto">
          <a:xfrm>
            <a:off x="228600" y="4800600"/>
            <a:ext cx="2514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dirty="0">
                <a:solidFill>
                  <a:srgbClr val="FF0000"/>
                </a:solidFill>
              </a:rPr>
              <a:t>Consider</a:t>
            </a:r>
          </a:p>
          <a:p>
            <a:r>
              <a:rPr lang="en-US" b="1" dirty="0">
                <a:solidFill>
                  <a:srgbClr val="FF0000"/>
                </a:solidFill>
              </a:rPr>
              <a:t>Black uses</a:t>
            </a:r>
          </a:p>
          <a:p>
            <a:r>
              <a:rPr lang="en-US" b="1" dirty="0">
                <a:solidFill>
                  <a:srgbClr val="FF0000"/>
                </a:solidFill>
              </a:rPr>
              <a:t>the strategy…</a:t>
            </a:r>
          </a:p>
        </p:txBody>
      </p:sp>
    </p:spTree>
    <p:extLst>
      <p:ext uri="{BB962C8B-B14F-4D97-AF65-F5344CB8AC3E}">
        <p14:creationId xmlns:p14="http://schemas.microsoft.com/office/powerpoint/2010/main" val="764904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8" fill="hold" grpId="0"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0-ppt_w/2"/>
                                          </p:val>
                                        </p:tav>
                                      </p:tavLst>
                                    </p:anim>
                                    <p:anim calcmode="lin" valueType="num">
                                      <p:cBhvr additive="base">
                                        <p:cTn id="13" dur="500"/>
                                        <p:tgtEl>
                                          <p:spTgt spid="5"/>
                                        </p:tgtEl>
                                        <p:attrNameLst>
                                          <p:attrName>ppt_y</p:attrName>
                                        </p:attrNameLst>
                                      </p:cBhvr>
                                      <p:tavLst>
                                        <p:tav tm="0">
                                          <p:val>
                                            <p:strVal val="ppt_y"/>
                                          </p:val>
                                        </p:tav>
                                        <p:tav tm="100000">
                                          <p:val>
                                            <p:strVal val="ppt_y"/>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8" grpId="0"/>
      <p:bldP spid="8"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52400" y="838200"/>
            <a:ext cx="8839200" cy="5715000"/>
          </a:xfrm>
        </p:spPr>
        <p:txBody>
          <a:bodyPr/>
          <a:lstStyle/>
          <a:p>
            <a:pPr>
              <a:defRPr/>
            </a:pPr>
            <a:r>
              <a:rPr lang="en-US" sz="2800" dirty="0" smtClean="0">
                <a:solidFill>
                  <a:srgbClr val="000000"/>
                </a:solidFill>
              </a:rPr>
              <a:t>So, although one can capture strategic knowledge of many games in high-level rules (at least to some extent), in practice any</a:t>
            </a:r>
            <a:r>
              <a:rPr lang="en-US" sz="2800" dirty="0" smtClean="0">
                <a:solidFill>
                  <a:srgbClr val="0000FF"/>
                </a:solidFill>
              </a:rPr>
              <a:t> </a:t>
            </a:r>
            <a:r>
              <a:rPr lang="en-US" sz="2800" dirty="0" smtClean="0">
                <a:solidFill>
                  <a:srgbClr val="FF0000"/>
                </a:solidFill>
              </a:rPr>
              <a:t>interesting game will revolve </a:t>
            </a:r>
            <a:r>
              <a:rPr lang="en-US" sz="2800" i="1" dirty="0" smtClean="0">
                <a:solidFill>
                  <a:srgbClr val="FF0000"/>
                </a:solidFill>
              </a:rPr>
              <a:t>precisely around the exceptions to those rules!</a:t>
            </a:r>
            <a:endParaRPr lang="en-US" sz="2800" dirty="0">
              <a:solidFill>
                <a:srgbClr val="0000FF"/>
              </a:solidFill>
            </a:endParaRPr>
          </a:p>
          <a:p>
            <a:pPr>
              <a:defRPr/>
            </a:pPr>
            <a:r>
              <a:rPr lang="en-US" sz="2800" dirty="0" smtClean="0">
                <a:solidFill>
                  <a:srgbClr val="000000"/>
                </a:solidFill>
              </a:rPr>
              <a:t>Issue has been studied for decades but research keeps coming back to game tree search (or most recently, game tree sampling).</a:t>
            </a:r>
            <a:endParaRPr lang="en-US" sz="2800" dirty="0">
              <a:solidFill>
                <a:srgbClr val="000000"/>
              </a:solidFill>
            </a:endParaRPr>
          </a:p>
          <a:p>
            <a:pPr>
              <a:defRPr/>
            </a:pPr>
            <a:r>
              <a:rPr lang="en-US" sz="2800" dirty="0" smtClean="0">
                <a:solidFill>
                  <a:srgbClr val="000000"/>
                </a:solidFill>
              </a:rPr>
              <a:t>Currently only one exception: reinforcement learning for backgammon. </a:t>
            </a:r>
          </a:p>
          <a:p>
            <a:pPr lvl="1">
              <a:defRPr/>
            </a:pPr>
            <a:r>
              <a:rPr lang="en-US" sz="2400" dirty="0" smtClean="0">
                <a:solidFill>
                  <a:schemeClr val="accent5">
                    <a:lumMod val="50000"/>
                  </a:schemeClr>
                </a:solidFill>
              </a:rPr>
              <a:t>A very strong board evaluation function was learned</a:t>
            </a:r>
            <a:r>
              <a:rPr lang="en-US" sz="2400" dirty="0">
                <a:solidFill>
                  <a:schemeClr val="accent5">
                    <a:lumMod val="50000"/>
                  </a:schemeClr>
                </a:solidFill>
              </a:rPr>
              <a:t> </a:t>
            </a:r>
            <a:r>
              <a:rPr lang="en-US" sz="2400" dirty="0" smtClean="0">
                <a:solidFill>
                  <a:schemeClr val="accent5">
                    <a:lumMod val="50000"/>
                  </a:schemeClr>
                </a:solidFill>
              </a:rPr>
              <a:t>in self-play.</a:t>
            </a:r>
          </a:p>
          <a:p>
            <a:pPr lvl="2">
              <a:defRPr/>
            </a:pPr>
            <a:r>
              <a:rPr lang="en-US" sz="2400" dirty="0" smtClean="0">
                <a:solidFill>
                  <a:schemeClr val="accent5">
                    <a:lumMod val="50000"/>
                  </a:schemeClr>
                </a:solidFill>
              </a:rPr>
              <a:t>Represented as a neural net.</a:t>
            </a:r>
          </a:p>
          <a:p>
            <a:pPr lvl="2">
              <a:defRPr/>
            </a:pPr>
            <a:r>
              <a:rPr lang="en-US" dirty="0" smtClean="0">
                <a:solidFill>
                  <a:schemeClr val="accent5">
                    <a:lumMod val="50000"/>
                  </a:schemeClr>
                </a:solidFill>
              </a:rPr>
              <a:t>Almost no search remained.</a:t>
            </a:r>
            <a:endParaRPr lang="en-US" dirty="0">
              <a:solidFill>
                <a:schemeClr val="accent5">
                  <a:lumMod val="50000"/>
                </a:schemeClr>
              </a:solidFill>
            </a:endParaRPr>
          </a:p>
        </p:txBody>
      </p:sp>
    </p:spTree>
    <p:extLst>
      <p:ext uri="{BB962C8B-B14F-4D97-AF65-F5344CB8AC3E}">
        <p14:creationId xmlns:p14="http://schemas.microsoft.com/office/powerpoint/2010/main" val="2502651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82519" y="1470462"/>
            <a:ext cx="3689229" cy="45493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smtClean="0"/>
              <a:t>Minimax</a:t>
            </a:r>
            <a:r>
              <a:rPr lang="en-US" dirty="0" smtClean="0"/>
              <a:t> Efficiency</a:t>
            </a:r>
            <a:endParaRPr lang="en-US" dirty="0"/>
          </a:p>
        </p:txBody>
      </p:sp>
      <p:sp>
        <p:nvSpPr>
          <p:cNvPr id="3" name="Content Placeholder 2"/>
          <p:cNvSpPr>
            <a:spLocks noGrp="1"/>
          </p:cNvSpPr>
          <p:nvPr>
            <p:ph idx="1"/>
          </p:nvPr>
        </p:nvSpPr>
        <p:spPr>
          <a:xfrm>
            <a:off x="304800" y="1519236"/>
            <a:ext cx="4876800" cy="4729164"/>
          </a:xfrm>
        </p:spPr>
        <p:txBody>
          <a:bodyPr/>
          <a:lstStyle/>
          <a:p>
            <a:pPr lvl="0">
              <a:lnSpc>
                <a:spcPct val="90000"/>
              </a:lnSpc>
              <a:buClr>
                <a:srgbClr val="333399"/>
              </a:buClr>
            </a:pPr>
            <a:r>
              <a:rPr lang="en-US" sz="2800" dirty="0" smtClean="0">
                <a:solidFill>
                  <a:srgbClr val="333399"/>
                </a:solidFill>
              </a:rPr>
              <a:t>How efficient is </a:t>
            </a:r>
            <a:r>
              <a:rPr lang="en-US" sz="2800" dirty="0" err="1" smtClean="0">
                <a:solidFill>
                  <a:srgbClr val="333399"/>
                </a:solidFill>
              </a:rPr>
              <a:t>minimax</a:t>
            </a:r>
            <a:r>
              <a:rPr lang="en-US" sz="2800" dirty="0" smtClean="0">
                <a:solidFill>
                  <a:srgbClr val="333399"/>
                </a:solidFill>
              </a:rPr>
              <a:t>?</a:t>
            </a:r>
          </a:p>
          <a:p>
            <a:pPr lvl="1">
              <a:lnSpc>
                <a:spcPct val="90000"/>
              </a:lnSpc>
              <a:buClr>
                <a:srgbClr val="000000"/>
              </a:buClr>
            </a:pPr>
            <a:r>
              <a:rPr lang="en-US" sz="2400" dirty="0" smtClean="0">
                <a:solidFill>
                  <a:srgbClr val="000000"/>
                </a:solidFill>
                <a:ea typeface="+mn-ea"/>
                <a:cs typeface="+mn-cs"/>
              </a:rPr>
              <a:t>Time: O(</a:t>
            </a:r>
            <a:r>
              <a:rPr lang="en-US" sz="2400" dirty="0" err="1" smtClean="0">
                <a:solidFill>
                  <a:srgbClr val="000000"/>
                </a:solidFill>
                <a:ea typeface="+mn-ea"/>
                <a:cs typeface="+mn-cs"/>
              </a:rPr>
              <a:t>b</a:t>
            </a:r>
            <a:r>
              <a:rPr lang="en-US" sz="2400" baseline="30000" dirty="0" err="1" smtClean="0">
                <a:solidFill>
                  <a:srgbClr val="000000"/>
                </a:solidFill>
                <a:ea typeface="+mn-ea"/>
                <a:cs typeface="+mn-cs"/>
              </a:rPr>
              <a:t>m</a:t>
            </a:r>
            <a:r>
              <a:rPr lang="en-US" sz="2400" dirty="0" smtClean="0">
                <a:solidFill>
                  <a:srgbClr val="000000"/>
                </a:solidFill>
                <a:ea typeface="+mn-ea"/>
                <a:cs typeface="+mn-cs"/>
              </a:rPr>
              <a:t>)</a:t>
            </a:r>
          </a:p>
          <a:p>
            <a:pPr lvl="1">
              <a:lnSpc>
                <a:spcPct val="90000"/>
              </a:lnSpc>
              <a:buClr>
                <a:srgbClr val="000000"/>
              </a:buClr>
            </a:pPr>
            <a:r>
              <a:rPr lang="en-US" sz="2400" dirty="0" smtClean="0">
                <a:solidFill>
                  <a:srgbClr val="000000"/>
                </a:solidFill>
                <a:ea typeface="+mn-ea"/>
                <a:cs typeface="+mn-cs"/>
              </a:rPr>
              <a:t>Space: O(</a:t>
            </a:r>
            <a:r>
              <a:rPr lang="en-US" sz="2400" dirty="0" err="1" smtClean="0">
                <a:solidFill>
                  <a:srgbClr val="000000"/>
                </a:solidFill>
                <a:ea typeface="+mn-ea"/>
                <a:cs typeface="+mn-cs"/>
              </a:rPr>
              <a:t>bm</a:t>
            </a:r>
            <a:r>
              <a:rPr lang="en-US" sz="2400" dirty="0" smtClean="0">
                <a:solidFill>
                  <a:srgbClr val="000000"/>
                </a:solidFill>
                <a:ea typeface="+mn-ea"/>
                <a:cs typeface="+mn-cs"/>
              </a:rPr>
              <a:t>)</a:t>
            </a:r>
          </a:p>
          <a:p>
            <a:pPr lvl="0">
              <a:lnSpc>
                <a:spcPct val="90000"/>
              </a:lnSpc>
              <a:buClr>
                <a:srgbClr val="333399"/>
              </a:buClr>
            </a:pPr>
            <a:endParaRPr lang="en-US" sz="2800" dirty="0" smtClean="0">
              <a:solidFill>
                <a:srgbClr val="333399"/>
              </a:solidFill>
            </a:endParaRPr>
          </a:p>
          <a:p>
            <a:pPr lvl="0">
              <a:lnSpc>
                <a:spcPct val="90000"/>
              </a:lnSpc>
              <a:buClr>
                <a:srgbClr val="333399"/>
              </a:buClr>
            </a:pPr>
            <a:r>
              <a:rPr lang="en-US" sz="2800" dirty="0" smtClean="0">
                <a:solidFill>
                  <a:srgbClr val="333399"/>
                </a:solidFill>
              </a:rPr>
              <a:t>Example: For </a:t>
            </a:r>
            <a:r>
              <a:rPr lang="en-US" sz="2800" kern="1200" dirty="0" smtClean="0">
                <a:solidFill>
                  <a:srgbClr val="333399"/>
                </a:solidFill>
              </a:rPr>
              <a:t>chess, b </a:t>
            </a:r>
            <a:r>
              <a:rPr lang="en-US" sz="2800" kern="1200" dirty="0" smtClean="0">
                <a:solidFill>
                  <a:srgbClr val="333399"/>
                </a:solidFill>
                <a:sym typeface="Symbol" pitchFamily="18" charset="2"/>
              </a:rPr>
              <a:t> 35, m  100</a:t>
            </a:r>
            <a:endParaRPr lang="en-US" sz="2800" dirty="0" smtClean="0">
              <a:solidFill>
                <a:srgbClr val="333399"/>
              </a:solidFill>
            </a:endParaRPr>
          </a:p>
          <a:p>
            <a:pPr marL="800082" lvl="1" indent="-342882">
              <a:lnSpc>
                <a:spcPct val="90000"/>
              </a:lnSpc>
              <a:buClrTx/>
            </a:pPr>
            <a:r>
              <a:rPr lang="en-US" sz="2400" dirty="0" smtClean="0">
                <a:solidFill>
                  <a:srgbClr val="000000"/>
                </a:solidFill>
                <a:ea typeface="+mn-ea"/>
                <a:cs typeface="+mn-cs"/>
              </a:rPr>
              <a:t>Exact solution is completely infeasible</a:t>
            </a:r>
          </a:p>
          <a:p>
            <a:pPr marL="800082" lvl="1" indent="-342882">
              <a:lnSpc>
                <a:spcPct val="90000"/>
              </a:lnSpc>
              <a:buClrTx/>
            </a:pPr>
            <a:r>
              <a:rPr lang="en-US" sz="2400" dirty="0" smtClean="0">
                <a:solidFill>
                  <a:srgbClr val="000000"/>
                </a:solidFill>
                <a:ea typeface="+mn-ea"/>
                <a:cs typeface="+mn-cs"/>
              </a:rPr>
              <a:t>But, do we need to explore the whole tree?</a:t>
            </a:r>
          </a:p>
          <a:p>
            <a:endParaRPr lang="en-US" sz="4000" dirty="0"/>
          </a:p>
        </p:txBody>
      </p:sp>
    </p:spTree>
    <p:extLst>
      <p:ext uri="{BB962C8B-B14F-4D97-AF65-F5344CB8AC3E}">
        <p14:creationId xmlns:p14="http://schemas.microsoft.com/office/powerpoint/2010/main" val="235835728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98367" y="1888303"/>
            <a:ext cx="2684270" cy="1395412"/>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7803" y="1536553"/>
            <a:ext cx="2756040" cy="1974850"/>
          </a:xfrm>
          <a:prstGeom prst="rect">
            <a:avLst/>
          </a:prstGeom>
          <a:noFill/>
          <a:extLst>
            <a:ext uri="{909E8E84-426E-40dd-AFC4-6F175D3DCCD1}">
              <a14:hiddenFill xmlns:a14="http://schemas.microsoft.com/office/drawing/2010/main">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smtClean="0"/>
              <a:t>Minimax Properties</a:t>
            </a:r>
          </a:p>
        </p:txBody>
      </p:sp>
      <p:sp>
        <p:nvSpPr>
          <p:cNvPr id="935939" name="Rectangle 3"/>
          <p:cNvSpPr>
            <a:spLocks noGrp="1" noChangeArrowheads="1"/>
          </p:cNvSpPr>
          <p:nvPr>
            <p:ph idx="1"/>
          </p:nvPr>
        </p:nvSpPr>
        <p:spPr>
          <a:xfrm>
            <a:off x="1714500" y="5257800"/>
            <a:ext cx="5524500" cy="685800"/>
          </a:xfrm>
        </p:spPr>
        <p:txBody>
          <a:bodyPr>
            <a:normAutofit fontScale="70000" lnSpcReduction="20000"/>
          </a:bodyPr>
          <a:lstStyle/>
          <a:p>
            <a:pPr algn="ctr" eaLnBrk="1" hangingPunct="1">
              <a:lnSpc>
                <a:spcPct val="120000"/>
              </a:lnSpc>
              <a:buNone/>
            </a:pPr>
            <a:r>
              <a:rPr lang="en-US" sz="2800" dirty="0" smtClean="0"/>
              <a:t>Optimal against a perfect player.  Otherwise?</a:t>
            </a:r>
          </a:p>
          <a:p>
            <a:pPr algn="ctr" eaLnBrk="1" hangingPunct="1">
              <a:lnSpc>
                <a:spcPct val="90000"/>
              </a:lnSpc>
            </a:pPr>
            <a:endParaRPr lang="en-US" sz="2800" dirty="0" smtClean="0"/>
          </a:p>
        </p:txBody>
      </p:sp>
      <p:sp>
        <p:nvSpPr>
          <p:cNvPr id="16388" name="AutoShape 5"/>
          <p:cNvSpPr>
            <a:spLocks noChangeArrowheads="1"/>
          </p:cNvSpPr>
          <p:nvPr/>
        </p:nvSpPr>
        <p:spPr bwMode="auto">
          <a:xfrm>
            <a:off x="4343400" y="2057400"/>
            <a:ext cx="28575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3771900" y="3048000"/>
            <a:ext cx="28575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4914900" y="3048000"/>
            <a:ext cx="28575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3486150" y="4343400"/>
            <a:ext cx="28575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4000500" y="4343400"/>
            <a:ext cx="28575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4629150" y="4343400"/>
            <a:ext cx="28575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5200650" y="4343400"/>
            <a:ext cx="28575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3914775" y="2362200"/>
            <a:ext cx="5715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4486275" y="2362200"/>
            <a:ext cx="5715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3629025" y="3352800"/>
            <a:ext cx="28575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3914775" y="3352800"/>
            <a:ext cx="2286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4772025" y="3352800"/>
            <a:ext cx="28575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5057775" y="3352800"/>
            <a:ext cx="28575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4645819" y="2056091"/>
            <a:ext cx="688181" cy="369332"/>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max</a:t>
            </a:r>
          </a:p>
        </p:txBody>
      </p:sp>
      <p:sp>
        <p:nvSpPr>
          <p:cNvPr id="16402" name="Text Box 19"/>
          <p:cNvSpPr txBox="1">
            <a:spLocks noChangeArrowheads="1"/>
          </p:cNvSpPr>
          <p:nvPr/>
        </p:nvSpPr>
        <p:spPr bwMode="auto">
          <a:xfrm>
            <a:off x="5257801" y="2970491"/>
            <a:ext cx="609599" cy="369332"/>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min</a:t>
            </a:r>
          </a:p>
        </p:txBody>
      </p:sp>
    </p:spTree>
    <p:extLst>
      <p:ext uri="{BB962C8B-B14F-4D97-AF65-F5344CB8AC3E}">
        <p14:creationId xmlns:p14="http://schemas.microsoft.com/office/powerpoint/2010/main" val="25152310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40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1: Solutions</a:t>
            </a:r>
            <a:endParaRPr lang="en-US" dirty="0"/>
          </a:p>
        </p:txBody>
      </p:sp>
      <p:sp>
        <p:nvSpPr>
          <p:cNvPr id="5" name="Content Placeholder 4"/>
          <p:cNvSpPr>
            <a:spLocks noGrp="1"/>
          </p:cNvSpPr>
          <p:nvPr>
            <p:ph sz="half" idx="2"/>
          </p:nvPr>
        </p:nvSpPr>
        <p:spPr/>
        <p:txBody>
          <a:bodyPr/>
          <a:lstStyle/>
          <a:p>
            <a:endParaRPr lang="en-US"/>
          </a:p>
        </p:txBody>
      </p:sp>
      <p:sp>
        <p:nvSpPr>
          <p:cNvPr id="7" name="Content Placeholder 6"/>
          <p:cNvSpPr>
            <a:spLocks noGrp="1"/>
          </p:cNvSpPr>
          <p:nvPr>
            <p:ph sz="half" idx="1"/>
          </p:nvPr>
        </p:nvSpPr>
        <p:spPr/>
        <p:txBody>
          <a:bodyPr/>
          <a:lstStyle/>
          <a:p>
            <a:pPr marL="0" indent="0">
              <a:buNone/>
            </a:pPr>
            <a:r>
              <a:rPr lang="en-US" sz="2000" dirty="0" smtClean="0"/>
              <a:t>(c) UCS</a:t>
            </a:r>
          </a:p>
          <a:p>
            <a:pPr lvl="1"/>
            <a:r>
              <a:rPr lang="en-US" sz="2000" dirty="0" smtClean="0"/>
              <a:t>Order of States:</a:t>
            </a:r>
            <a:endParaRPr lang="en-US" sz="2000" dirty="0"/>
          </a:p>
          <a:p>
            <a:pPr marL="400050" lvl="1" indent="0">
              <a:buNone/>
            </a:pPr>
            <a:r>
              <a:rPr lang="en-US" sz="2000" dirty="0" smtClean="0"/>
              <a:t>	W, O, B, M, V, R</a:t>
            </a:r>
          </a:p>
          <a:p>
            <a:pPr lvl="1"/>
            <a:r>
              <a:rPr lang="en-US" sz="2000" dirty="0" smtClean="0"/>
              <a:t>Path:</a:t>
            </a:r>
          </a:p>
          <a:p>
            <a:pPr marL="400050" lvl="1" indent="0">
              <a:buNone/>
            </a:pPr>
            <a:r>
              <a:rPr lang="en-US" sz="2000" dirty="0"/>
              <a:t>	</a:t>
            </a:r>
            <a:r>
              <a:rPr lang="en-US" sz="2000" dirty="0" smtClean="0"/>
              <a:t>W, M, V, R</a:t>
            </a:r>
          </a:p>
          <a:p>
            <a:pPr marL="0" indent="0">
              <a:buNone/>
            </a:pPr>
            <a:r>
              <a:rPr lang="en-US" sz="2000" dirty="0" smtClean="0"/>
              <a:t>(d) Greedy</a:t>
            </a:r>
          </a:p>
          <a:p>
            <a:pPr marL="0" indent="0">
              <a:buNone/>
            </a:pPr>
            <a:r>
              <a:rPr lang="en-US" sz="2000" dirty="0"/>
              <a:t>	</a:t>
            </a:r>
            <a:r>
              <a:rPr lang="en-US" sz="2000" dirty="0" smtClean="0"/>
              <a:t>W, M , R</a:t>
            </a:r>
            <a:endParaRPr lang="en-US" sz="2000" dirty="0"/>
          </a:p>
          <a:p>
            <a:pPr marL="0" indent="0">
              <a:buNone/>
            </a:pPr>
            <a:r>
              <a:rPr lang="en-US" sz="2000" dirty="0" smtClean="0"/>
              <a:t>(e) A*</a:t>
            </a:r>
          </a:p>
          <a:p>
            <a:pPr lvl="1"/>
            <a:r>
              <a:rPr lang="en-US" sz="2000" dirty="0" smtClean="0"/>
              <a:t>Order of States:</a:t>
            </a:r>
          </a:p>
          <a:p>
            <a:pPr marL="400050" lvl="1" indent="0">
              <a:buNone/>
            </a:pPr>
            <a:r>
              <a:rPr lang="en-US" sz="2000" dirty="0" smtClean="0"/>
              <a:t>	W, M, B, O, V, R</a:t>
            </a:r>
          </a:p>
          <a:p>
            <a:pPr lvl="1"/>
            <a:r>
              <a:rPr lang="en-US" sz="2000" dirty="0" smtClean="0"/>
              <a:t>Path:</a:t>
            </a:r>
          </a:p>
          <a:p>
            <a:pPr marL="400050" lvl="1" indent="0">
              <a:buNone/>
            </a:pPr>
            <a:r>
              <a:rPr lang="en-US" sz="2000" dirty="0" smtClean="0"/>
              <a:t>	W, M, V, R</a:t>
            </a:r>
          </a:p>
          <a:p>
            <a:pPr marL="0" indent="0">
              <a:buNone/>
            </a:pPr>
            <a:endParaRPr lang="en-US" sz="2400" dirty="0"/>
          </a:p>
        </p:txBody>
      </p:sp>
      <p:pic>
        <p:nvPicPr>
          <p:cNvPr id="8" name="Picture 7" descr="Screen Shot 2016-09-12 at 12.03.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463" y="1905000"/>
            <a:ext cx="5157888" cy="3962400"/>
          </a:xfrm>
          <a:prstGeom prst="rect">
            <a:avLst/>
          </a:prstGeom>
        </p:spPr>
      </p:pic>
    </p:spTree>
    <p:extLst>
      <p:ext uri="{BB962C8B-B14F-4D97-AF65-F5344CB8AC3E}">
        <p14:creationId xmlns:p14="http://schemas.microsoft.com/office/powerpoint/2010/main" val="406424598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Min vs. Optimal Max</a:t>
            </a:r>
            <a:endParaRPr lang="en-US" dirty="0"/>
          </a:p>
        </p:txBody>
      </p:sp>
      <p:pic>
        <p:nvPicPr>
          <p:cNvPr id="5" name="Min vs Exp (m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28750" y="1143000"/>
            <a:ext cx="6286500" cy="5238750"/>
          </a:xfrm>
          <a:prstGeom prst="rect">
            <a:avLst/>
          </a:prstGeom>
        </p:spPr>
      </p:pic>
    </p:spTree>
    <p:extLst>
      <p:ext uri="{BB962C8B-B14F-4D97-AF65-F5344CB8AC3E}">
        <p14:creationId xmlns:p14="http://schemas.microsoft.com/office/powerpoint/2010/main" val="253900658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Min vs. Suboptimal Max</a:t>
            </a:r>
            <a:endParaRPr lang="en-US" dirty="0"/>
          </a:p>
        </p:txBody>
      </p:sp>
      <p:pic>
        <p:nvPicPr>
          <p:cNvPr id="3" name="Min vs Exp (ex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63040" y="1143000"/>
            <a:ext cx="6217920" cy="5181600"/>
          </a:xfrm>
          <a:prstGeom prst="rect">
            <a:avLst/>
          </a:prstGeom>
        </p:spPr>
      </p:pic>
    </p:spTree>
    <p:extLst>
      <p:ext uri="{BB962C8B-B14F-4D97-AF65-F5344CB8AC3E}">
        <p14:creationId xmlns:p14="http://schemas.microsoft.com/office/powerpoint/2010/main" val="51265138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18211" y="1382714"/>
            <a:ext cx="5742107" cy="46942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Resource Limits</a:t>
            </a:r>
            <a:endParaRPr lang="en-US" dirty="0"/>
          </a:p>
        </p:txBody>
      </p:sp>
    </p:spTree>
    <p:extLst>
      <p:ext uri="{BB962C8B-B14F-4D97-AF65-F5344CB8AC3E}">
        <p14:creationId xmlns:p14="http://schemas.microsoft.com/office/powerpoint/2010/main" val="367841438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Look-ahead based Chess</a:t>
            </a:r>
            <a:endParaRPr lang="en-US" dirty="0"/>
          </a:p>
        </p:txBody>
      </p:sp>
      <p:grpSp>
        <p:nvGrpSpPr>
          <p:cNvPr id="24" name="Group 23"/>
          <p:cNvGrpSpPr>
            <a:grpSpLocks/>
          </p:cNvGrpSpPr>
          <p:nvPr/>
        </p:nvGrpSpPr>
        <p:grpSpPr bwMode="auto">
          <a:xfrm>
            <a:off x="3932238" y="1627188"/>
            <a:ext cx="1025525" cy="927100"/>
            <a:chOff x="3764286" y="1902436"/>
            <a:chExt cx="1646559" cy="1491592"/>
          </a:xfrm>
        </p:grpSpPr>
        <p:cxnSp>
          <p:nvCxnSpPr>
            <p:cNvPr id="25" name="Straight Connector 24"/>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764286" y="238005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764286" y="2885762"/>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9" name="Group 28"/>
          <p:cNvGrpSpPr>
            <a:grpSpLocks/>
          </p:cNvGrpSpPr>
          <p:nvPr/>
        </p:nvGrpSpPr>
        <p:grpSpPr bwMode="auto">
          <a:xfrm>
            <a:off x="4356100" y="1989138"/>
            <a:ext cx="220663" cy="196850"/>
            <a:chOff x="6497150" y="2569673"/>
            <a:chExt cx="354390" cy="316901"/>
          </a:xfrm>
        </p:grpSpPr>
        <p:cxnSp>
          <p:nvCxnSpPr>
            <p:cNvPr id="30" name="Straight Connector 2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2" name="Oval 31"/>
          <p:cNvSpPr/>
          <p:nvPr/>
        </p:nvSpPr>
        <p:spPr>
          <a:xfrm>
            <a:off x="4019550" y="1966913"/>
            <a:ext cx="231775"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3" name="Group 32"/>
          <p:cNvGrpSpPr>
            <a:grpSpLocks/>
          </p:cNvGrpSpPr>
          <p:nvPr/>
        </p:nvGrpSpPr>
        <p:grpSpPr bwMode="auto">
          <a:xfrm>
            <a:off x="4006850" y="2317750"/>
            <a:ext cx="220663" cy="196850"/>
            <a:chOff x="6497150" y="2569673"/>
            <a:chExt cx="354390" cy="316901"/>
          </a:xfrm>
        </p:grpSpPr>
        <p:cxnSp>
          <p:nvCxnSpPr>
            <p:cNvPr id="34" name="Straight Connector 3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6" name="Oval 35"/>
          <p:cNvSpPr/>
          <p:nvPr/>
        </p:nvSpPr>
        <p:spPr>
          <a:xfrm>
            <a:off x="4718050" y="1631950"/>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8" name="Group 37"/>
          <p:cNvGrpSpPr>
            <a:grpSpLocks/>
          </p:cNvGrpSpPr>
          <p:nvPr/>
        </p:nvGrpSpPr>
        <p:grpSpPr bwMode="auto">
          <a:xfrm>
            <a:off x="4035425" y="1676400"/>
            <a:ext cx="220663" cy="196850"/>
            <a:chOff x="6497150" y="2569673"/>
            <a:chExt cx="354390" cy="316901"/>
          </a:xfrm>
        </p:grpSpPr>
        <p:cxnSp>
          <p:nvCxnSpPr>
            <p:cNvPr id="39" name="Straight Connector 38"/>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41" name="Oval 40"/>
          <p:cNvSpPr/>
          <p:nvPr/>
        </p:nvSpPr>
        <p:spPr>
          <a:xfrm>
            <a:off x="4706938" y="2301875"/>
            <a:ext cx="230187"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 name="TextBox 41"/>
          <p:cNvSpPr txBox="1">
            <a:spLocks noChangeArrowheads="1"/>
          </p:cNvSpPr>
          <p:nvPr/>
        </p:nvSpPr>
        <p:spPr bwMode="auto">
          <a:xfrm>
            <a:off x="30163" y="1890713"/>
            <a:ext cx="981075"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solidFill>
                  <a:srgbClr val="FF0000"/>
                </a:solidFill>
              </a:rPr>
              <a:t>X’s turn</a:t>
            </a:r>
          </a:p>
        </p:txBody>
      </p:sp>
      <p:grpSp>
        <p:nvGrpSpPr>
          <p:cNvPr id="43" name="Group 42"/>
          <p:cNvGrpSpPr>
            <a:grpSpLocks/>
          </p:cNvGrpSpPr>
          <p:nvPr/>
        </p:nvGrpSpPr>
        <p:grpSpPr bwMode="auto">
          <a:xfrm>
            <a:off x="3932238" y="3154363"/>
            <a:ext cx="1025525" cy="927100"/>
            <a:chOff x="3764286" y="1902436"/>
            <a:chExt cx="1646559" cy="1491592"/>
          </a:xfrm>
        </p:grpSpPr>
        <p:cxnSp>
          <p:nvCxnSpPr>
            <p:cNvPr id="44" name="Straight Connector 43"/>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764286" y="238005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764286" y="2885762"/>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8" name="Group 47"/>
          <p:cNvGrpSpPr>
            <a:grpSpLocks/>
          </p:cNvGrpSpPr>
          <p:nvPr/>
        </p:nvGrpSpPr>
        <p:grpSpPr bwMode="auto">
          <a:xfrm>
            <a:off x="4356100" y="3516313"/>
            <a:ext cx="220663" cy="196850"/>
            <a:chOff x="6497150" y="2569673"/>
            <a:chExt cx="354390" cy="316901"/>
          </a:xfrm>
        </p:grpSpPr>
        <p:cxnSp>
          <p:nvCxnSpPr>
            <p:cNvPr id="49" name="Straight Connector 48"/>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1" name="Oval 50"/>
          <p:cNvSpPr/>
          <p:nvPr/>
        </p:nvSpPr>
        <p:spPr>
          <a:xfrm>
            <a:off x="4019550" y="3494088"/>
            <a:ext cx="231775"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52" name="Group 51"/>
          <p:cNvGrpSpPr>
            <a:grpSpLocks/>
          </p:cNvGrpSpPr>
          <p:nvPr/>
        </p:nvGrpSpPr>
        <p:grpSpPr bwMode="auto">
          <a:xfrm>
            <a:off x="4006850" y="3844925"/>
            <a:ext cx="220663" cy="196850"/>
            <a:chOff x="6497150" y="2569673"/>
            <a:chExt cx="354390" cy="316901"/>
          </a:xfrm>
        </p:grpSpPr>
        <p:cxnSp>
          <p:nvCxnSpPr>
            <p:cNvPr id="53" name="Straight Connector 52"/>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5" name="Oval 54"/>
          <p:cNvSpPr/>
          <p:nvPr/>
        </p:nvSpPr>
        <p:spPr>
          <a:xfrm>
            <a:off x="4718050" y="3159125"/>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56" name="Group 55"/>
          <p:cNvGrpSpPr>
            <a:grpSpLocks/>
          </p:cNvGrpSpPr>
          <p:nvPr/>
        </p:nvGrpSpPr>
        <p:grpSpPr bwMode="auto">
          <a:xfrm>
            <a:off x="4035425" y="3203575"/>
            <a:ext cx="220663" cy="196850"/>
            <a:chOff x="6497150" y="2569673"/>
            <a:chExt cx="354390" cy="316901"/>
          </a:xfrm>
        </p:grpSpPr>
        <p:cxnSp>
          <p:nvCxnSpPr>
            <p:cNvPr id="57" name="Straight Connector 56"/>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9" name="Oval 58"/>
          <p:cNvSpPr/>
          <p:nvPr/>
        </p:nvSpPr>
        <p:spPr>
          <a:xfrm>
            <a:off x="4706938" y="3829050"/>
            <a:ext cx="230187"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60" name="Group 59"/>
          <p:cNvGrpSpPr>
            <a:grpSpLocks/>
          </p:cNvGrpSpPr>
          <p:nvPr/>
        </p:nvGrpSpPr>
        <p:grpSpPr bwMode="auto">
          <a:xfrm>
            <a:off x="1352550" y="3159125"/>
            <a:ext cx="1025525" cy="927100"/>
            <a:chOff x="3764286" y="1902436"/>
            <a:chExt cx="1646559" cy="1491592"/>
          </a:xfrm>
        </p:grpSpPr>
        <p:cxnSp>
          <p:nvCxnSpPr>
            <p:cNvPr id="61" name="Straight Connector 60"/>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764286" y="2380053"/>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764286" y="2885764"/>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65" name="Group 64"/>
          <p:cNvGrpSpPr>
            <a:grpSpLocks/>
          </p:cNvGrpSpPr>
          <p:nvPr/>
        </p:nvGrpSpPr>
        <p:grpSpPr bwMode="auto">
          <a:xfrm>
            <a:off x="1776413" y="3521075"/>
            <a:ext cx="220662" cy="196850"/>
            <a:chOff x="6497150" y="2569673"/>
            <a:chExt cx="354390" cy="316901"/>
          </a:xfrm>
        </p:grpSpPr>
        <p:cxnSp>
          <p:nvCxnSpPr>
            <p:cNvPr id="66" name="Straight Connector 65"/>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68" name="Oval 67"/>
          <p:cNvSpPr/>
          <p:nvPr/>
        </p:nvSpPr>
        <p:spPr>
          <a:xfrm>
            <a:off x="1439863" y="3498850"/>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69" name="Group 68"/>
          <p:cNvGrpSpPr>
            <a:grpSpLocks/>
          </p:cNvGrpSpPr>
          <p:nvPr/>
        </p:nvGrpSpPr>
        <p:grpSpPr bwMode="auto">
          <a:xfrm>
            <a:off x="1427163" y="3849688"/>
            <a:ext cx="220662" cy="196850"/>
            <a:chOff x="6497150" y="2569673"/>
            <a:chExt cx="354390" cy="316901"/>
          </a:xfrm>
        </p:grpSpPr>
        <p:cxnSp>
          <p:nvCxnSpPr>
            <p:cNvPr id="70" name="Straight Connector 6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72" name="Oval 71"/>
          <p:cNvSpPr/>
          <p:nvPr/>
        </p:nvSpPr>
        <p:spPr>
          <a:xfrm>
            <a:off x="2139950" y="3163888"/>
            <a:ext cx="230188"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3" name="Group 72"/>
          <p:cNvGrpSpPr>
            <a:grpSpLocks/>
          </p:cNvGrpSpPr>
          <p:nvPr/>
        </p:nvGrpSpPr>
        <p:grpSpPr bwMode="auto">
          <a:xfrm>
            <a:off x="1455738" y="3208338"/>
            <a:ext cx="220662" cy="196850"/>
            <a:chOff x="6497150" y="2569673"/>
            <a:chExt cx="354390" cy="316901"/>
          </a:xfrm>
        </p:grpSpPr>
        <p:cxnSp>
          <p:nvCxnSpPr>
            <p:cNvPr id="74" name="Straight Connector 7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76" name="Oval 75"/>
          <p:cNvSpPr/>
          <p:nvPr/>
        </p:nvSpPr>
        <p:spPr>
          <a:xfrm>
            <a:off x="2127250" y="3833813"/>
            <a:ext cx="231775"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 name="Group 76"/>
          <p:cNvGrpSpPr>
            <a:grpSpLocks/>
          </p:cNvGrpSpPr>
          <p:nvPr/>
        </p:nvGrpSpPr>
        <p:grpSpPr bwMode="auto">
          <a:xfrm>
            <a:off x="6545263" y="3154363"/>
            <a:ext cx="1023937" cy="927100"/>
            <a:chOff x="3764286" y="1902436"/>
            <a:chExt cx="1646559" cy="1491592"/>
          </a:xfrm>
        </p:grpSpPr>
        <p:cxnSp>
          <p:nvCxnSpPr>
            <p:cNvPr id="78" name="Straight Connector 77"/>
            <p:cNvCxnSpPr/>
            <p:nvPr/>
          </p:nvCxnSpPr>
          <p:spPr>
            <a:xfrm>
              <a:off x="4361643"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4913049"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764286" y="238005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3764286" y="2885762"/>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82" name="Group 81"/>
          <p:cNvGrpSpPr>
            <a:grpSpLocks/>
          </p:cNvGrpSpPr>
          <p:nvPr/>
        </p:nvGrpSpPr>
        <p:grpSpPr bwMode="auto">
          <a:xfrm>
            <a:off x="6969125" y="3516313"/>
            <a:ext cx="220663" cy="196850"/>
            <a:chOff x="6497150" y="2569673"/>
            <a:chExt cx="354390" cy="316901"/>
          </a:xfrm>
        </p:grpSpPr>
        <p:cxnSp>
          <p:nvCxnSpPr>
            <p:cNvPr id="83" name="Straight Connector 82"/>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85" name="Oval 84"/>
          <p:cNvSpPr/>
          <p:nvPr/>
        </p:nvSpPr>
        <p:spPr>
          <a:xfrm>
            <a:off x="6632575" y="3494088"/>
            <a:ext cx="231775"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86" name="Group 85"/>
          <p:cNvGrpSpPr>
            <a:grpSpLocks/>
          </p:cNvGrpSpPr>
          <p:nvPr/>
        </p:nvGrpSpPr>
        <p:grpSpPr bwMode="auto">
          <a:xfrm>
            <a:off x="6619875" y="3844925"/>
            <a:ext cx="220663" cy="196850"/>
            <a:chOff x="6497150" y="2569673"/>
            <a:chExt cx="354390" cy="316901"/>
          </a:xfrm>
        </p:grpSpPr>
        <p:cxnSp>
          <p:nvCxnSpPr>
            <p:cNvPr id="87" name="Straight Connector 86"/>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89" name="Oval 88"/>
          <p:cNvSpPr/>
          <p:nvPr/>
        </p:nvSpPr>
        <p:spPr>
          <a:xfrm>
            <a:off x="7331075" y="3159125"/>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90" name="Group 89"/>
          <p:cNvGrpSpPr>
            <a:grpSpLocks/>
          </p:cNvGrpSpPr>
          <p:nvPr/>
        </p:nvGrpSpPr>
        <p:grpSpPr bwMode="auto">
          <a:xfrm>
            <a:off x="6648450" y="3203575"/>
            <a:ext cx="220663" cy="196850"/>
            <a:chOff x="6497150" y="2569673"/>
            <a:chExt cx="354390" cy="316901"/>
          </a:xfrm>
        </p:grpSpPr>
        <p:cxnSp>
          <p:nvCxnSpPr>
            <p:cNvPr id="91" name="Straight Connector 90"/>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93" name="Oval 92"/>
          <p:cNvSpPr/>
          <p:nvPr/>
        </p:nvSpPr>
        <p:spPr>
          <a:xfrm>
            <a:off x="7319963" y="3829050"/>
            <a:ext cx="230187"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4" name="TextBox 93"/>
          <p:cNvSpPr txBox="1">
            <a:spLocks noChangeArrowheads="1"/>
          </p:cNvSpPr>
          <p:nvPr/>
        </p:nvSpPr>
        <p:spPr bwMode="auto">
          <a:xfrm>
            <a:off x="30163" y="3370263"/>
            <a:ext cx="1017587"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solidFill>
                  <a:srgbClr val="0000FF"/>
                </a:solidFill>
              </a:rPr>
              <a:t>O’s turn</a:t>
            </a:r>
          </a:p>
        </p:txBody>
      </p:sp>
      <p:grpSp>
        <p:nvGrpSpPr>
          <p:cNvPr id="95" name="Group 94"/>
          <p:cNvGrpSpPr>
            <a:grpSpLocks/>
          </p:cNvGrpSpPr>
          <p:nvPr/>
        </p:nvGrpSpPr>
        <p:grpSpPr bwMode="auto">
          <a:xfrm>
            <a:off x="1782763" y="3203575"/>
            <a:ext cx="220662" cy="196850"/>
            <a:chOff x="6497150" y="2569673"/>
            <a:chExt cx="354390" cy="316901"/>
          </a:xfrm>
        </p:grpSpPr>
        <p:cxnSp>
          <p:nvCxnSpPr>
            <p:cNvPr id="96" name="Straight Connector 95"/>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98" name="Group 97"/>
          <p:cNvGrpSpPr>
            <a:grpSpLocks/>
          </p:cNvGrpSpPr>
          <p:nvPr/>
        </p:nvGrpSpPr>
        <p:grpSpPr bwMode="auto">
          <a:xfrm>
            <a:off x="4706938" y="3516313"/>
            <a:ext cx="220662" cy="196850"/>
            <a:chOff x="6497150" y="2569673"/>
            <a:chExt cx="354390" cy="316901"/>
          </a:xfrm>
        </p:grpSpPr>
        <p:cxnSp>
          <p:nvCxnSpPr>
            <p:cNvPr id="99" name="Straight Connector 98"/>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01" name="Group 100"/>
          <p:cNvGrpSpPr>
            <a:grpSpLocks/>
          </p:cNvGrpSpPr>
          <p:nvPr/>
        </p:nvGrpSpPr>
        <p:grpSpPr bwMode="auto">
          <a:xfrm>
            <a:off x="6975475" y="3852863"/>
            <a:ext cx="220663" cy="196850"/>
            <a:chOff x="6497150" y="2569673"/>
            <a:chExt cx="354390" cy="316901"/>
          </a:xfrm>
        </p:grpSpPr>
        <p:cxnSp>
          <p:nvCxnSpPr>
            <p:cNvPr id="102" name="Straight Connector 10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04" name="Group 103"/>
          <p:cNvGrpSpPr>
            <a:grpSpLocks/>
          </p:cNvGrpSpPr>
          <p:nvPr/>
        </p:nvGrpSpPr>
        <p:grpSpPr bwMode="auto">
          <a:xfrm>
            <a:off x="715963" y="4454525"/>
            <a:ext cx="1023937" cy="928688"/>
            <a:chOff x="3764286" y="1902436"/>
            <a:chExt cx="1646559" cy="1491592"/>
          </a:xfrm>
        </p:grpSpPr>
        <p:cxnSp>
          <p:nvCxnSpPr>
            <p:cNvPr id="105" name="Straight Connector 104"/>
            <p:cNvCxnSpPr/>
            <p:nvPr/>
          </p:nvCxnSpPr>
          <p:spPr>
            <a:xfrm>
              <a:off x="4361643"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4913049"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3764286" y="2379236"/>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764286" y="288663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9" name="Group 108"/>
          <p:cNvGrpSpPr>
            <a:grpSpLocks/>
          </p:cNvGrpSpPr>
          <p:nvPr/>
        </p:nvGrpSpPr>
        <p:grpSpPr bwMode="auto">
          <a:xfrm>
            <a:off x="1139825" y="4818063"/>
            <a:ext cx="219075" cy="196850"/>
            <a:chOff x="6497150" y="2569673"/>
            <a:chExt cx="354390" cy="316901"/>
          </a:xfrm>
        </p:grpSpPr>
        <p:cxnSp>
          <p:nvCxnSpPr>
            <p:cNvPr id="110" name="Straight Connector 10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12" name="Oval 111"/>
          <p:cNvSpPr/>
          <p:nvPr/>
        </p:nvSpPr>
        <p:spPr>
          <a:xfrm>
            <a:off x="803275" y="4794250"/>
            <a:ext cx="230188"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grpSp>
        <p:nvGrpSpPr>
          <p:cNvPr id="113" name="Group 112"/>
          <p:cNvGrpSpPr>
            <a:grpSpLocks/>
          </p:cNvGrpSpPr>
          <p:nvPr/>
        </p:nvGrpSpPr>
        <p:grpSpPr bwMode="auto">
          <a:xfrm>
            <a:off x="788988" y="5146675"/>
            <a:ext cx="220662" cy="196850"/>
            <a:chOff x="6497150" y="2569673"/>
            <a:chExt cx="354390" cy="316901"/>
          </a:xfrm>
        </p:grpSpPr>
        <p:cxnSp>
          <p:nvCxnSpPr>
            <p:cNvPr id="114" name="Straight Connector 11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16" name="Oval 115"/>
          <p:cNvSpPr/>
          <p:nvPr/>
        </p:nvSpPr>
        <p:spPr>
          <a:xfrm>
            <a:off x="1501775" y="4459288"/>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grpSp>
        <p:nvGrpSpPr>
          <p:cNvPr id="117" name="Group 116"/>
          <p:cNvGrpSpPr>
            <a:grpSpLocks/>
          </p:cNvGrpSpPr>
          <p:nvPr/>
        </p:nvGrpSpPr>
        <p:grpSpPr bwMode="auto">
          <a:xfrm>
            <a:off x="819150" y="4503738"/>
            <a:ext cx="220663" cy="198437"/>
            <a:chOff x="6497150" y="2569673"/>
            <a:chExt cx="354390" cy="316901"/>
          </a:xfrm>
        </p:grpSpPr>
        <p:cxnSp>
          <p:nvCxnSpPr>
            <p:cNvPr id="118" name="Straight Connector 117"/>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20" name="Oval 119"/>
          <p:cNvSpPr/>
          <p:nvPr/>
        </p:nvSpPr>
        <p:spPr>
          <a:xfrm>
            <a:off x="1490663" y="5129213"/>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grpSp>
        <p:nvGrpSpPr>
          <p:cNvPr id="121" name="Group 120"/>
          <p:cNvGrpSpPr>
            <a:grpSpLocks/>
          </p:cNvGrpSpPr>
          <p:nvPr/>
        </p:nvGrpSpPr>
        <p:grpSpPr bwMode="auto">
          <a:xfrm>
            <a:off x="1146175" y="4498975"/>
            <a:ext cx="220663" cy="198438"/>
            <a:chOff x="6497150" y="2569673"/>
            <a:chExt cx="354390" cy="316901"/>
          </a:xfrm>
        </p:grpSpPr>
        <p:cxnSp>
          <p:nvCxnSpPr>
            <p:cNvPr id="122" name="Straight Connector 12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24" name="Group 123"/>
          <p:cNvGrpSpPr>
            <a:grpSpLocks/>
          </p:cNvGrpSpPr>
          <p:nvPr/>
        </p:nvGrpSpPr>
        <p:grpSpPr bwMode="auto">
          <a:xfrm>
            <a:off x="2087563" y="4478338"/>
            <a:ext cx="1025525" cy="927100"/>
            <a:chOff x="3764286" y="1902436"/>
            <a:chExt cx="1646559" cy="1491592"/>
          </a:xfrm>
        </p:grpSpPr>
        <p:cxnSp>
          <p:nvCxnSpPr>
            <p:cNvPr id="125" name="Straight Connector 124"/>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3764286" y="238005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3764286" y="2885762"/>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29" name="Group 128"/>
          <p:cNvGrpSpPr>
            <a:grpSpLocks/>
          </p:cNvGrpSpPr>
          <p:nvPr/>
        </p:nvGrpSpPr>
        <p:grpSpPr bwMode="auto">
          <a:xfrm>
            <a:off x="2511425" y="4840288"/>
            <a:ext cx="220663" cy="196850"/>
            <a:chOff x="6497150" y="2569673"/>
            <a:chExt cx="354390" cy="316901"/>
          </a:xfrm>
        </p:grpSpPr>
        <p:cxnSp>
          <p:nvCxnSpPr>
            <p:cNvPr id="130" name="Straight Connector 12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32" name="Oval 131"/>
          <p:cNvSpPr/>
          <p:nvPr/>
        </p:nvSpPr>
        <p:spPr>
          <a:xfrm>
            <a:off x="2174875" y="4818063"/>
            <a:ext cx="231775"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33" name="Group 132"/>
          <p:cNvGrpSpPr>
            <a:grpSpLocks/>
          </p:cNvGrpSpPr>
          <p:nvPr/>
        </p:nvGrpSpPr>
        <p:grpSpPr bwMode="auto">
          <a:xfrm>
            <a:off x="2162175" y="5168900"/>
            <a:ext cx="220663" cy="196850"/>
            <a:chOff x="6497150" y="2569673"/>
            <a:chExt cx="354390" cy="316901"/>
          </a:xfrm>
        </p:grpSpPr>
        <p:cxnSp>
          <p:nvCxnSpPr>
            <p:cNvPr id="134" name="Straight Connector 13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36" name="Oval 135"/>
          <p:cNvSpPr/>
          <p:nvPr/>
        </p:nvSpPr>
        <p:spPr>
          <a:xfrm>
            <a:off x="2874963" y="4483100"/>
            <a:ext cx="230187"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37" name="Group 136"/>
          <p:cNvGrpSpPr>
            <a:grpSpLocks/>
          </p:cNvGrpSpPr>
          <p:nvPr/>
        </p:nvGrpSpPr>
        <p:grpSpPr bwMode="auto">
          <a:xfrm>
            <a:off x="2190750" y="4527550"/>
            <a:ext cx="220663" cy="196850"/>
            <a:chOff x="6497150" y="2569673"/>
            <a:chExt cx="354390" cy="316901"/>
          </a:xfrm>
        </p:grpSpPr>
        <p:cxnSp>
          <p:nvCxnSpPr>
            <p:cNvPr id="138" name="Straight Connector 137"/>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40" name="Oval 139"/>
          <p:cNvSpPr/>
          <p:nvPr/>
        </p:nvSpPr>
        <p:spPr>
          <a:xfrm>
            <a:off x="2862263" y="5153025"/>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41" name="Group 140"/>
          <p:cNvGrpSpPr>
            <a:grpSpLocks/>
          </p:cNvGrpSpPr>
          <p:nvPr/>
        </p:nvGrpSpPr>
        <p:grpSpPr bwMode="auto">
          <a:xfrm>
            <a:off x="2519363" y="4522788"/>
            <a:ext cx="219075" cy="196850"/>
            <a:chOff x="6497150" y="2569673"/>
            <a:chExt cx="354390" cy="316901"/>
          </a:xfrm>
        </p:grpSpPr>
        <p:cxnSp>
          <p:nvCxnSpPr>
            <p:cNvPr id="142" name="Straight Connector 14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44" name="Group 143"/>
          <p:cNvGrpSpPr>
            <a:grpSpLocks/>
          </p:cNvGrpSpPr>
          <p:nvPr/>
        </p:nvGrpSpPr>
        <p:grpSpPr bwMode="auto">
          <a:xfrm>
            <a:off x="3279775" y="4483100"/>
            <a:ext cx="1023938" cy="927100"/>
            <a:chOff x="3764286" y="1902436"/>
            <a:chExt cx="1646559" cy="1491592"/>
          </a:xfrm>
        </p:grpSpPr>
        <p:cxnSp>
          <p:nvCxnSpPr>
            <p:cNvPr id="145" name="Straight Connector 144"/>
            <p:cNvCxnSpPr/>
            <p:nvPr/>
          </p:nvCxnSpPr>
          <p:spPr>
            <a:xfrm>
              <a:off x="4361642"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491304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3764286" y="2380053"/>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3764286" y="2885764"/>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49" name="Group 148"/>
          <p:cNvGrpSpPr>
            <a:grpSpLocks/>
          </p:cNvGrpSpPr>
          <p:nvPr/>
        </p:nvGrpSpPr>
        <p:grpSpPr bwMode="auto">
          <a:xfrm>
            <a:off x="3702050" y="4845050"/>
            <a:ext cx="220663" cy="196850"/>
            <a:chOff x="6497150" y="2569673"/>
            <a:chExt cx="354390" cy="316901"/>
          </a:xfrm>
        </p:grpSpPr>
        <p:cxnSp>
          <p:nvCxnSpPr>
            <p:cNvPr id="150" name="Straight Connector 14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52" name="Oval 151"/>
          <p:cNvSpPr/>
          <p:nvPr/>
        </p:nvSpPr>
        <p:spPr>
          <a:xfrm>
            <a:off x="3367088" y="4821238"/>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53" name="Group 152"/>
          <p:cNvGrpSpPr>
            <a:grpSpLocks/>
          </p:cNvGrpSpPr>
          <p:nvPr/>
        </p:nvGrpSpPr>
        <p:grpSpPr bwMode="auto">
          <a:xfrm>
            <a:off x="3352800" y="5173663"/>
            <a:ext cx="220663" cy="196850"/>
            <a:chOff x="6497150" y="2569673"/>
            <a:chExt cx="354390" cy="316901"/>
          </a:xfrm>
        </p:grpSpPr>
        <p:cxnSp>
          <p:nvCxnSpPr>
            <p:cNvPr id="154" name="Straight Connector 15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56" name="Oval 155"/>
          <p:cNvSpPr/>
          <p:nvPr/>
        </p:nvSpPr>
        <p:spPr>
          <a:xfrm>
            <a:off x="4065588" y="4487863"/>
            <a:ext cx="230187"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57" name="Group 156"/>
          <p:cNvGrpSpPr>
            <a:grpSpLocks/>
          </p:cNvGrpSpPr>
          <p:nvPr/>
        </p:nvGrpSpPr>
        <p:grpSpPr bwMode="auto">
          <a:xfrm>
            <a:off x="3382963" y="4532313"/>
            <a:ext cx="220662" cy="196850"/>
            <a:chOff x="6497150" y="2569673"/>
            <a:chExt cx="354390" cy="316901"/>
          </a:xfrm>
        </p:grpSpPr>
        <p:cxnSp>
          <p:nvCxnSpPr>
            <p:cNvPr id="158" name="Straight Connector 157"/>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60" name="Oval 159"/>
          <p:cNvSpPr/>
          <p:nvPr/>
        </p:nvSpPr>
        <p:spPr>
          <a:xfrm>
            <a:off x="4052888" y="5156200"/>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61" name="Group 160"/>
          <p:cNvGrpSpPr>
            <a:grpSpLocks/>
          </p:cNvGrpSpPr>
          <p:nvPr/>
        </p:nvGrpSpPr>
        <p:grpSpPr bwMode="auto">
          <a:xfrm>
            <a:off x="4052888" y="4845050"/>
            <a:ext cx="220662" cy="196850"/>
            <a:chOff x="6497150" y="2569673"/>
            <a:chExt cx="354390" cy="316901"/>
          </a:xfrm>
        </p:grpSpPr>
        <p:cxnSp>
          <p:nvCxnSpPr>
            <p:cNvPr id="162" name="Straight Connector 16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64" name="Group 163"/>
          <p:cNvGrpSpPr>
            <a:grpSpLocks/>
          </p:cNvGrpSpPr>
          <p:nvPr/>
        </p:nvGrpSpPr>
        <p:grpSpPr bwMode="auto">
          <a:xfrm>
            <a:off x="4646613" y="4478338"/>
            <a:ext cx="1025525" cy="927100"/>
            <a:chOff x="3764286" y="1902436"/>
            <a:chExt cx="1646559" cy="1491592"/>
          </a:xfrm>
        </p:grpSpPr>
        <p:cxnSp>
          <p:nvCxnSpPr>
            <p:cNvPr id="165" name="Straight Connector 164"/>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3764286" y="238005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3764286" y="2885762"/>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69" name="Group 168"/>
          <p:cNvGrpSpPr>
            <a:grpSpLocks/>
          </p:cNvGrpSpPr>
          <p:nvPr/>
        </p:nvGrpSpPr>
        <p:grpSpPr bwMode="auto">
          <a:xfrm>
            <a:off x="5070475" y="4840288"/>
            <a:ext cx="220663" cy="196850"/>
            <a:chOff x="6497150" y="2569673"/>
            <a:chExt cx="354390" cy="316901"/>
          </a:xfrm>
        </p:grpSpPr>
        <p:cxnSp>
          <p:nvCxnSpPr>
            <p:cNvPr id="170" name="Straight Connector 16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2" name="Oval 171"/>
          <p:cNvSpPr/>
          <p:nvPr/>
        </p:nvSpPr>
        <p:spPr>
          <a:xfrm>
            <a:off x="4733925" y="4818063"/>
            <a:ext cx="231775"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73" name="Group 172"/>
          <p:cNvGrpSpPr>
            <a:grpSpLocks/>
          </p:cNvGrpSpPr>
          <p:nvPr/>
        </p:nvGrpSpPr>
        <p:grpSpPr bwMode="auto">
          <a:xfrm>
            <a:off x="4721225" y="5168900"/>
            <a:ext cx="220663" cy="196850"/>
            <a:chOff x="6497150" y="2569673"/>
            <a:chExt cx="354390" cy="316901"/>
          </a:xfrm>
        </p:grpSpPr>
        <p:cxnSp>
          <p:nvCxnSpPr>
            <p:cNvPr id="174" name="Straight Connector 17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6" name="Oval 175"/>
          <p:cNvSpPr/>
          <p:nvPr/>
        </p:nvSpPr>
        <p:spPr>
          <a:xfrm>
            <a:off x="5434013" y="4483100"/>
            <a:ext cx="230187"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77" name="Group 176"/>
          <p:cNvGrpSpPr>
            <a:grpSpLocks/>
          </p:cNvGrpSpPr>
          <p:nvPr/>
        </p:nvGrpSpPr>
        <p:grpSpPr bwMode="auto">
          <a:xfrm>
            <a:off x="4749800" y="4527550"/>
            <a:ext cx="220663" cy="196850"/>
            <a:chOff x="6497150" y="2569673"/>
            <a:chExt cx="354390" cy="316901"/>
          </a:xfrm>
        </p:grpSpPr>
        <p:cxnSp>
          <p:nvCxnSpPr>
            <p:cNvPr id="178" name="Straight Connector 177"/>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80" name="Oval 179"/>
          <p:cNvSpPr/>
          <p:nvPr/>
        </p:nvSpPr>
        <p:spPr>
          <a:xfrm>
            <a:off x="5421313" y="5153025"/>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81" name="Group 180"/>
          <p:cNvGrpSpPr>
            <a:grpSpLocks/>
          </p:cNvGrpSpPr>
          <p:nvPr/>
        </p:nvGrpSpPr>
        <p:grpSpPr bwMode="auto">
          <a:xfrm>
            <a:off x="5421313" y="4840288"/>
            <a:ext cx="220662" cy="196850"/>
            <a:chOff x="6497150" y="2569673"/>
            <a:chExt cx="354390" cy="316901"/>
          </a:xfrm>
        </p:grpSpPr>
        <p:cxnSp>
          <p:nvCxnSpPr>
            <p:cNvPr id="182" name="Straight Connector 18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84" name="Group 183"/>
          <p:cNvGrpSpPr>
            <a:grpSpLocks/>
          </p:cNvGrpSpPr>
          <p:nvPr/>
        </p:nvGrpSpPr>
        <p:grpSpPr bwMode="auto">
          <a:xfrm>
            <a:off x="5919788" y="4473575"/>
            <a:ext cx="1023937" cy="928688"/>
            <a:chOff x="3764286" y="1902436"/>
            <a:chExt cx="1646559" cy="1491592"/>
          </a:xfrm>
        </p:grpSpPr>
        <p:cxnSp>
          <p:nvCxnSpPr>
            <p:cNvPr id="185" name="Straight Connector 184"/>
            <p:cNvCxnSpPr/>
            <p:nvPr/>
          </p:nvCxnSpPr>
          <p:spPr>
            <a:xfrm>
              <a:off x="4361643"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4913049"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3764286" y="2379236"/>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3764286" y="288663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9" name="Group 188"/>
          <p:cNvGrpSpPr>
            <a:grpSpLocks/>
          </p:cNvGrpSpPr>
          <p:nvPr/>
        </p:nvGrpSpPr>
        <p:grpSpPr bwMode="auto">
          <a:xfrm>
            <a:off x="6343650" y="4837113"/>
            <a:ext cx="220663" cy="196850"/>
            <a:chOff x="6497150" y="2569673"/>
            <a:chExt cx="354390" cy="316901"/>
          </a:xfrm>
        </p:grpSpPr>
        <p:cxnSp>
          <p:nvCxnSpPr>
            <p:cNvPr id="190" name="Straight Connector 18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92" name="Oval 191"/>
          <p:cNvSpPr/>
          <p:nvPr/>
        </p:nvSpPr>
        <p:spPr>
          <a:xfrm>
            <a:off x="6007100" y="4813300"/>
            <a:ext cx="230188"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93" name="Group 192"/>
          <p:cNvGrpSpPr>
            <a:grpSpLocks/>
          </p:cNvGrpSpPr>
          <p:nvPr/>
        </p:nvGrpSpPr>
        <p:grpSpPr bwMode="auto">
          <a:xfrm>
            <a:off x="5994400" y="5164138"/>
            <a:ext cx="219075" cy="198437"/>
            <a:chOff x="6497150" y="2569673"/>
            <a:chExt cx="354390" cy="316901"/>
          </a:xfrm>
        </p:grpSpPr>
        <p:cxnSp>
          <p:nvCxnSpPr>
            <p:cNvPr id="194" name="Straight Connector 19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96" name="Oval 195"/>
          <p:cNvSpPr/>
          <p:nvPr/>
        </p:nvSpPr>
        <p:spPr>
          <a:xfrm>
            <a:off x="6705600" y="4478338"/>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97" name="Group 196"/>
          <p:cNvGrpSpPr>
            <a:grpSpLocks/>
          </p:cNvGrpSpPr>
          <p:nvPr/>
        </p:nvGrpSpPr>
        <p:grpSpPr bwMode="auto">
          <a:xfrm>
            <a:off x="6022975" y="4522788"/>
            <a:ext cx="220663" cy="196850"/>
            <a:chOff x="6497150" y="2569673"/>
            <a:chExt cx="354390" cy="316901"/>
          </a:xfrm>
        </p:grpSpPr>
        <p:cxnSp>
          <p:nvCxnSpPr>
            <p:cNvPr id="198" name="Straight Connector 197"/>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00" name="Oval 199"/>
          <p:cNvSpPr/>
          <p:nvPr/>
        </p:nvSpPr>
        <p:spPr>
          <a:xfrm>
            <a:off x="6694488" y="5148263"/>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01" name="Group 200"/>
          <p:cNvGrpSpPr>
            <a:grpSpLocks/>
          </p:cNvGrpSpPr>
          <p:nvPr/>
        </p:nvGrpSpPr>
        <p:grpSpPr bwMode="auto">
          <a:xfrm>
            <a:off x="6350000" y="5172075"/>
            <a:ext cx="220663" cy="196850"/>
            <a:chOff x="6497150" y="2569673"/>
            <a:chExt cx="354390" cy="316901"/>
          </a:xfrm>
        </p:grpSpPr>
        <p:cxnSp>
          <p:nvCxnSpPr>
            <p:cNvPr id="202" name="Straight Connector 20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04" name="Group 203"/>
          <p:cNvGrpSpPr>
            <a:grpSpLocks/>
          </p:cNvGrpSpPr>
          <p:nvPr/>
        </p:nvGrpSpPr>
        <p:grpSpPr bwMode="auto">
          <a:xfrm>
            <a:off x="7278688" y="4473575"/>
            <a:ext cx="1025525" cy="928688"/>
            <a:chOff x="3764286" y="1902436"/>
            <a:chExt cx="1646559" cy="1491592"/>
          </a:xfrm>
        </p:grpSpPr>
        <p:cxnSp>
          <p:nvCxnSpPr>
            <p:cNvPr id="205" name="Straight Connector 204"/>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3764286" y="2379236"/>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3764286" y="288663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09" name="Group 208"/>
          <p:cNvGrpSpPr>
            <a:grpSpLocks/>
          </p:cNvGrpSpPr>
          <p:nvPr/>
        </p:nvGrpSpPr>
        <p:grpSpPr bwMode="auto">
          <a:xfrm>
            <a:off x="7702550" y="4837113"/>
            <a:ext cx="220663" cy="196850"/>
            <a:chOff x="6497150" y="2569673"/>
            <a:chExt cx="354390" cy="316901"/>
          </a:xfrm>
        </p:grpSpPr>
        <p:cxnSp>
          <p:nvCxnSpPr>
            <p:cNvPr id="210" name="Straight Connector 20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12" name="Oval 211"/>
          <p:cNvSpPr/>
          <p:nvPr/>
        </p:nvSpPr>
        <p:spPr>
          <a:xfrm>
            <a:off x="7366000" y="4813300"/>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13" name="Group 212"/>
          <p:cNvGrpSpPr>
            <a:grpSpLocks/>
          </p:cNvGrpSpPr>
          <p:nvPr/>
        </p:nvGrpSpPr>
        <p:grpSpPr bwMode="auto">
          <a:xfrm>
            <a:off x="7353300" y="5165725"/>
            <a:ext cx="220663" cy="196850"/>
            <a:chOff x="6497150" y="2569673"/>
            <a:chExt cx="354390" cy="316901"/>
          </a:xfrm>
        </p:grpSpPr>
        <p:cxnSp>
          <p:nvCxnSpPr>
            <p:cNvPr id="214" name="Straight Connector 21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16" name="Oval 215"/>
          <p:cNvSpPr/>
          <p:nvPr/>
        </p:nvSpPr>
        <p:spPr>
          <a:xfrm>
            <a:off x="8066088" y="4478338"/>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17" name="Group 216"/>
          <p:cNvGrpSpPr>
            <a:grpSpLocks/>
          </p:cNvGrpSpPr>
          <p:nvPr/>
        </p:nvGrpSpPr>
        <p:grpSpPr bwMode="auto">
          <a:xfrm>
            <a:off x="7381875" y="4522788"/>
            <a:ext cx="220663" cy="198437"/>
            <a:chOff x="6497150" y="2569673"/>
            <a:chExt cx="354390" cy="316901"/>
          </a:xfrm>
        </p:grpSpPr>
        <p:cxnSp>
          <p:nvCxnSpPr>
            <p:cNvPr id="218" name="Straight Connector 217"/>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20" name="Oval 219"/>
          <p:cNvSpPr/>
          <p:nvPr/>
        </p:nvSpPr>
        <p:spPr>
          <a:xfrm>
            <a:off x="8053388" y="5148263"/>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21" name="Group 220"/>
          <p:cNvGrpSpPr>
            <a:grpSpLocks/>
          </p:cNvGrpSpPr>
          <p:nvPr/>
        </p:nvGrpSpPr>
        <p:grpSpPr bwMode="auto">
          <a:xfrm>
            <a:off x="7708900" y="5172075"/>
            <a:ext cx="220663" cy="196850"/>
            <a:chOff x="6497150" y="2569673"/>
            <a:chExt cx="354390" cy="316901"/>
          </a:xfrm>
        </p:grpSpPr>
        <p:cxnSp>
          <p:nvCxnSpPr>
            <p:cNvPr id="222" name="Straight Connector 22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24" name="TextBox 223"/>
          <p:cNvSpPr txBox="1">
            <a:spLocks noChangeArrowheads="1"/>
          </p:cNvSpPr>
          <p:nvPr/>
        </p:nvSpPr>
        <p:spPr bwMode="auto">
          <a:xfrm>
            <a:off x="103188" y="4730750"/>
            <a:ext cx="339725"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solidFill>
                  <a:srgbClr val="FF0000"/>
                </a:solidFill>
              </a:rPr>
              <a:t>X</a:t>
            </a:r>
          </a:p>
        </p:txBody>
      </p:sp>
      <p:sp>
        <p:nvSpPr>
          <p:cNvPr id="225" name="Oval 224"/>
          <p:cNvSpPr/>
          <p:nvPr/>
        </p:nvSpPr>
        <p:spPr>
          <a:xfrm>
            <a:off x="1493838" y="4794250"/>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226" name="Oval 225"/>
          <p:cNvSpPr/>
          <p:nvPr/>
        </p:nvSpPr>
        <p:spPr>
          <a:xfrm>
            <a:off x="2513013" y="5146675"/>
            <a:ext cx="230187"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7" name="Oval 226"/>
          <p:cNvSpPr/>
          <p:nvPr/>
        </p:nvSpPr>
        <p:spPr>
          <a:xfrm>
            <a:off x="3703638" y="4497388"/>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8" name="Oval 227"/>
          <p:cNvSpPr/>
          <p:nvPr/>
        </p:nvSpPr>
        <p:spPr>
          <a:xfrm>
            <a:off x="5070475" y="5146675"/>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9" name="Oval 228"/>
          <p:cNvSpPr/>
          <p:nvPr/>
        </p:nvSpPr>
        <p:spPr>
          <a:xfrm>
            <a:off x="6350000" y="4483100"/>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0" name="Oval 229"/>
          <p:cNvSpPr/>
          <p:nvPr/>
        </p:nvSpPr>
        <p:spPr>
          <a:xfrm>
            <a:off x="8066088" y="4821238"/>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31" name="Straight Connector 230"/>
          <p:cNvCxnSpPr/>
          <p:nvPr/>
        </p:nvCxnSpPr>
        <p:spPr>
          <a:xfrm>
            <a:off x="1603375" y="4451350"/>
            <a:ext cx="0" cy="9286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8181975" y="4437063"/>
            <a:ext cx="0" cy="9286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33" name="Group 232"/>
          <p:cNvGrpSpPr>
            <a:grpSpLocks/>
          </p:cNvGrpSpPr>
          <p:nvPr/>
        </p:nvGrpSpPr>
        <p:grpSpPr bwMode="auto">
          <a:xfrm>
            <a:off x="2066925" y="5861050"/>
            <a:ext cx="1025525" cy="928688"/>
            <a:chOff x="3764286" y="1902436"/>
            <a:chExt cx="1646559" cy="1491592"/>
          </a:xfrm>
        </p:grpSpPr>
        <p:cxnSp>
          <p:nvCxnSpPr>
            <p:cNvPr id="234" name="Straight Connector 233"/>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3764286" y="2379236"/>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3764286" y="288663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8" name="Group 237"/>
          <p:cNvGrpSpPr>
            <a:grpSpLocks/>
          </p:cNvGrpSpPr>
          <p:nvPr/>
        </p:nvGrpSpPr>
        <p:grpSpPr bwMode="auto">
          <a:xfrm>
            <a:off x="2490788" y="6224588"/>
            <a:ext cx="220662" cy="196850"/>
            <a:chOff x="6497150" y="2569673"/>
            <a:chExt cx="354390" cy="316901"/>
          </a:xfrm>
        </p:grpSpPr>
        <p:cxnSp>
          <p:nvCxnSpPr>
            <p:cNvPr id="239" name="Straight Connector 238"/>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41" name="Oval 240"/>
          <p:cNvSpPr/>
          <p:nvPr/>
        </p:nvSpPr>
        <p:spPr>
          <a:xfrm>
            <a:off x="2155825" y="6200775"/>
            <a:ext cx="230188"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42" name="Group 241"/>
          <p:cNvGrpSpPr>
            <a:grpSpLocks/>
          </p:cNvGrpSpPr>
          <p:nvPr/>
        </p:nvGrpSpPr>
        <p:grpSpPr bwMode="auto">
          <a:xfrm>
            <a:off x="2141538" y="6553200"/>
            <a:ext cx="220662" cy="196850"/>
            <a:chOff x="6497150" y="2569673"/>
            <a:chExt cx="354390" cy="316901"/>
          </a:xfrm>
        </p:grpSpPr>
        <p:cxnSp>
          <p:nvCxnSpPr>
            <p:cNvPr id="243" name="Straight Connector 242"/>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45" name="Oval 244"/>
          <p:cNvSpPr/>
          <p:nvPr/>
        </p:nvSpPr>
        <p:spPr>
          <a:xfrm>
            <a:off x="2854325" y="5865813"/>
            <a:ext cx="230188"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46" name="Group 245"/>
          <p:cNvGrpSpPr>
            <a:grpSpLocks/>
          </p:cNvGrpSpPr>
          <p:nvPr/>
        </p:nvGrpSpPr>
        <p:grpSpPr bwMode="auto">
          <a:xfrm>
            <a:off x="2170113" y="5910263"/>
            <a:ext cx="220662" cy="198437"/>
            <a:chOff x="6497150" y="2569673"/>
            <a:chExt cx="354390" cy="316901"/>
          </a:xfrm>
        </p:grpSpPr>
        <p:cxnSp>
          <p:nvCxnSpPr>
            <p:cNvPr id="247" name="Straight Connector 246"/>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49" name="Oval 248"/>
          <p:cNvSpPr/>
          <p:nvPr/>
        </p:nvSpPr>
        <p:spPr>
          <a:xfrm>
            <a:off x="2841625" y="6535738"/>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50" name="Group 249"/>
          <p:cNvGrpSpPr>
            <a:grpSpLocks/>
          </p:cNvGrpSpPr>
          <p:nvPr/>
        </p:nvGrpSpPr>
        <p:grpSpPr bwMode="auto">
          <a:xfrm>
            <a:off x="2498725" y="5905500"/>
            <a:ext cx="220663" cy="198438"/>
            <a:chOff x="6497150" y="2569673"/>
            <a:chExt cx="354390" cy="316901"/>
          </a:xfrm>
        </p:grpSpPr>
        <p:cxnSp>
          <p:nvCxnSpPr>
            <p:cNvPr id="251" name="Straight Connector 250"/>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53" name="Oval 252"/>
          <p:cNvSpPr/>
          <p:nvPr/>
        </p:nvSpPr>
        <p:spPr>
          <a:xfrm>
            <a:off x="2492375" y="6529388"/>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54" name="Group 253"/>
          <p:cNvGrpSpPr>
            <a:grpSpLocks/>
          </p:cNvGrpSpPr>
          <p:nvPr/>
        </p:nvGrpSpPr>
        <p:grpSpPr bwMode="auto">
          <a:xfrm>
            <a:off x="3276600" y="5872163"/>
            <a:ext cx="1023938" cy="928687"/>
            <a:chOff x="3764286" y="1902436"/>
            <a:chExt cx="1646559" cy="1491592"/>
          </a:xfrm>
        </p:grpSpPr>
        <p:cxnSp>
          <p:nvCxnSpPr>
            <p:cNvPr id="255" name="Straight Connector 254"/>
            <p:cNvCxnSpPr/>
            <p:nvPr/>
          </p:nvCxnSpPr>
          <p:spPr>
            <a:xfrm>
              <a:off x="4361642"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a:off x="491304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764286" y="2379235"/>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764286" y="2886632"/>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59" name="Group 258"/>
          <p:cNvGrpSpPr>
            <a:grpSpLocks/>
          </p:cNvGrpSpPr>
          <p:nvPr/>
        </p:nvGrpSpPr>
        <p:grpSpPr bwMode="auto">
          <a:xfrm>
            <a:off x="3700463" y="6234113"/>
            <a:ext cx="220662" cy="198437"/>
            <a:chOff x="6497150" y="2569673"/>
            <a:chExt cx="354390" cy="316901"/>
          </a:xfrm>
        </p:grpSpPr>
        <p:cxnSp>
          <p:nvCxnSpPr>
            <p:cNvPr id="260" name="Straight Connector 25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62" name="Oval 261"/>
          <p:cNvSpPr/>
          <p:nvPr/>
        </p:nvSpPr>
        <p:spPr>
          <a:xfrm>
            <a:off x="3363913" y="6211888"/>
            <a:ext cx="230187"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63" name="Group 262"/>
          <p:cNvGrpSpPr>
            <a:grpSpLocks/>
          </p:cNvGrpSpPr>
          <p:nvPr/>
        </p:nvGrpSpPr>
        <p:grpSpPr bwMode="auto">
          <a:xfrm>
            <a:off x="3349625" y="6562725"/>
            <a:ext cx="220663" cy="198438"/>
            <a:chOff x="6497150" y="2569673"/>
            <a:chExt cx="354390" cy="316901"/>
          </a:xfrm>
        </p:grpSpPr>
        <p:cxnSp>
          <p:nvCxnSpPr>
            <p:cNvPr id="264" name="Straight Connector 26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66" name="Oval 265"/>
          <p:cNvSpPr/>
          <p:nvPr/>
        </p:nvSpPr>
        <p:spPr>
          <a:xfrm>
            <a:off x="4062413" y="5876925"/>
            <a:ext cx="231775"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67" name="Group 266"/>
          <p:cNvGrpSpPr>
            <a:grpSpLocks/>
          </p:cNvGrpSpPr>
          <p:nvPr/>
        </p:nvGrpSpPr>
        <p:grpSpPr bwMode="auto">
          <a:xfrm>
            <a:off x="3379788" y="5921375"/>
            <a:ext cx="220662" cy="196850"/>
            <a:chOff x="6497150" y="2569673"/>
            <a:chExt cx="354390" cy="316901"/>
          </a:xfrm>
        </p:grpSpPr>
        <p:cxnSp>
          <p:nvCxnSpPr>
            <p:cNvPr id="268" name="Straight Connector 267"/>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70" name="Oval 269"/>
          <p:cNvSpPr/>
          <p:nvPr/>
        </p:nvSpPr>
        <p:spPr>
          <a:xfrm>
            <a:off x="4051300" y="6546850"/>
            <a:ext cx="230188" cy="230188"/>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71" name="Group 270"/>
          <p:cNvGrpSpPr>
            <a:grpSpLocks/>
          </p:cNvGrpSpPr>
          <p:nvPr/>
        </p:nvGrpSpPr>
        <p:grpSpPr bwMode="auto">
          <a:xfrm>
            <a:off x="4049713" y="6234113"/>
            <a:ext cx="220662" cy="198437"/>
            <a:chOff x="6497150" y="2569673"/>
            <a:chExt cx="354390" cy="316901"/>
          </a:xfrm>
        </p:grpSpPr>
        <p:cxnSp>
          <p:nvCxnSpPr>
            <p:cNvPr id="272" name="Straight Connector 27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74" name="Oval 273"/>
          <p:cNvSpPr/>
          <p:nvPr/>
        </p:nvSpPr>
        <p:spPr>
          <a:xfrm>
            <a:off x="3702050" y="5888038"/>
            <a:ext cx="230188"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75" name="Group 274"/>
          <p:cNvGrpSpPr>
            <a:grpSpLocks/>
          </p:cNvGrpSpPr>
          <p:nvPr/>
        </p:nvGrpSpPr>
        <p:grpSpPr bwMode="auto">
          <a:xfrm>
            <a:off x="4646613" y="5861050"/>
            <a:ext cx="1025525" cy="928688"/>
            <a:chOff x="3764286" y="1902436"/>
            <a:chExt cx="1646559" cy="1491592"/>
          </a:xfrm>
        </p:grpSpPr>
        <p:cxnSp>
          <p:nvCxnSpPr>
            <p:cNvPr id="276" name="Straight Connector 275"/>
            <p:cNvCxnSpPr/>
            <p:nvPr/>
          </p:nvCxnSpPr>
          <p:spPr>
            <a:xfrm>
              <a:off x="4360718"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4911270"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3764286" y="2379236"/>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a:off x="3764286" y="2886631"/>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80" name="Group 279"/>
          <p:cNvGrpSpPr>
            <a:grpSpLocks/>
          </p:cNvGrpSpPr>
          <p:nvPr/>
        </p:nvGrpSpPr>
        <p:grpSpPr bwMode="auto">
          <a:xfrm>
            <a:off x="5070475" y="6224588"/>
            <a:ext cx="220663" cy="196850"/>
            <a:chOff x="6497150" y="2569673"/>
            <a:chExt cx="354390" cy="316901"/>
          </a:xfrm>
        </p:grpSpPr>
        <p:cxnSp>
          <p:nvCxnSpPr>
            <p:cNvPr id="281" name="Straight Connector 280"/>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83" name="Oval 282"/>
          <p:cNvSpPr/>
          <p:nvPr/>
        </p:nvSpPr>
        <p:spPr>
          <a:xfrm>
            <a:off x="4735513" y="6200775"/>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84" name="Group 283"/>
          <p:cNvGrpSpPr>
            <a:grpSpLocks/>
          </p:cNvGrpSpPr>
          <p:nvPr/>
        </p:nvGrpSpPr>
        <p:grpSpPr bwMode="auto">
          <a:xfrm>
            <a:off x="4721225" y="6551613"/>
            <a:ext cx="220663" cy="198437"/>
            <a:chOff x="6497150" y="2569673"/>
            <a:chExt cx="354390" cy="316901"/>
          </a:xfrm>
        </p:grpSpPr>
        <p:cxnSp>
          <p:nvCxnSpPr>
            <p:cNvPr id="285" name="Straight Connector 284"/>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87" name="Oval 286"/>
          <p:cNvSpPr/>
          <p:nvPr/>
        </p:nvSpPr>
        <p:spPr>
          <a:xfrm>
            <a:off x="5434013" y="5865813"/>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88" name="Group 287"/>
          <p:cNvGrpSpPr>
            <a:grpSpLocks/>
          </p:cNvGrpSpPr>
          <p:nvPr/>
        </p:nvGrpSpPr>
        <p:grpSpPr bwMode="auto">
          <a:xfrm>
            <a:off x="4749800" y="5910263"/>
            <a:ext cx="220663" cy="196850"/>
            <a:chOff x="6497150" y="2569673"/>
            <a:chExt cx="354390" cy="316901"/>
          </a:xfrm>
        </p:grpSpPr>
        <p:cxnSp>
          <p:nvCxnSpPr>
            <p:cNvPr id="289" name="Straight Connector 288"/>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91" name="Oval 290"/>
          <p:cNvSpPr/>
          <p:nvPr/>
        </p:nvSpPr>
        <p:spPr>
          <a:xfrm>
            <a:off x="5421313" y="6535738"/>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92" name="Group 291"/>
          <p:cNvGrpSpPr>
            <a:grpSpLocks/>
          </p:cNvGrpSpPr>
          <p:nvPr/>
        </p:nvGrpSpPr>
        <p:grpSpPr bwMode="auto">
          <a:xfrm>
            <a:off x="5421313" y="6224588"/>
            <a:ext cx="220662" cy="196850"/>
            <a:chOff x="6497150" y="2569673"/>
            <a:chExt cx="354390" cy="316901"/>
          </a:xfrm>
        </p:grpSpPr>
        <p:cxnSp>
          <p:nvCxnSpPr>
            <p:cNvPr id="293" name="Straight Connector 292"/>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95" name="Oval 294"/>
          <p:cNvSpPr/>
          <p:nvPr/>
        </p:nvSpPr>
        <p:spPr>
          <a:xfrm>
            <a:off x="5070475" y="6529388"/>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12" name="Group 311"/>
          <p:cNvGrpSpPr>
            <a:grpSpLocks/>
          </p:cNvGrpSpPr>
          <p:nvPr/>
        </p:nvGrpSpPr>
        <p:grpSpPr bwMode="auto">
          <a:xfrm>
            <a:off x="5919788" y="5865813"/>
            <a:ext cx="1023937" cy="928687"/>
            <a:chOff x="3764286" y="1902436"/>
            <a:chExt cx="1646559" cy="1491592"/>
          </a:xfrm>
        </p:grpSpPr>
        <p:cxnSp>
          <p:nvCxnSpPr>
            <p:cNvPr id="313" name="Straight Connector 312"/>
            <p:cNvCxnSpPr/>
            <p:nvPr/>
          </p:nvCxnSpPr>
          <p:spPr>
            <a:xfrm>
              <a:off x="4361643"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a:off x="4913049" y="1902436"/>
              <a:ext cx="0" cy="14915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p:nvCxnSpPr>
          <p:spPr>
            <a:xfrm>
              <a:off x="3764286" y="2379235"/>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a:off x="3764286" y="2886632"/>
              <a:ext cx="164655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17" name="Group 316"/>
          <p:cNvGrpSpPr>
            <a:grpSpLocks/>
          </p:cNvGrpSpPr>
          <p:nvPr/>
        </p:nvGrpSpPr>
        <p:grpSpPr bwMode="auto">
          <a:xfrm>
            <a:off x="6343650" y="6229350"/>
            <a:ext cx="220663" cy="196850"/>
            <a:chOff x="6497150" y="2569673"/>
            <a:chExt cx="354390" cy="316901"/>
          </a:xfrm>
        </p:grpSpPr>
        <p:cxnSp>
          <p:nvCxnSpPr>
            <p:cNvPr id="318" name="Straight Connector 317"/>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20" name="Oval 319"/>
          <p:cNvSpPr/>
          <p:nvPr/>
        </p:nvSpPr>
        <p:spPr>
          <a:xfrm>
            <a:off x="6007100" y="6205538"/>
            <a:ext cx="230188"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21" name="Group 320"/>
          <p:cNvGrpSpPr>
            <a:grpSpLocks/>
          </p:cNvGrpSpPr>
          <p:nvPr/>
        </p:nvGrpSpPr>
        <p:grpSpPr bwMode="auto">
          <a:xfrm>
            <a:off x="5994400" y="6557963"/>
            <a:ext cx="219075" cy="196850"/>
            <a:chOff x="6497150" y="2569673"/>
            <a:chExt cx="354390" cy="316901"/>
          </a:xfrm>
        </p:grpSpPr>
        <p:cxnSp>
          <p:nvCxnSpPr>
            <p:cNvPr id="322" name="Straight Connector 321"/>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24" name="Oval 323"/>
          <p:cNvSpPr/>
          <p:nvPr/>
        </p:nvSpPr>
        <p:spPr>
          <a:xfrm>
            <a:off x="6705600" y="5870575"/>
            <a:ext cx="231775"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25" name="Group 324"/>
          <p:cNvGrpSpPr>
            <a:grpSpLocks/>
          </p:cNvGrpSpPr>
          <p:nvPr/>
        </p:nvGrpSpPr>
        <p:grpSpPr bwMode="auto">
          <a:xfrm>
            <a:off x="6022975" y="5915025"/>
            <a:ext cx="220663" cy="198438"/>
            <a:chOff x="6497150" y="2569673"/>
            <a:chExt cx="354390" cy="316901"/>
          </a:xfrm>
        </p:grpSpPr>
        <p:cxnSp>
          <p:nvCxnSpPr>
            <p:cNvPr id="326" name="Straight Connector 325"/>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28" name="Oval 327"/>
          <p:cNvSpPr/>
          <p:nvPr/>
        </p:nvSpPr>
        <p:spPr>
          <a:xfrm>
            <a:off x="6694488" y="6540500"/>
            <a:ext cx="230187" cy="231775"/>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29" name="Group 328"/>
          <p:cNvGrpSpPr>
            <a:grpSpLocks/>
          </p:cNvGrpSpPr>
          <p:nvPr/>
        </p:nvGrpSpPr>
        <p:grpSpPr bwMode="auto">
          <a:xfrm>
            <a:off x="6350000" y="6564313"/>
            <a:ext cx="220663" cy="196850"/>
            <a:chOff x="6497150" y="2569673"/>
            <a:chExt cx="354390" cy="316901"/>
          </a:xfrm>
        </p:grpSpPr>
        <p:cxnSp>
          <p:nvCxnSpPr>
            <p:cNvPr id="330" name="Straight Connector 32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32" name="Oval 331"/>
          <p:cNvSpPr/>
          <p:nvPr/>
        </p:nvSpPr>
        <p:spPr>
          <a:xfrm>
            <a:off x="6350000" y="5875338"/>
            <a:ext cx="231775" cy="230187"/>
          </a:xfrm>
          <a:prstGeom prst="ellipse">
            <a:avLst/>
          </a:prstGeom>
          <a:noFill/>
          <a:ln w="57150" cmpd="thickThi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33" name="Group 332"/>
          <p:cNvGrpSpPr>
            <a:grpSpLocks/>
          </p:cNvGrpSpPr>
          <p:nvPr/>
        </p:nvGrpSpPr>
        <p:grpSpPr bwMode="auto">
          <a:xfrm>
            <a:off x="2841625" y="6211888"/>
            <a:ext cx="220663" cy="196850"/>
            <a:chOff x="6497150" y="2569673"/>
            <a:chExt cx="354390" cy="316901"/>
          </a:xfrm>
        </p:grpSpPr>
        <p:cxnSp>
          <p:nvCxnSpPr>
            <p:cNvPr id="334" name="Straight Connector 333"/>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336" name="Group 335"/>
          <p:cNvGrpSpPr>
            <a:grpSpLocks/>
          </p:cNvGrpSpPr>
          <p:nvPr/>
        </p:nvGrpSpPr>
        <p:grpSpPr bwMode="auto">
          <a:xfrm>
            <a:off x="3711575" y="6564313"/>
            <a:ext cx="220663" cy="196850"/>
            <a:chOff x="6497150" y="2569673"/>
            <a:chExt cx="354390" cy="316901"/>
          </a:xfrm>
        </p:grpSpPr>
        <p:cxnSp>
          <p:nvCxnSpPr>
            <p:cNvPr id="337" name="Straight Connector 336"/>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339" name="Group 338"/>
          <p:cNvGrpSpPr>
            <a:grpSpLocks/>
          </p:cNvGrpSpPr>
          <p:nvPr/>
        </p:nvGrpSpPr>
        <p:grpSpPr bwMode="auto">
          <a:xfrm>
            <a:off x="5070475" y="5902325"/>
            <a:ext cx="220663" cy="196850"/>
            <a:chOff x="6497150" y="2569673"/>
            <a:chExt cx="354390" cy="316901"/>
          </a:xfrm>
        </p:grpSpPr>
        <p:cxnSp>
          <p:nvCxnSpPr>
            <p:cNvPr id="340" name="Straight Connector 339"/>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342" name="Group 341"/>
          <p:cNvGrpSpPr>
            <a:grpSpLocks/>
          </p:cNvGrpSpPr>
          <p:nvPr/>
        </p:nvGrpSpPr>
        <p:grpSpPr bwMode="auto">
          <a:xfrm>
            <a:off x="6694488" y="6224588"/>
            <a:ext cx="220662" cy="196850"/>
            <a:chOff x="6497150" y="2569673"/>
            <a:chExt cx="354390" cy="316901"/>
          </a:xfrm>
        </p:grpSpPr>
        <p:cxnSp>
          <p:nvCxnSpPr>
            <p:cNvPr id="343" name="Straight Connector 342"/>
            <p:cNvCxnSpPr/>
            <p:nvPr/>
          </p:nvCxnSpPr>
          <p:spPr>
            <a:xfrm>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flipV="1">
              <a:off x="6497150" y="2569673"/>
              <a:ext cx="354390" cy="3169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371" name="Straight Arrow Connector 370"/>
          <p:cNvCxnSpPr/>
          <p:nvPr/>
        </p:nvCxnSpPr>
        <p:spPr>
          <a:xfrm flipH="1">
            <a:off x="1997075" y="2554288"/>
            <a:ext cx="1924050" cy="4730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73" name="Straight Arrow Connector 372"/>
          <p:cNvCxnSpPr/>
          <p:nvPr/>
        </p:nvCxnSpPr>
        <p:spPr>
          <a:xfrm>
            <a:off x="4473575" y="2554288"/>
            <a:ext cx="0" cy="6000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75" name="Straight Arrow Connector 374"/>
          <p:cNvCxnSpPr/>
          <p:nvPr/>
        </p:nvCxnSpPr>
        <p:spPr>
          <a:xfrm>
            <a:off x="5070475" y="2554288"/>
            <a:ext cx="1905000" cy="4730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79" name="Straight Arrow Connector 378"/>
          <p:cNvCxnSpPr/>
          <p:nvPr/>
        </p:nvCxnSpPr>
        <p:spPr>
          <a:xfrm flipH="1">
            <a:off x="1249363" y="4119563"/>
            <a:ext cx="536575" cy="2444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88" name="Straight Arrow Connector 387"/>
          <p:cNvCxnSpPr/>
          <p:nvPr/>
        </p:nvCxnSpPr>
        <p:spPr>
          <a:xfrm>
            <a:off x="1997075" y="4119563"/>
            <a:ext cx="522288" cy="2444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1" name="Straight Arrow Connector 390"/>
          <p:cNvCxnSpPr/>
          <p:nvPr/>
        </p:nvCxnSpPr>
        <p:spPr>
          <a:xfrm flipH="1">
            <a:off x="3819525" y="4127500"/>
            <a:ext cx="536575" cy="2428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2" name="Straight Arrow Connector 391"/>
          <p:cNvCxnSpPr/>
          <p:nvPr/>
        </p:nvCxnSpPr>
        <p:spPr>
          <a:xfrm>
            <a:off x="4567238" y="4127500"/>
            <a:ext cx="520700" cy="2428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3" name="Straight Arrow Connector 392"/>
          <p:cNvCxnSpPr/>
          <p:nvPr/>
        </p:nvCxnSpPr>
        <p:spPr>
          <a:xfrm flipH="1">
            <a:off x="6438900" y="4127500"/>
            <a:ext cx="536575" cy="2428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4" name="Straight Arrow Connector 393"/>
          <p:cNvCxnSpPr/>
          <p:nvPr/>
        </p:nvCxnSpPr>
        <p:spPr>
          <a:xfrm>
            <a:off x="7186613" y="4127500"/>
            <a:ext cx="520700" cy="2428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5" name="Straight Arrow Connector 394"/>
          <p:cNvCxnSpPr/>
          <p:nvPr/>
        </p:nvCxnSpPr>
        <p:spPr>
          <a:xfrm>
            <a:off x="2606675" y="5497513"/>
            <a:ext cx="0" cy="36353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7" name="Straight Arrow Connector 396"/>
          <p:cNvCxnSpPr/>
          <p:nvPr/>
        </p:nvCxnSpPr>
        <p:spPr>
          <a:xfrm>
            <a:off x="3816350" y="5483225"/>
            <a:ext cx="0" cy="36353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8" name="Straight Arrow Connector 397"/>
          <p:cNvCxnSpPr/>
          <p:nvPr/>
        </p:nvCxnSpPr>
        <p:spPr>
          <a:xfrm>
            <a:off x="5176838" y="5483225"/>
            <a:ext cx="0" cy="36353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9" name="Straight Arrow Connector 398"/>
          <p:cNvCxnSpPr/>
          <p:nvPr/>
        </p:nvCxnSpPr>
        <p:spPr>
          <a:xfrm>
            <a:off x="6450013" y="5467350"/>
            <a:ext cx="0" cy="36353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345" name="Picture 344" descr="ches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52888" y="1625600"/>
            <a:ext cx="88741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6" name="Picture 345" descr="ches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30338" y="3163888"/>
            <a:ext cx="885825"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7" name="Picture 346" descr="ches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64000" y="3157538"/>
            <a:ext cx="885825"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 name="Picture 347" descr="ches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34163" y="3159125"/>
            <a:ext cx="885825"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 name="Picture 348" descr="ches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478338"/>
            <a:ext cx="88582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0" name="Picture 349" descr="ches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7250" y="4498975"/>
            <a:ext cx="885825"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1" name="Picture 350" descr="ches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9313" y="4487863"/>
            <a:ext cx="88582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2" name="Picture 351" descr="ches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38688" y="4478338"/>
            <a:ext cx="88582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3" name="Picture 352" descr="ches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27738" y="4483100"/>
            <a:ext cx="887412"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4" name="Picture 353" descr="ches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34263" y="4473575"/>
            <a:ext cx="88582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5" name="Picture 354" descr="ches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5892800"/>
            <a:ext cx="887412"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6" name="Picture 355" descr="ches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67088" y="5870575"/>
            <a:ext cx="88582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7" name="Picture 356" descr="ches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45038" y="5876925"/>
            <a:ext cx="88741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 name="Picture 357" descr="ches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22975" y="5865813"/>
            <a:ext cx="88582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a:spLocks noChangeArrowheads="1"/>
          </p:cNvSpPr>
          <p:nvPr/>
        </p:nvSpPr>
        <p:spPr bwMode="auto">
          <a:xfrm>
            <a:off x="53975" y="1901825"/>
            <a:ext cx="1470025"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solidFill>
                  <a:srgbClr val="000000"/>
                </a:solidFill>
              </a:rPr>
              <a:t>White’s turn</a:t>
            </a:r>
          </a:p>
        </p:txBody>
      </p:sp>
      <p:sp>
        <p:nvSpPr>
          <p:cNvPr id="360" name="TextBox 359"/>
          <p:cNvSpPr txBox="1">
            <a:spLocks noChangeArrowheads="1"/>
          </p:cNvSpPr>
          <p:nvPr/>
        </p:nvSpPr>
        <p:spPr bwMode="auto">
          <a:xfrm>
            <a:off x="34925" y="3278188"/>
            <a:ext cx="1012825" cy="7080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Black’s turn</a:t>
            </a:r>
          </a:p>
        </p:txBody>
      </p:sp>
      <p:sp>
        <p:nvSpPr>
          <p:cNvPr id="3" name="TextBox 2"/>
          <p:cNvSpPr txBox="1">
            <a:spLocks noChangeArrowheads="1"/>
          </p:cNvSpPr>
          <p:nvPr/>
        </p:nvSpPr>
        <p:spPr bwMode="auto">
          <a:xfrm>
            <a:off x="5867400" y="1676400"/>
            <a:ext cx="3144838" cy="800219"/>
          </a:xfrm>
          <a:prstGeom prst="rect">
            <a:avLst/>
          </a:prstGeom>
          <a:noFill/>
          <a:ln w="19050">
            <a:solidFill>
              <a:srgbClr val="292934"/>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300" dirty="0" smtClean="0">
                <a:solidFill>
                  <a:srgbClr val="0000FF"/>
                </a:solidFill>
              </a:rPr>
              <a:t>Can we run </a:t>
            </a:r>
            <a:r>
              <a:rPr lang="en-US" sz="2300" dirty="0" err="1">
                <a:solidFill>
                  <a:srgbClr val="0000FF"/>
                </a:solidFill>
              </a:rPr>
              <a:t>M</a:t>
            </a:r>
            <a:r>
              <a:rPr lang="en-US" sz="2300" dirty="0" err="1" smtClean="0">
                <a:solidFill>
                  <a:srgbClr val="0000FF"/>
                </a:solidFill>
              </a:rPr>
              <a:t>inimax</a:t>
            </a:r>
            <a:r>
              <a:rPr lang="en-US" sz="2300" dirty="0" smtClean="0">
                <a:solidFill>
                  <a:srgbClr val="0000FF"/>
                </a:solidFill>
              </a:rPr>
              <a:t> for chess?</a:t>
            </a:r>
            <a:endParaRPr lang="en-US" sz="2300" dirty="0">
              <a:solidFill>
                <a:srgbClr val="0000FF"/>
              </a:solidFill>
            </a:endParaRPr>
          </a:p>
        </p:txBody>
      </p:sp>
    </p:spTree>
    <p:extLst>
      <p:ext uri="{BB962C8B-B14F-4D97-AF65-F5344CB8AC3E}">
        <p14:creationId xmlns:p14="http://schemas.microsoft.com/office/powerpoint/2010/main" val="1381644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nodeType="clickEffect">
                                  <p:stCondLst>
                                    <p:cond delay="0"/>
                                  </p:stCondLst>
                                  <p:childTnLst>
                                    <p:animEffect transition="out" filter="dissolve">
                                      <p:cBhvr>
                                        <p:cTn id="6" dur="500"/>
                                        <p:tgtEl>
                                          <p:spTgt spid="104"/>
                                        </p:tgtEl>
                                      </p:cBhvr>
                                    </p:animEffect>
                                    <p:set>
                                      <p:cBhvr>
                                        <p:cTn id="7" dur="1" fill="hold">
                                          <p:stCondLst>
                                            <p:cond delay="499"/>
                                          </p:stCondLst>
                                        </p:cTn>
                                        <p:tgtEl>
                                          <p:spTgt spid="10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109"/>
                                        </p:tgtEl>
                                      </p:cBhvr>
                                    </p:animEffect>
                                    <p:set>
                                      <p:cBhvr>
                                        <p:cTn id="10" dur="1" fill="hold">
                                          <p:stCondLst>
                                            <p:cond delay="499"/>
                                          </p:stCondLst>
                                        </p:cTn>
                                        <p:tgtEl>
                                          <p:spTgt spid="10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2"/>
                                        </p:tgtEl>
                                      </p:cBhvr>
                                    </p:animEffect>
                                    <p:set>
                                      <p:cBhvr>
                                        <p:cTn id="13" dur="1" fill="hold">
                                          <p:stCondLst>
                                            <p:cond delay="499"/>
                                          </p:stCondLst>
                                        </p:cTn>
                                        <p:tgtEl>
                                          <p:spTgt spid="112"/>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113"/>
                                        </p:tgtEl>
                                      </p:cBhvr>
                                    </p:animEffect>
                                    <p:set>
                                      <p:cBhvr>
                                        <p:cTn id="16" dur="1" fill="hold">
                                          <p:stCondLst>
                                            <p:cond delay="499"/>
                                          </p:stCondLst>
                                        </p:cTn>
                                        <p:tgtEl>
                                          <p:spTgt spid="113"/>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16"/>
                                        </p:tgtEl>
                                      </p:cBhvr>
                                    </p:animEffect>
                                    <p:set>
                                      <p:cBhvr>
                                        <p:cTn id="19" dur="1" fill="hold">
                                          <p:stCondLst>
                                            <p:cond delay="499"/>
                                          </p:stCondLst>
                                        </p:cTn>
                                        <p:tgtEl>
                                          <p:spTgt spid="116"/>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117"/>
                                        </p:tgtEl>
                                      </p:cBhvr>
                                    </p:animEffect>
                                    <p:set>
                                      <p:cBhvr>
                                        <p:cTn id="22" dur="1" fill="hold">
                                          <p:stCondLst>
                                            <p:cond delay="499"/>
                                          </p:stCondLst>
                                        </p:cTn>
                                        <p:tgtEl>
                                          <p:spTgt spid="117"/>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20"/>
                                        </p:tgtEl>
                                      </p:cBhvr>
                                    </p:animEffect>
                                    <p:set>
                                      <p:cBhvr>
                                        <p:cTn id="25" dur="1" fill="hold">
                                          <p:stCondLst>
                                            <p:cond delay="499"/>
                                          </p:stCondLst>
                                        </p:cTn>
                                        <p:tgtEl>
                                          <p:spTgt spid="120"/>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121"/>
                                        </p:tgtEl>
                                      </p:cBhvr>
                                    </p:animEffect>
                                    <p:set>
                                      <p:cBhvr>
                                        <p:cTn id="28" dur="1" fill="hold">
                                          <p:stCondLst>
                                            <p:cond delay="499"/>
                                          </p:stCondLst>
                                        </p:cTn>
                                        <p:tgtEl>
                                          <p:spTgt spid="121"/>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124"/>
                                        </p:tgtEl>
                                      </p:cBhvr>
                                    </p:animEffect>
                                    <p:set>
                                      <p:cBhvr>
                                        <p:cTn id="31" dur="1" fill="hold">
                                          <p:stCondLst>
                                            <p:cond delay="499"/>
                                          </p:stCondLst>
                                        </p:cTn>
                                        <p:tgtEl>
                                          <p:spTgt spid="124"/>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129"/>
                                        </p:tgtEl>
                                      </p:cBhvr>
                                    </p:animEffect>
                                    <p:set>
                                      <p:cBhvr>
                                        <p:cTn id="34" dur="1" fill="hold">
                                          <p:stCondLst>
                                            <p:cond delay="499"/>
                                          </p:stCondLst>
                                        </p:cTn>
                                        <p:tgtEl>
                                          <p:spTgt spid="129"/>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2"/>
                                        </p:tgtEl>
                                      </p:cBhvr>
                                    </p:animEffect>
                                    <p:set>
                                      <p:cBhvr>
                                        <p:cTn id="37" dur="1" fill="hold">
                                          <p:stCondLst>
                                            <p:cond delay="499"/>
                                          </p:stCondLst>
                                        </p:cTn>
                                        <p:tgtEl>
                                          <p:spTgt spid="132"/>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133"/>
                                        </p:tgtEl>
                                      </p:cBhvr>
                                    </p:animEffect>
                                    <p:set>
                                      <p:cBhvr>
                                        <p:cTn id="40" dur="1" fill="hold">
                                          <p:stCondLst>
                                            <p:cond delay="499"/>
                                          </p:stCondLst>
                                        </p:cTn>
                                        <p:tgtEl>
                                          <p:spTgt spid="133"/>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136"/>
                                        </p:tgtEl>
                                      </p:cBhvr>
                                    </p:animEffect>
                                    <p:set>
                                      <p:cBhvr>
                                        <p:cTn id="43" dur="1" fill="hold">
                                          <p:stCondLst>
                                            <p:cond delay="499"/>
                                          </p:stCondLst>
                                        </p:cTn>
                                        <p:tgtEl>
                                          <p:spTgt spid="136"/>
                                        </p:tgtEl>
                                        <p:attrNameLst>
                                          <p:attrName>style.visibility</p:attrName>
                                        </p:attrNameLst>
                                      </p:cBhvr>
                                      <p:to>
                                        <p:strVal val="hidden"/>
                                      </p:to>
                                    </p:set>
                                  </p:childTnLst>
                                </p:cTn>
                              </p:par>
                              <p:par>
                                <p:cTn id="44" presetID="9" presetClass="exit" presetSubtype="0" fill="hold" nodeType="withEffect">
                                  <p:stCondLst>
                                    <p:cond delay="0"/>
                                  </p:stCondLst>
                                  <p:childTnLst>
                                    <p:animEffect transition="out" filter="dissolve">
                                      <p:cBhvr>
                                        <p:cTn id="45" dur="500"/>
                                        <p:tgtEl>
                                          <p:spTgt spid="137"/>
                                        </p:tgtEl>
                                      </p:cBhvr>
                                    </p:animEffect>
                                    <p:set>
                                      <p:cBhvr>
                                        <p:cTn id="46" dur="1" fill="hold">
                                          <p:stCondLst>
                                            <p:cond delay="499"/>
                                          </p:stCondLst>
                                        </p:cTn>
                                        <p:tgtEl>
                                          <p:spTgt spid="137"/>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140"/>
                                        </p:tgtEl>
                                      </p:cBhvr>
                                    </p:animEffect>
                                    <p:set>
                                      <p:cBhvr>
                                        <p:cTn id="49" dur="1" fill="hold">
                                          <p:stCondLst>
                                            <p:cond delay="499"/>
                                          </p:stCondLst>
                                        </p:cTn>
                                        <p:tgtEl>
                                          <p:spTgt spid="140"/>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141"/>
                                        </p:tgtEl>
                                      </p:cBhvr>
                                    </p:animEffect>
                                    <p:set>
                                      <p:cBhvr>
                                        <p:cTn id="52" dur="1" fill="hold">
                                          <p:stCondLst>
                                            <p:cond delay="499"/>
                                          </p:stCondLst>
                                        </p:cTn>
                                        <p:tgtEl>
                                          <p:spTgt spid="141"/>
                                        </p:tgtEl>
                                        <p:attrNameLst>
                                          <p:attrName>style.visibility</p:attrName>
                                        </p:attrNameLst>
                                      </p:cBhvr>
                                      <p:to>
                                        <p:strVal val="hidden"/>
                                      </p:to>
                                    </p:set>
                                  </p:childTnLst>
                                </p:cTn>
                              </p:par>
                              <p:par>
                                <p:cTn id="53" presetID="9" presetClass="exit" presetSubtype="0" fill="hold" nodeType="withEffect">
                                  <p:stCondLst>
                                    <p:cond delay="0"/>
                                  </p:stCondLst>
                                  <p:childTnLst>
                                    <p:animEffect transition="out" filter="dissolve">
                                      <p:cBhvr>
                                        <p:cTn id="54" dur="500"/>
                                        <p:tgtEl>
                                          <p:spTgt spid="144"/>
                                        </p:tgtEl>
                                      </p:cBhvr>
                                    </p:animEffect>
                                    <p:set>
                                      <p:cBhvr>
                                        <p:cTn id="55" dur="1" fill="hold">
                                          <p:stCondLst>
                                            <p:cond delay="499"/>
                                          </p:stCondLst>
                                        </p:cTn>
                                        <p:tgtEl>
                                          <p:spTgt spid="144"/>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500"/>
                                        <p:tgtEl>
                                          <p:spTgt spid="149"/>
                                        </p:tgtEl>
                                      </p:cBhvr>
                                    </p:animEffect>
                                    <p:set>
                                      <p:cBhvr>
                                        <p:cTn id="58" dur="1" fill="hold">
                                          <p:stCondLst>
                                            <p:cond delay="499"/>
                                          </p:stCondLst>
                                        </p:cTn>
                                        <p:tgtEl>
                                          <p:spTgt spid="149"/>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152"/>
                                        </p:tgtEl>
                                      </p:cBhvr>
                                    </p:animEffect>
                                    <p:set>
                                      <p:cBhvr>
                                        <p:cTn id="61" dur="1" fill="hold">
                                          <p:stCondLst>
                                            <p:cond delay="499"/>
                                          </p:stCondLst>
                                        </p:cTn>
                                        <p:tgtEl>
                                          <p:spTgt spid="152"/>
                                        </p:tgtEl>
                                        <p:attrNameLst>
                                          <p:attrName>style.visibility</p:attrName>
                                        </p:attrNameLst>
                                      </p:cBhvr>
                                      <p:to>
                                        <p:strVal val="hidden"/>
                                      </p:to>
                                    </p:set>
                                  </p:childTnLst>
                                </p:cTn>
                              </p:par>
                              <p:par>
                                <p:cTn id="62" presetID="9" presetClass="exit" presetSubtype="0" fill="hold" nodeType="withEffect">
                                  <p:stCondLst>
                                    <p:cond delay="0"/>
                                  </p:stCondLst>
                                  <p:childTnLst>
                                    <p:animEffect transition="out" filter="dissolve">
                                      <p:cBhvr>
                                        <p:cTn id="63" dur="500"/>
                                        <p:tgtEl>
                                          <p:spTgt spid="153"/>
                                        </p:tgtEl>
                                      </p:cBhvr>
                                    </p:animEffect>
                                    <p:set>
                                      <p:cBhvr>
                                        <p:cTn id="64" dur="1" fill="hold">
                                          <p:stCondLst>
                                            <p:cond delay="499"/>
                                          </p:stCondLst>
                                        </p:cTn>
                                        <p:tgtEl>
                                          <p:spTgt spid="153"/>
                                        </p:tgtEl>
                                        <p:attrNameLst>
                                          <p:attrName>style.visibility</p:attrName>
                                        </p:attrNameLst>
                                      </p:cBhvr>
                                      <p:to>
                                        <p:strVal val="hidden"/>
                                      </p:to>
                                    </p:set>
                                  </p:childTnLst>
                                </p:cTn>
                              </p:par>
                              <p:par>
                                <p:cTn id="65" presetID="9" presetClass="exit" presetSubtype="0" fill="hold" grpId="0" nodeType="withEffect">
                                  <p:stCondLst>
                                    <p:cond delay="0"/>
                                  </p:stCondLst>
                                  <p:childTnLst>
                                    <p:animEffect transition="out" filter="dissolve">
                                      <p:cBhvr>
                                        <p:cTn id="66" dur="500"/>
                                        <p:tgtEl>
                                          <p:spTgt spid="156"/>
                                        </p:tgtEl>
                                      </p:cBhvr>
                                    </p:animEffect>
                                    <p:set>
                                      <p:cBhvr>
                                        <p:cTn id="67" dur="1" fill="hold">
                                          <p:stCondLst>
                                            <p:cond delay="499"/>
                                          </p:stCondLst>
                                        </p:cTn>
                                        <p:tgtEl>
                                          <p:spTgt spid="156"/>
                                        </p:tgtEl>
                                        <p:attrNameLst>
                                          <p:attrName>style.visibility</p:attrName>
                                        </p:attrNameLst>
                                      </p:cBhvr>
                                      <p:to>
                                        <p:strVal val="hidden"/>
                                      </p:to>
                                    </p:set>
                                  </p:childTnLst>
                                </p:cTn>
                              </p:par>
                              <p:par>
                                <p:cTn id="68" presetID="9" presetClass="exit" presetSubtype="0" fill="hold" nodeType="withEffect">
                                  <p:stCondLst>
                                    <p:cond delay="0"/>
                                  </p:stCondLst>
                                  <p:childTnLst>
                                    <p:animEffect transition="out" filter="dissolve">
                                      <p:cBhvr>
                                        <p:cTn id="69" dur="500"/>
                                        <p:tgtEl>
                                          <p:spTgt spid="157"/>
                                        </p:tgtEl>
                                      </p:cBhvr>
                                    </p:animEffect>
                                    <p:set>
                                      <p:cBhvr>
                                        <p:cTn id="70" dur="1" fill="hold">
                                          <p:stCondLst>
                                            <p:cond delay="499"/>
                                          </p:stCondLst>
                                        </p:cTn>
                                        <p:tgtEl>
                                          <p:spTgt spid="157"/>
                                        </p:tgtEl>
                                        <p:attrNameLst>
                                          <p:attrName>style.visibility</p:attrName>
                                        </p:attrNameLst>
                                      </p:cBhvr>
                                      <p:to>
                                        <p:strVal val="hidden"/>
                                      </p:to>
                                    </p:set>
                                  </p:childTnLst>
                                </p:cTn>
                              </p:par>
                              <p:par>
                                <p:cTn id="71" presetID="9" presetClass="exit" presetSubtype="0" fill="hold" grpId="0" nodeType="withEffect">
                                  <p:stCondLst>
                                    <p:cond delay="0"/>
                                  </p:stCondLst>
                                  <p:childTnLst>
                                    <p:animEffect transition="out" filter="dissolve">
                                      <p:cBhvr>
                                        <p:cTn id="72" dur="500"/>
                                        <p:tgtEl>
                                          <p:spTgt spid="160"/>
                                        </p:tgtEl>
                                      </p:cBhvr>
                                    </p:animEffect>
                                    <p:set>
                                      <p:cBhvr>
                                        <p:cTn id="73" dur="1" fill="hold">
                                          <p:stCondLst>
                                            <p:cond delay="499"/>
                                          </p:stCondLst>
                                        </p:cTn>
                                        <p:tgtEl>
                                          <p:spTgt spid="160"/>
                                        </p:tgtEl>
                                        <p:attrNameLst>
                                          <p:attrName>style.visibility</p:attrName>
                                        </p:attrNameLst>
                                      </p:cBhvr>
                                      <p:to>
                                        <p:strVal val="hidden"/>
                                      </p:to>
                                    </p:set>
                                  </p:childTnLst>
                                </p:cTn>
                              </p:par>
                              <p:par>
                                <p:cTn id="74" presetID="9" presetClass="exit" presetSubtype="0" fill="hold" nodeType="withEffect">
                                  <p:stCondLst>
                                    <p:cond delay="0"/>
                                  </p:stCondLst>
                                  <p:childTnLst>
                                    <p:animEffect transition="out" filter="dissolve">
                                      <p:cBhvr>
                                        <p:cTn id="75" dur="500"/>
                                        <p:tgtEl>
                                          <p:spTgt spid="161"/>
                                        </p:tgtEl>
                                      </p:cBhvr>
                                    </p:animEffect>
                                    <p:set>
                                      <p:cBhvr>
                                        <p:cTn id="76" dur="1" fill="hold">
                                          <p:stCondLst>
                                            <p:cond delay="499"/>
                                          </p:stCondLst>
                                        </p:cTn>
                                        <p:tgtEl>
                                          <p:spTgt spid="161"/>
                                        </p:tgtEl>
                                        <p:attrNameLst>
                                          <p:attrName>style.visibility</p:attrName>
                                        </p:attrNameLst>
                                      </p:cBhvr>
                                      <p:to>
                                        <p:strVal val="hidden"/>
                                      </p:to>
                                    </p:set>
                                  </p:childTnLst>
                                </p:cTn>
                              </p:par>
                              <p:par>
                                <p:cTn id="77" presetID="9" presetClass="exit" presetSubtype="0" fill="hold" nodeType="withEffect">
                                  <p:stCondLst>
                                    <p:cond delay="0"/>
                                  </p:stCondLst>
                                  <p:childTnLst>
                                    <p:animEffect transition="out" filter="dissolve">
                                      <p:cBhvr>
                                        <p:cTn id="78" dur="500"/>
                                        <p:tgtEl>
                                          <p:spTgt spid="164"/>
                                        </p:tgtEl>
                                      </p:cBhvr>
                                    </p:animEffect>
                                    <p:set>
                                      <p:cBhvr>
                                        <p:cTn id="79" dur="1" fill="hold">
                                          <p:stCondLst>
                                            <p:cond delay="499"/>
                                          </p:stCondLst>
                                        </p:cTn>
                                        <p:tgtEl>
                                          <p:spTgt spid="164"/>
                                        </p:tgtEl>
                                        <p:attrNameLst>
                                          <p:attrName>style.visibility</p:attrName>
                                        </p:attrNameLst>
                                      </p:cBhvr>
                                      <p:to>
                                        <p:strVal val="hidden"/>
                                      </p:to>
                                    </p:set>
                                  </p:childTnLst>
                                </p:cTn>
                              </p:par>
                              <p:par>
                                <p:cTn id="80" presetID="9" presetClass="exit" presetSubtype="0" fill="hold" nodeType="withEffect">
                                  <p:stCondLst>
                                    <p:cond delay="0"/>
                                  </p:stCondLst>
                                  <p:childTnLst>
                                    <p:animEffect transition="out" filter="dissolve">
                                      <p:cBhvr>
                                        <p:cTn id="81" dur="500"/>
                                        <p:tgtEl>
                                          <p:spTgt spid="169"/>
                                        </p:tgtEl>
                                      </p:cBhvr>
                                    </p:animEffect>
                                    <p:set>
                                      <p:cBhvr>
                                        <p:cTn id="82" dur="1" fill="hold">
                                          <p:stCondLst>
                                            <p:cond delay="499"/>
                                          </p:stCondLst>
                                        </p:cTn>
                                        <p:tgtEl>
                                          <p:spTgt spid="169"/>
                                        </p:tgtEl>
                                        <p:attrNameLst>
                                          <p:attrName>style.visibility</p:attrName>
                                        </p:attrNameLst>
                                      </p:cBhvr>
                                      <p:to>
                                        <p:strVal val="hidden"/>
                                      </p:to>
                                    </p:set>
                                  </p:childTnLst>
                                </p:cTn>
                              </p:par>
                              <p:par>
                                <p:cTn id="83" presetID="9" presetClass="exit" presetSubtype="0" fill="hold" grpId="0" nodeType="withEffect">
                                  <p:stCondLst>
                                    <p:cond delay="0"/>
                                  </p:stCondLst>
                                  <p:childTnLst>
                                    <p:animEffect transition="out" filter="dissolve">
                                      <p:cBhvr>
                                        <p:cTn id="84" dur="500"/>
                                        <p:tgtEl>
                                          <p:spTgt spid="172"/>
                                        </p:tgtEl>
                                      </p:cBhvr>
                                    </p:animEffect>
                                    <p:set>
                                      <p:cBhvr>
                                        <p:cTn id="85" dur="1" fill="hold">
                                          <p:stCondLst>
                                            <p:cond delay="499"/>
                                          </p:stCondLst>
                                        </p:cTn>
                                        <p:tgtEl>
                                          <p:spTgt spid="172"/>
                                        </p:tgtEl>
                                        <p:attrNameLst>
                                          <p:attrName>style.visibility</p:attrName>
                                        </p:attrNameLst>
                                      </p:cBhvr>
                                      <p:to>
                                        <p:strVal val="hidden"/>
                                      </p:to>
                                    </p:set>
                                  </p:childTnLst>
                                </p:cTn>
                              </p:par>
                              <p:par>
                                <p:cTn id="86" presetID="9" presetClass="exit" presetSubtype="0" fill="hold" nodeType="withEffect">
                                  <p:stCondLst>
                                    <p:cond delay="0"/>
                                  </p:stCondLst>
                                  <p:childTnLst>
                                    <p:animEffect transition="out" filter="dissolve">
                                      <p:cBhvr>
                                        <p:cTn id="87" dur="500"/>
                                        <p:tgtEl>
                                          <p:spTgt spid="173"/>
                                        </p:tgtEl>
                                      </p:cBhvr>
                                    </p:animEffect>
                                    <p:set>
                                      <p:cBhvr>
                                        <p:cTn id="88" dur="1" fill="hold">
                                          <p:stCondLst>
                                            <p:cond delay="499"/>
                                          </p:stCondLst>
                                        </p:cTn>
                                        <p:tgtEl>
                                          <p:spTgt spid="173"/>
                                        </p:tgtEl>
                                        <p:attrNameLst>
                                          <p:attrName>style.visibility</p:attrName>
                                        </p:attrNameLst>
                                      </p:cBhvr>
                                      <p:to>
                                        <p:strVal val="hidden"/>
                                      </p:to>
                                    </p:set>
                                  </p:childTnLst>
                                </p:cTn>
                              </p:par>
                              <p:par>
                                <p:cTn id="89" presetID="9" presetClass="exit" presetSubtype="0" fill="hold" grpId="0" nodeType="withEffect">
                                  <p:stCondLst>
                                    <p:cond delay="0"/>
                                  </p:stCondLst>
                                  <p:childTnLst>
                                    <p:animEffect transition="out" filter="dissolve">
                                      <p:cBhvr>
                                        <p:cTn id="90" dur="500"/>
                                        <p:tgtEl>
                                          <p:spTgt spid="176"/>
                                        </p:tgtEl>
                                      </p:cBhvr>
                                    </p:animEffect>
                                    <p:set>
                                      <p:cBhvr>
                                        <p:cTn id="91" dur="1" fill="hold">
                                          <p:stCondLst>
                                            <p:cond delay="499"/>
                                          </p:stCondLst>
                                        </p:cTn>
                                        <p:tgtEl>
                                          <p:spTgt spid="176"/>
                                        </p:tgtEl>
                                        <p:attrNameLst>
                                          <p:attrName>style.visibility</p:attrName>
                                        </p:attrNameLst>
                                      </p:cBhvr>
                                      <p:to>
                                        <p:strVal val="hidden"/>
                                      </p:to>
                                    </p:set>
                                  </p:childTnLst>
                                </p:cTn>
                              </p:par>
                              <p:par>
                                <p:cTn id="92" presetID="9" presetClass="exit" presetSubtype="0" fill="hold" nodeType="withEffect">
                                  <p:stCondLst>
                                    <p:cond delay="0"/>
                                  </p:stCondLst>
                                  <p:childTnLst>
                                    <p:animEffect transition="out" filter="dissolve">
                                      <p:cBhvr>
                                        <p:cTn id="93" dur="500"/>
                                        <p:tgtEl>
                                          <p:spTgt spid="177"/>
                                        </p:tgtEl>
                                      </p:cBhvr>
                                    </p:animEffect>
                                    <p:set>
                                      <p:cBhvr>
                                        <p:cTn id="94" dur="1" fill="hold">
                                          <p:stCondLst>
                                            <p:cond delay="499"/>
                                          </p:stCondLst>
                                        </p:cTn>
                                        <p:tgtEl>
                                          <p:spTgt spid="177"/>
                                        </p:tgtEl>
                                        <p:attrNameLst>
                                          <p:attrName>style.visibility</p:attrName>
                                        </p:attrNameLst>
                                      </p:cBhvr>
                                      <p:to>
                                        <p:strVal val="hidden"/>
                                      </p:to>
                                    </p:set>
                                  </p:childTnLst>
                                </p:cTn>
                              </p:par>
                              <p:par>
                                <p:cTn id="95" presetID="9" presetClass="exit" presetSubtype="0" fill="hold" grpId="0" nodeType="withEffect">
                                  <p:stCondLst>
                                    <p:cond delay="0"/>
                                  </p:stCondLst>
                                  <p:childTnLst>
                                    <p:animEffect transition="out" filter="dissolve">
                                      <p:cBhvr>
                                        <p:cTn id="96" dur="500"/>
                                        <p:tgtEl>
                                          <p:spTgt spid="180"/>
                                        </p:tgtEl>
                                      </p:cBhvr>
                                    </p:animEffect>
                                    <p:set>
                                      <p:cBhvr>
                                        <p:cTn id="97" dur="1" fill="hold">
                                          <p:stCondLst>
                                            <p:cond delay="499"/>
                                          </p:stCondLst>
                                        </p:cTn>
                                        <p:tgtEl>
                                          <p:spTgt spid="180"/>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181"/>
                                        </p:tgtEl>
                                      </p:cBhvr>
                                    </p:animEffect>
                                    <p:set>
                                      <p:cBhvr>
                                        <p:cTn id="100" dur="1" fill="hold">
                                          <p:stCondLst>
                                            <p:cond delay="499"/>
                                          </p:stCondLst>
                                        </p:cTn>
                                        <p:tgtEl>
                                          <p:spTgt spid="181"/>
                                        </p:tgtEl>
                                        <p:attrNameLst>
                                          <p:attrName>style.visibility</p:attrName>
                                        </p:attrNameLst>
                                      </p:cBhvr>
                                      <p:to>
                                        <p:strVal val="hidden"/>
                                      </p:to>
                                    </p:set>
                                  </p:childTnLst>
                                </p:cTn>
                              </p:par>
                              <p:par>
                                <p:cTn id="101" presetID="9" presetClass="exit" presetSubtype="0" fill="hold" nodeType="withEffect">
                                  <p:stCondLst>
                                    <p:cond delay="0"/>
                                  </p:stCondLst>
                                  <p:childTnLst>
                                    <p:animEffect transition="out" filter="dissolve">
                                      <p:cBhvr>
                                        <p:cTn id="102" dur="500"/>
                                        <p:tgtEl>
                                          <p:spTgt spid="184"/>
                                        </p:tgtEl>
                                      </p:cBhvr>
                                    </p:animEffect>
                                    <p:set>
                                      <p:cBhvr>
                                        <p:cTn id="103" dur="1" fill="hold">
                                          <p:stCondLst>
                                            <p:cond delay="499"/>
                                          </p:stCondLst>
                                        </p:cTn>
                                        <p:tgtEl>
                                          <p:spTgt spid="184"/>
                                        </p:tgtEl>
                                        <p:attrNameLst>
                                          <p:attrName>style.visibility</p:attrName>
                                        </p:attrNameLst>
                                      </p:cBhvr>
                                      <p:to>
                                        <p:strVal val="hidden"/>
                                      </p:to>
                                    </p:set>
                                  </p:childTnLst>
                                </p:cTn>
                              </p:par>
                              <p:par>
                                <p:cTn id="104" presetID="9" presetClass="exit" presetSubtype="0" fill="hold" nodeType="withEffect">
                                  <p:stCondLst>
                                    <p:cond delay="0"/>
                                  </p:stCondLst>
                                  <p:childTnLst>
                                    <p:animEffect transition="out" filter="dissolve">
                                      <p:cBhvr>
                                        <p:cTn id="105" dur="500"/>
                                        <p:tgtEl>
                                          <p:spTgt spid="189"/>
                                        </p:tgtEl>
                                      </p:cBhvr>
                                    </p:animEffect>
                                    <p:set>
                                      <p:cBhvr>
                                        <p:cTn id="106" dur="1" fill="hold">
                                          <p:stCondLst>
                                            <p:cond delay="499"/>
                                          </p:stCondLst>
                                        </p:cTn>
                                        <p:tgtEl>
                                          <p:spTgt spid="189"/>
                                        </p:tgtEl>
                                        <p:attrNameLst>
                                          <p:attrName>style.visibility</p:attrName>
                                        </p:attrNameLst>
                                      </p:cBhvr>
                                      <p:to>
                                        <p:strVal val="hidden"/>
                                      </p:to>
                                    </p:set>
                                  </p:childTnLst>
                                </p:cTn>
                              </p:par>
                              <p:par>
                                <p:cTn id="107" presetID="9" presetClass="exit" presetSubtype="0" fill="hold" grpId="0" nodeType="withEffect">
                                  <p:stCondLst>
                                    <p:cond delay="0"/>
                                  </p:stCondLst>
                                  <p:childTnLst>
                                    <p:animEffect transition="out" filter="dissolve">
                                      <p:cBhvr>
                                        <p:cTn id="108" dur="500"/>
                                        <p:tgtEl>
                                          <p:spTgt spid="192"/>
                                        </p:tgtEl>
                                      </p:cBhvr>
                                    </p:animEffect>
                                    <p:set>
                                      <p:cBhvr>
                                        <p:cTn id="109" dur="1" fill="hold">
                                          <p:stCondLst>
                                            <p:cond delay="499"/>
                                          </p:stCondLst>
                                        </p:cTn>
                                        <p:tgtEl>
                                          <p:spTgt spid="192"/>
                                        </p:tgtEl>
                                        <p:attrNameLst>
                                          <p:attrName>style.visibility</p:attrName>
                                        </p:attrNameLst>
                                      </p:cBhvr>
                                      <p:to>
                                        <p:strVal val="hidden"/>
                                      </p:to>
                                    </p:set>
                                  </p:childTnLst>
                                </p:cTn>
                              </p:par>
                              <p:par>
                                <p:cTn id="110" presetID="9" presetClass="exit" presetSubtype="0" fill="hold" nodeType="withEffect">
                                  <p:stCondLst>
                                    <p:cond delay="0"/>
                                  </p:stCondLst>
                                  <p:childTnLst>
                                    <p:animEffect transition="out" filter="dissolve">
                                      <p:cBhvr>
                                        <p:cTn id="111" dur="500"/>
                                        <p:tgtEl>
                                          <p:spTgt spid="193"/>
                                        </p:tgtEl>
                                      </p:cBhvr>
                                    </p:animEffect>
                                    <p:set>
                                      <p:cBhvr>
                                        <p:cTn id="112" dur="1" fill="hold">
                                          <p:stCondLst>
                                            <p:cond delay="499"/>
                                          </p:stCondLst>
                                        </p:cTn>
                                        <p:tgtEl>
                                          <p:spTgt spid="193"/>
                                        </p:tgtEl>
                                        <p:attrNameLst>
                                          <p:attrName>style.visibility</p:attrName>
                                        </p:attrNameLst>
                                      </p:cBhvr>
                                      <p:to>
                                        <p:strVal val="hidden"/>
                                      </p:to>
                                    </p:set>
                                  </p:childTnLst>
                                </p:cTn>
                              </p:par>
                              <p:par>
                                <p:cTn id="113" presetID="9" presetClass="exit" presetSubtype="0" fill="hold" grpId="0" nodeType="withEffect">
                                  <p:stCondLst>
                                    <p:cond delay="0"/>
                                  </p:stCondLst>
                                  <p:childTnLst>
                                    <p:animEffect transition="out" filter="dissolve">
                                      <p:cBhvr>
                                        <p:cTn id="114" dur="500"/>
                                        <p:tgtEl>
                                          <p:spTgt spid="196"/>
                                        </p:tgtEl>
                                      </p:cBhvr>
                                    </p:animEffect>
                                    <p:set>
                                      <p:cBhvr>
                                        <p:cTn id="115" dur="1" fill="hold">
                                          <p:stCondLst>
                                            <p:cond delay="499"/>
                                          </p:stCondLst>
                                        </p:cTn>
                                        <p:tgtEl>
                                          <p:spTgt spid="196"/>
                                        </p:tgtEl>
                                        <p:attrNameLst>
                                          <p:attrName>style.visibility</p:attrName>
                                        </p:attrNameLst>
                                      </p:cBhvr>
                                      <p:to>
                                        <p:strVal val="hidden"/>
                                      </p:to>
                                    </p:set>
                                  </p:childTnLst>
                                </p:cTn>
                              </p:par>
                              <p:par>
                                <p:cTn id="116" presetID="9" presetClass="exit" presetSubtype="0" fill="hold" nodeType="withEffect">
                                  <p:stCondLst>
                                    <p:cond delay="0"/>
                                  </p:stCondLst>
                                  <p:childTnLst>
                                    <p:animEffect transition="out" filter="dissolve">
                                      <p:cBhvr>
                                        <p:cTn id="117" dur="500"/>
                                        <p:tgtEl>
                                          <p:spTgt spid="197"/>
                                        </p:tgtEl>
                                      </p:cBhvr>
                                    </p:animEffect>
                                    <p:set>
                                      <p:cBhvr>
                                        <p:cTn id="118" dur="1" fill="hold">
                                          <p:stCondLst>
                                            <p:cond delay="499"/>
                                          </p:stCondLst>
                                        </p:cTn>
                                        <p:tgtEl>
                                          <p:spTgt spid="197"/>
                                        </p:tgtEl>
                                        <p:attrNameLst>
                                          <p:attrName>style.visibility</p:attrName>
                                        </p:attrNameLst>
                                      </p:cBhvr>
                                      <p:to>
                                        <p:strVal val="hidden"/>
                                      </p:to>
                                    </p:set>
                                  </p:childTnLst>
                                </p:cTn>
                              </p:par>
                              <p:par>
                                <p:cTn id="119" presetID="9" presetClass="exit" presetSubtype="0" fill="hold" grpId="0" nodeType="withEffect">
                                  <p:stCondLst>
                                    <p:cond delay="0"/>
                                  </p:stCondLst>
                                  <p:childTnLst>
                                    <p:animEffect transition="out" filter="dissolve">
                                      <p:cBhvr>
                                        <p:cTn id="120" dur="500"/>
                                        <p:tgtEl>
                                          <p:spTgt spid="200"/>
                                        </p:tgtEl>
                                      </p:cBhvr>
                                    </p:animEffect>
                                    <p:set>
                                      <p:cBhvr>
                                        <p:cTn id="121" dur="1" fill="hold">
                                          <p:stCondLst>
                                            <p:cond delay="499"/>
                                          </p:stCondLst>
                                        </p:cTn>
                                        <p:tgtEl>
                                          <p:spTgt spid="200"/>
                                        </p:tgtEl>
                                        <p:attrNameLst>
                                          <p:attrName>style.visibility</p:attrName>
                                        </p:attrNameLst>
                                      </p:cBhvr>
                                      <p:to>
                                        <p:strVal val="hidden"/>
                                      </p:to>
                                    </p:set>
                                  </p:childTnLst>
                                </p:cTn>
                              </p:par>
                              <p:par>
                                <p:cTn id="122" presetID="9" presetClass="exit" presetSubtype="0" fill="hold" nodeType="withEffect">
                                  <p:stCondLst>
                                    <p:cond delay="0"/>
                                  </p:stCondLst>
                                  <p:childTnLst>
                                    <p:animEffect transition="out" filter="dissolve">
                                      <p:cBhvr>
                                        <p:cTn id="123" dur="500"/>
                                        <p:tgtEl>
                                          <p:spTgt spid="201"/>
                                        </p:tgtEl>
                                      </p:cBhvr>
                                    </p:animEffect>
                                    <p:set>
                                      <p:cBhvr>
                                        <p:cTn id="124" dur="1" fill="hold">
                                          <p:stCondLst>
                                            <p:cond delay="499"/>
                                          </p:stCondLst>
                                        </p:cTn>
                                        <p:tgtEl>
                                          <p:spTgt spid="201"/>
                                        </p:tgtEl>
                                        <p:attrNameLst>
                                          <p:attrName>style.visibility</p:attrName>
                                        </p:attrNameLst>
                                      </p:cBhvr>
                                      <p:to>
                                        <p:strVal val="hidden"/>
                                      </p:to>
                                    </p:set>
                                  </p:childTnLst>
                                </p:cTn>
                              </p:par>
                              <p:par>
                                <p:cTn id="125" presetID="9" presetClass="exit" presetSubtype="0" fill="hold" nodeType="withEffect">
                                  <p:stCondLst>
                                    <p:cond delay="0"/>
                                  </p:stCondLst>
                                  <p:childTnLst>
                                    <p:animEffect transition="out" filter="dissolve">
                                      <p:cBhvr>
                                        <p:cTn id="126" dur="500"/>
                                        <p:tgtEl>
                                          <p:spTgt spid="204"/>
                                        </p:tgtEl>
                                      </p:cBhvr>
                                    </p:animEffect>
                                    <p:set>
                                      <p:cBhvr>
                                        <p:cTn id="127" dur="1" fill="hold">
                                          <p:stCondLst>
                                            <p:cond delay="499"/>
                                          </p:stCondLst>
                                        </p:cTn>
                                        <p:tgtEl>
                                          <p:spTgt spid="204"/>
                                        </p:tgtEl>
                                        <p:attrNameLst>
                                          <p:attrName>style.visibility</p:attrName>
                                        </p:attrNameLst>
                                      </p:cBhvr>
                                      <p:to>
                                        <p:strVal val="hidden"/>
                                      </p:to>
                                    </p:set>
                                  </p:childTnLst>
                                </p:cTn>
                              </p:par>
                              <p:par>
                                <p:cTn id="128" presetID="9" presetClass="exit" presetSubtype="0" fill="hold" nodeType="withEffect">
                                  <p:stCondLst>
                                    <p:cond delay="0"/>
                                  </p:stCondLst>
                                  <p:childTnLst>
                                    <p:animEffect transition="out" filter="dissolve">
                                      <p:cBhvr>
                                        <p:cTn id="129" dur="500"/>
                                        <p:tgtEl>
                                          <p:spTgt spid="209"/>
                                        </p:tgtEl>
                                      </p:cBhvr>
                                    </p:animEffect>
                                    <p:set>
                                      <p:cBhvr>
                                        <p:cTn id="130" dur="1" fill="hold">
                                          <p:stCondLst>
                                            <p:cond delay="499"/>
                                          </p:stCondLst>
                                        </p:cTn>
                                        <p:tgtEl>
                                          <p:spTgt spid="209"/>
                                        </p:tgtEl>
                                        <p:attrNameLst>
                                          <p:attrName>style.visibility</p:attrName>
                                        </p:attrNameLst>
                                      </p:cBhvr>
                                      <p:to>
                                        <p:strVal val="hidden"/>
                                      </p:to>
                                    </p:set>
                                  </p:childTnLst>
                                </p:cTn>
                              </p:par>
                              <p:par>
                                <p:cTn id="131" presetID="9" presetClass="exit" presetSubtype="0" fill="hold" grpId="0" nodeType="withEffect">
                                  <p:stCondLst>
                                    <p:cond delay="0"/>
                                  </p:stCondLst>
                                  <p:childTnLst>
                                    <p:animEffect transition="out" filter="dissolve">
                                      <p:cBhvr>
                                        <p:cTn id="132" dur="500"/>
                                        <p:tgtEl>
                                          <p:spTgt spid="212"/>
                                        </p:tgtEl>
                                      </p:cBhvr>
                                    </p:animEffect>
                                    <p:set>
                                      <p:cBhvr>
                                        <p:cTn id="133" dur="1" fill="hold">
                                          <p:stCondLst>
                                            <p:cond delay="499"/>
                                          </p:stCondLst>
                                        </p:cTn>
                                        <p:tgtEl>
                                          <p:spTgt spid="212"/>
                                        </p:tgtEl>
                                        <p:attrNameLst>
                                          <p:attrName>style.visibility</p:attrName>
                                        </p:attrNameLst>
                                      </p:cBhvr>
                                      <p:to>
                                        <p:strVal val="hidden"/>
                                      </p:to>
                                    </p:set>
                                  </p:childTnLst>
                                </p:cTn>
                              </p:par>
                              <p:par>
                                <p:cTn id="134" presetID="9" presetClass="exit" presetSubtype="0" fill="hold" nodeType="withEffect">
                                  <p:stCondLst>
                                    <p:cond delay="0"/>
                                  </p:stCondLst>
                                  <p:childTnLst>
                                    <p:animEffect transition="out" filter="dissolve">
                                      <p:cBhvr>
                                        <p:cTn id="135" dur="500"/>
                                        <p:tgtEl>
                                          <p:spTgt spid="213"/>
                                        </p:tgtEl>
                                      </p:cBhvr>
                                    </p:animEffect>
                                    <p:set>
                                      <p:cBhvr>
                                        <p:cTn id="136" dur="1" fill="hold">
                                          <p:stCondLst>
                                            <p:cond delay="499"/>
                                          </p:stCondLst>
                                        </p:cTn>
                                        <p:tgtEl>
                                          <p:spTgt spid="213"/>
                                        </p:tgtEl>
                                        <p:attrNameLst>
                                          <p:attrName>style.visibility</p:attrName>
                                        </p:attrNameLst>
                                      </p:cBhvr>
                                      <p:to>
                                        <p:strVal val="hidden"/>
                                      </p:to>
                                    </p:set>
                                  </p:childTnLst>
                                </p:cTn>
                              </p:par>
                              <p:par>
                                <p:cTn id="137" presetID="9" presetClass="exit" presetSubtype="0" fill="hold" grpId="0" nodeType="withEffect">
                                  <p:stCondLst>
                                    <p:cond delay="0"/>
                                  </p:stCondLst>
                                  <p:childTnLst>
                                    <p:animEffect transition="out" filter="dissolve">
                                      <p:cBhvr>
                                        <p:cTn id="138" dur="500"/>
                                        <p:tgtEl>
                                          <p:spTgt spid="216"/>
                                        </p:tgtEl>
                                      </p:cBhvr>
                                    </p:animEffect>
                                    <p:set>
                                      <p:cBhvr>
                                        <p:cTn id="139" dur="1" fill="hold">
                                          <p:stCondLst>
                                            <p:cond delay="499"/>
                                          </p:stCondLst>
                                        </p:cTn>
                                        <p:tgtEl>
                                          <p:spTgt spid="216"/>
                                        </p:tgtEl>
                                        <p:attrNameLst>
                                          <p:attrName>style.visibility</p:attrName>
                                        </p:attrNameLst>
                                      </p:cBhvr>
                                      <p:to>
                                        <p:strVal val="hidden"/>
                                      </p:to>
                                    </p:set>
                                  </p:childTnLst>
                                </p:cTn>
                              </p:par>
                              <p:par>
                                <p:cTn id="140" presetID="9" presetClass="exit" presetSubtype="0" fill="hold" nodeType="withEffect">
                                  <p:stCondLst>
                                    <p:cond delay="0"/>
                                  </p:stCondLst>
                                  <p:childTnLst>
                                    <p:animEffect transition="out" filter="dissolve">
                                      <p:cBhvr>
                                        <p:cTn id="141" dur="500"/>
                                        <p:tgtEl>
                                          <p:spTgt spid="217"/>
                                        </p:tgtEl>
                                      </p:cBhvr>
                                    </p:animEffect>
                                    <p:set>
                                      <p:cBhvr>
                                        <p:cTn id="142" dur="1" fill="hold">
                                          <p:stCondLst>
                                            <p:cond delay="499"/>
                                          </p:stCondLst>
                                        </p:cTn>
                                        <p:tgtEl>
                                          <p:spTgt spid="217"/>
                                        </p:tgtEl>
                                        <p:attrNameLst>
                                          <p:attrName>style.visibility</p:attrName>
                                        </p:attrNameLst>
                                      </p:cBhvr>
                                      <p:to>
                                        <p:strVal val="hidden"/>
                                      </p:to>
                                    </p:set>
                                  </p:childTnLst>
                                </p:cTn>
                              </p:par>
                              <p:par>
                                <p:cTn id="143" presetID="9" presetClass="exit" presetSubtype="0" fill="hold" grpId="0" nodeType="withEffect">
                                  <p:stCondLst>
                                    <p:cond delay="0"/>
                                  </p:stCondLst>
                                  <p:childTnLst>
                                    <p:animEffect transition="out" filter="dissolve">
                                      <p:cBhvr>
                                        <p:cTn id="144" dur="500"/>
                                        <p:tgtEl>
                                          <p:spTgt spid="220"/>
                                        </p:tgtEl>
                                      </p:cBhvr>
                                    </p:animEffect>
                                    <p:set>
                                      <p:cBhvr>
                                        <p:cTn id="145" dur="1" fill="hold">
                                          <p:stCondLst>
                                            <p:cond delay="499"/>
                                          </p:stCondLst>
                                        </p:cTn>
                                        <p:tgtEl>
                                          <p:spTgt spid="220"/>
                                        </p:tgtEl>
                                        <p:attrNameLst>
                                          <p:attrName>style.visibility</p:attrName>
                                        </p:attrNameLst>
                                      </p:cBhvr>
                                      <p:to>
                                        <p:strVal val="hidden"/>
                                      </p:to>
                                    </p:set>
                                  </p:childTnLst>
                                </p:cTn>
                              </p:par>
                              <p:par>
                                <p:cTn id="146" presetID="9" presetClass="exit" presetSubtype="0" fill="hold" nodeType="withEffect">
                                  <p:stCondLst>
                                    <p:cond delay="0"/>
                                  </p:stCondLst>
                                  <p:childTnLst>
                                    <p:animEffect transition="out" filter="dissolve">
                                      <p:cBhvr>
                                        <p:cTn id="147" dur="500"/>
                                        <p:tgtEl>
                                          <p:spTgt spid="221"/>
                                        </p:tgtEl>
                                      </p:cBhvr>
                                    </p:animEffect>
                                    <p:set>
                                      <p:cBhvr>
                                        <p:cTn id="148" dur="1" fill="hold">
                                          <p:stCondLst>
                                            <p:cond delay="499"/>
                                          </p:stCondLst>
                                        </p:cTn>
                                        <p:tgtEl>
                                          <p:spTgt spid="221"/>
                                        </p:tgtEl>
                                        <p:attrNameLst>
                                          <p:attrName>style.visibility</p:attrName>
                                        </p:attrNameLst>
                                      </p:cBhvr>
                                      <p:to>
                                        <p:strVal val="hidden"/>
                                      </p:to>
                                    </p:set>
                                  </p:childTnLst>
                                </p:cTn>
                              </p:par>
                              <p:par>
                                <p:cTn id="149" presetID="9" presetClass="exit" presetSubtype="0" fill="hold" grpId="0" nodeType="withEffect">
                                  <p:stCondLst>
                                    <p:cond delay="0"/>
                                  </p:stCondLst>
                                  <p:childTnLst>
                                    <p:animEffect transition="out" filter="dissolve">
                                      <p:cBhvr>
                                        <p:cTn id="150" dur="500"/>
                                        <p:tgtEl>
                                          <p:spTgt spid="224"/>
                                        </p:tgtEl>
                                      </p:cBhvr>
                                    </p:animEffect>
                                    <p:set>
                                      <p:cBhvr>
                                        <p:cTn id="151" dur="1" fill="hold">
                                          <p:stCondLst>
                                            <p:cond delay="499"/>
                                          </p:stCondLst>
                                        </p:cTn>
                                        <p:tgtEl>
                                          <p:spTgt spid="224"/>
                                        </p:tgtEl>
                                        <p:attrNameLst>
                                          <p:attrName>style.visibility</p:attrName>
                                        </p:attrNameLst>
                                      </p:cBhvr>
                                      <p:to>
                                        <p:strVal val="hidden"/>
                                      </p:to>
                                    </p:set>
                                  </p:childTnLst>
                                </p:cTn>
                              </p:par>
                              <p:par>
                                <p:cTn id="152" presetID="9" presetClass="exit" presetSubtype="0" fill="hold" grpId="0" nodeType="withEffect">
                                  <p:stCondLst>
                                    <p:cond delay="0"/>
                                  </p:stCondLst>
                                  <p:childTnLst>
                                    <p:animEffect transition="out" filter="dissolve">
                                      <p:cBhvr>
                                        <p:cTn id="153" dur="500"/>
                                        <p:tgtEl>
                                          <p:spTgt spid="225"/>
                                        </p:tgtEl>
                                      </p:cBhvr>
                                    </p:animEffect>
                                    <p:set>
                                      <p:cBhvr>
                                        <p:cTn id="154" dur="1" fill="hold">
                                          <p:stCondLst>
                                            <p:cond delay="499"/>
                                          </p:stCondLst>
                                        </p:cTn>
                                        <p:tgtEl>
                                          <p:spTgt spid="225"/>
                                        </p:tgtEl>
                                        <p:attrNameLst>
                                          <p:attrName>style.visibility</p:attrName>
                                        </p:attrNameLst>
                                      </p:cBhvr>
                                      <p:to>
                                        <p:strVal val="hidden"/>
                                      </p:to>
                                    </p:set>
                                  </p:childTnLst>
                                </p:cTn>
                              </p:par>
                              <p:par>
                                <p:cTn id="155" presetID="9" presetClass="exit" presetSubtype="0" fill="hold" grpId="0" nodeType="withEffect">
                                  <p:stCondLst>
                                    <p:cond delay="0"/>
                                  </p:stCondLst>
                                  <p:childTnLst>
                                    <p:animEffect transition="out" filter="dissolve">
                                      <p:cBhvr>
                                        <p:cTn id="156" dur="500"/>
                                        <p:tgtEl>
                                          <p:spTgt spid="226"/>
                                        </p:tgtEl>
                                      </p:cBhvr>
                                    </p:animEffect>
                                    <p:set>
                                      <p:cBhvr>
                                        <p:cTn id="157" dur="1" fill="hold">
                                          <p:stCondLst>
                                            <p:cond delay="499"/>
                                          </p:stCondLst>
                                        </p:cTn>
                                        <p:tgtEl>
                                          <p:spTgt spid="226"/>
                                        </p:tgtEl>
                                        <p:attrNameLst>
                                          <p:attrName>style.visibility</p:attrName>
                                        </p:attrNameLst>
                                      </p:cBhvr>
                                      <p:to>
                                        <p:strVal val="hidden"/>
                                      </p:to>
                                    </p:set>
                                  </p:childTnLst>
                                </p:cTn>
                              </p:par>
                              <p:par>
                                <p:cTn id="158" presetID="9" presetClass="exit" presetSubtype="0" fill="hold" grpId="0" nodeType="withEffect">
                                  <p:stCondLst>
                                    <p:cond delay="0"/>
                                  </p:stCondLst>
                                  <p:childTnLst>
                                    <p:animEffect transition="out" filter="dissolve">
                                      <p:cBhvr>
                                        <p:cTn id="159" dur="500"/>
                                        <p:tgtEl>
                                          <p:spTgt spid="227"/>
                                        </p:tgtEl>
                                      </p:cBhvr>
                                    </p:animEffect>
                                    <p:set>
                                      <p:cBhvr>
                                        <p:cTn id="160" dur="1" fill="hold">
                                          <p:stCondLst>
                                            <p:cond delay="499"/>
                                          </p:stCondLst>
                                        </p:cTn>
                                        <p:tgtEl>
                                          <p:spTgt spid="227"/>
                                        </p:tgtEl>
                                        <p:attrNameLst>
                                          <p:attrName>style.visibility</p:attrName>
                                        </p:attrNameLst>
                                      </p:cBhvr>
                                      <p:to>
                                        <p:strVal val="hidden"/>
                                      </p:to>
                                    </p:set>
                                  </p:childTnLst>
                                </p:cTn>
                              </p:par>
                              <p:par>
                                <p:cTn id="161" presetID="9" presetClass="exit" presetSubtype="0" fill="hold" grpId="0" nodeType="withEffect">
                                  <p:stCondLst>
                                    <p:cond delay="0"/>
                                  </p:stCondLst>
                                  <p:childTnLst>
                                    <p:animEffect transition="out" filter="dissolve">
                                      <p:cBhvr>
                                        <p:cTn id="162" dur="500"/>
                                        <p:tgtEl>
                                          <p:spTgt spid="228"/>
                                        </p:tgtEl>
                                      </p:cBhvr>
                                    </p:animEffect>
                                    <p:set>
                                      <p:cBhvr>
                                        <p:cTn id="163" dur="1" fill="hold">
                                          <p:stCondLst>
                                            <p:cond delay="499"/>
                                          </p:stCondLst>
                                        </p:cTn>
                                        <p:tgtEl>
                                          <p:spTgt spid="228"/>
                                        </p:tgtEl>
                                        <p:attrNameLst>
                                          <p:attrName>style.visibility</p:attrName>
                                        </p:attrNameLst>
                                      </p:cBhvr>
                                      <p:to>
                                        <p:strVal val="hidden"/>
                                      </p:to>
                                    </p:set>
                                  </p:childTnLst>
                                </p:cTn>
                              </p:par>
                              <p:par>
                                <p:cTn id="164" presetID="9" presetClass="exit" presetSubtype="0" fill="hold" grpId="0" nodeType="withEffect">
                                  <p:stCondLst>
                                    <p:cond delay="0"/>
                                  </p:stCondLst>
                                  <p:childTnLst>
                                    <p:animEffect transition="out" filter="dissolve">
                                      <p:cBhvr>
                                        <p:cTn id="165" dur="500"/>
                                        <p:tgtEl>
                                          <p:spTgt spid="229"/>
                                        </p:tgtEl>
                                      </p:cBhvr>
                                    </p:animEffect>
                                    <p:set>
                                      <p:cBhvr>
                                        <p:cTn id="166" dur="1" fill="hold">
                                          <p:stCondLst>
                                            <p:cond delay="499"/>
                                          </p:stCondLst>
                                        </p:cTn>
                                        <p:tgtEl>
                                          <p:spTgt spid="229"/>
                                        </p:tgtEl>
                                        <p:attrNameLst>
                                          <p:attrName>style.visibility</p:attrName>
                                        </p:attrNameLst>
                                      </p:cBhvr>
                                      <p:to>
                                        <p:strVal val="hidden"/>
                                      </p:to>
                                    </p:set>
                                  </p:childTnLst>
                                </p:cTn>
                              </p:par>
                              <p:par>
                                <p:cTn id="167" presetID="9" presetClass="exit" presetSubtype="0" fill="hold" grpId="0" nodeType="withEffect">
                                  <p:stCondLst>
                                    <p:cond delay="0"/>
                                  </p:stCondLst>
                                  <p:childTnLst>
                                    <p:animEffect transition="out" filter="dissolve">
                                      <p:cBhvr>
                                        <p:cTn id="168" dur="500"/>
                                        <p:tgtEl>
                                          <p:spTgt spid="230"/>
                                        </p:tgtEl>
                                      </p:cBhvr>
                                    </p:animEffect>
                                    <p:set>
                                      <p:cBhvr>
                                        <p:cTn id="169" dur="1" fill="hold">
                                          <p:stCondLst>
                                            <p:cond delay="499"/>
                                          </p:stCondLst>
                                        </p:cTn>
                                        <p:tgtEl>
                                          <p:spTgt spid="230"/>
                                        </p:tgtEl>
                                        <p:attrNameLst>
                                          <p:attrName>style.visibility</p:attrName>
                                        </p:attrNameLst>
                                      </p:cBhvr>
                                      <p:to>
                                        <p:strVal val="hidden"/>
                                      </p:to>
                                    </p:set>
                                  </p:childTnLst>
                                </p:cTn>
                              </p:par>
                              <p:par>
                                <p:cTn id="170" presetID="9" presetClass="exit" presetSubtype="0" fill="hold" nodeType="withEffect">
                                  <p:stCondLst>
                                    <p:cond delay="0"/>
                                  </p:stCondLst>
                                  <p:childTnLst>
                                    <p:animEffect transition="out" filter="dissolve">
                                      <p:cBhvr>
                                        <p:cTn id="171" dur="500"/>
                                        <p:tgtEl>
                                          <p:spTgt spid="231"/>
                                        </p:tgtEl>
                                      </p:cBhvr>
                                    </p:animEffect>
                                    <p:set>
                                      <p:cBhvr>
                                        <p:cTn id="172" dur="1" fill="hold">
                                          <p:stCondLst>
                                            <p:cond delay="499"/>
                                          </p:stCondLst>
                                        </p:cTn>
                                        <p:tgtEl>
                                          <p:spTgt spid="231"/>
                                        </p:tgtEl>
                                        <p:attrNameLst>
                                          <p:attrName>style.visibility</p:attrName>
                                        </p:attrNameLst>
                                      </p:cBhvr>
                                      <p:to>
                                        <p:strVal val="hidden"/>
                                      </p:to>
                                    </p:set>
                                  </p:childTnLst>
                                </p:cTn>
                              </p:par>
                              <p:par>
                                <p:cTn id="173" presetID="9" presetClass="exit" presetSubtype="0" fill="hold" nodeType="withEffect">
                                  <p:stCondLst>
                                    <p:cond delay="0"/>
                                  </p:stCondLst>
                                  <p:childTnLst>
                                    <p:animEffect transition="out" filter="dissolve">
                                      <p:cBhvr>
                                        <p:cTn id="174" dur="500"/>
                                        <p:tgtEl>
                                          <p:spTgt spid="232"/>
                                        </p:tgtEl>
                                      </p:cBhvr>
                                    </p:animEffect>
                                    <p:set>
                                      <p:cBhvr>
                                        <p:cTn id="175" dur="1" fill="hold">
                                          <p:stCondLst>
                                            <p:cond delay="499"/>
                                          </p:stCondLst>
                                        </p:cTn>
                                        <p:tgtEl>
                                          <p:spTgt spid="232"/>
                                        </p:tgtEl>
                                        <p:attrNameLst>
                                          <p:attrName>style.visibility</p:attrName>
                                        </p:attrNameLst>
                                      </p:cBhvr>
                                      <p:to>
                                        <p:strVal val="hidden"/>
                                      </p:to>
                                    </p:set>
                                  </p:childTnLst>
                                </p:cTn>
                              </p:par>
                              <p:par>
                                <p:cTn id="176" presetID="9" presetClass="exit" presetSubtype="0" fill="hold" nodeType="withEffect">
                                  <p:stCondLst>
                                    <p:cond delay="0"/>
                                  </p:stCondLst>
                                  <p:childTnLst>
                                    <p:animEffect transition="out" filter="dissolve">
                                      <p:cBhvr>
                                        <p:cTn id="177" dur="500"/>
                                        <p:tgtEl>
                                          <p:spTgt spid="233"/>
                                        </p:tgtEl>
                                      </p:cBhvr>
                                    </p:animEffect>
                                    <p:set>
                                      <p:cBhvr>
                                        <p:cTn id="178" dur="1" fill="hold">
                                          <p:stCondLst>
                                            <p:cond delay="499"/>
                                          </p:stCondLst>
                                        </p:cTn>
                                        <p:tgtEl>
                                          <p:spTgt spid="233"/>
                                        </p:tgtEl>
                                        <p:attrNameLst>
                                          <p:attrName>style.visibility</p:attrName>
                                        </p:attrNameLst>
                                      </p:cBhvr>
                                      <p:to>
                                        <p:strVal val="hidden"/>
                                      </p:to>
                                    </p:set>
                                  </p:childTnLst>
                                </p:cTn>
                              </p:par>
                              <p:par>
                                <p:cTn id="179" presetID="9" presetClass="exit" presetSubtype="0" fill="hold" nodeType="withEffect">
                                  <p:stCondLst>
                                    <p:cond delay="0"/>
                                  </p:stCondLst>
                                  <p:childTnLst>
                                    <p:animEffect transition="out" filter="dissolve">
                                      <p:cBhvr>
                                        <p:cTn id="180" dur="500"/>
                                        <p:tgtEl>
                                          <p:spTgt spid="238"/>
                                        </p:tgtEl>
                                      </p:cBhvr>
                                    </p:animEffect>
                                    <p:set>
                                      <p:cBhvr>
                                        <p:cTn id="181" dur="1" fill="hold">
                                          <p:stCondLst>
                                            <p:cond delay="499"/>
                                          </p:stCondLst>
                                        </p:cTn>
                                        <p:tgtEl>
                                          <p:spTgt spid="238"/>
                                        </p:tgtEl>
                                        <p:attrNameLst>
                                          <p:attrName>style.visibility</p:attrName>
                                        </p:attrNameLst>
                                      </p:cBhvr>
                                      <p:to>
                                        <p:strVal val="hidden"/>
                                      </p:to>
                                    </p:set>
                                  </p:childTnLst>
                                </p:cTn>
                              </p:par>
                              <p:par>
                                <p:cTn id="182" presetID="9" presetClass="exit" presetSubtype="0" fill="hold" grpId="0" nodeType="withEffect">
                                  <p:stCondLst>
                                    <p:cond delay="0"/>
                                  </p:stCondLst>
                                  <p:childTnLst>
                                    <p:animEffect transition="out" filter="dissolve">
                                      <p:cBhvr>
                                        <p:cTn id="183" dur="500"/>
                                        <p:tgtEl>
                                          <p:spTgt spid="241"/>
                                        </p:tgtEl>
                                      </p:cBhvr>
                                    </p:animEffect>
                                    <p:set>
                                      <p:cBhvr>
                                        <p:cTn id="184" dur="1" fill="hold">
                                          <p:stCondLst>
                                            <p:cond delay="499"/>
                                          </p:stCondLst>
                                        </p:cTn>
                                        <p:tgtEl>
                                          <p:spTgt spid="241"/>
                                        </p:tgtEl>
                                        <p:attrNameLst>
                                          <p:attrName>style.visibility</p:attrName>
                                        </p:attrNameLst>
                                      </p:cBhvr>
                                      <p:to>
                                        <p:strVal val="hidden"/>
                                      </p:to>
                                    </p:set>
                                  </p:childTnLst>
                                </p:cTn>
                              </p:par>
                              <p:par>
                                <p:cTn id="185" presetID="9" presetClass="exit" presetSubtype="0" fill="hold" nodeType="withEffect">
                                  <p:stCondLst>
                                    <p:cond delay="0"/>
                                  </p:stCondLst>
                                  <p:childTnLst>
                                    <p:animEffect transition="out" filter="dissolve">
                                      <p:cBhvr>
                                        <p:cTn id="186" dur="500"/>
                                        <p:tgtEl>
                                          <p:spTgt spid="242"/>
                                        </p:tgtEl>
                                      </p:cBhvr>
                                    </p:animEffect>
                                    <p:set>
                                      <p:cBhvr>
                                        <p:cTn id="187" dur="1" fill="hold">
                                          <p:stCondLst>
                                            <p:cond delay="499"/>
                                          </p:stCondLst>
                                        </p:cTn>
                                        <p:tgtEl>
                                          <p:spTgt spid="242"/>
                                        </p:tgtEl>
                                        <p:attrNameLst>
                                          <p:attrName>style.visibility</p:attrName>
                                        </p:attrNameLst>
                                      </p:cBhvr>
                                      <p:to>
                                        <p:strVal val="hidden"/>
                                      </p:to>
                                    </p:set>
                                  </p:childTnLst>
                                </p:cTn>
                              </p:par>
                              <p:par>
                                <p:cTn id="188" presetID="9" presetClass="exit" presetSubtype="0" fill="hold" grpId="0" nodeType="withEffect">
                                  <p:stCondLst>
                                    <p:cond delay="0"/>
                                  </p:stCondLst>
                                  <p:childTnLst>
                                    <p:animEffect transition="out" filter="dissolve">
                                      <p:cBhvr>
                                        <p:cTn id="189" dur="500"/>
                                        <p:tgtEl>
                                          <p:spTgt spid="245"/>
                                        </p:tgtEl>
                                      </p:cBhvr>
                                    </p:animEffect>
                                    <p:set>
                                      <p:cBhvr>
                                        <p:cTn id="190" dur="1" fill="hold">
                                          <p:stCondLst>
                                            <p:cond delay="499"/>
                                          </p:stCondLst>
                                        </p:cTn>
                                        <p:tgtEl>
                                          <p:spTgt spid="245"/>
                                        </p:tgtEl>
                                        <p:attrNameLst>
                                          <p:attrName>style.visibility</p:attrName>
                                        </p:attrNameLst>
                                      </p:cBhvr>
                                      <p:to>
                                        <p:strVal val="hidden"/>
                                      </p:to>
                                    </p:set>
                                  </p:childTnLst>
                                </p:cTn>
                              </p:par>
                              <p:par>
                                <p:cTn id="191" presetID="9" presetClass="exit" presetSubtype="0" fill="hold" nodeType="withEffect">
                                  <p:stCondLst>
                                    <p:cond delay="0"/>
                                  </p:stCondLst>
                                  <p:childTnLst>
                                    <p:animEffect transition="out" filter="dissolve">
                                      <p:cBhvr>
                                        <p:cTn id="192" dur="500"/>
                                        <p:tgtEl>
                                          <p:spTgt spid="246"/>
                                        </p:tgtEl>
                                      </p:cBhvr>
                                    </p:animEffect>
                                    <p:set>
                                      <p:cBhvr>
                                        <p:cTn id="193" dur="1" fill="hold">
                                          <p:stCondLst>
                                            <p:cond delay="499"/>
                                          </p:stCondLst>
                                        </p:cTn>
                                        <p:tgtEl>
                                          <p:spTgt spid="246"/>
                                        </p:tgtEl>
                                        <p:attrNameLst>
                                          <p:attrName>style.visibility</p:attrName>
                                        </p:attrNameLst>
                                      </p:cBhvr>
                                      <p:to>
                                        <p:strVal val="hidden"/>
                                      </p:to>
                                    </p:set>
                                  </p:childTnLst>
                                </p:cTn>
                              </p:par>
                              <p:par>
                                <p:cTn id="194" presetID="9" presetClass="exit" presetSubtype="0" fill="hold" grpId="0" nodeType="withEffect">
                                  <p:stCondLst>
                                    <p:cond delay="0"/>
                                  </p:stCondLst>
                                  <p:childTnLst>
                                    <p:animEffect transition="out" filter="dissolve">
                                      <p:cBhvr>
                                        <p:cTn id="195" dur="500"/>
                                        <p:tgtEl>
                                          <p:spTgt spid="249"/>
                                        </p:tgtEl>
                                      </p:cBhvr>
                                    </p:animEffect>
                                    <p:set>
                                      <p:cBhvr>
                                        <p:cTn id="196" dur="1" fill="hold">
                                          <p:stCondLst>
                                            <p:cond delay="499"/>
                                          </p:stCondLst>
                                        </p:cTn>
                                        <p:tgtEl>
                                          <p:spTgt spid="249"/>
                                        </p:tgtEl>
                                        <p:attrNameLst>
                                          <p:attrName>style.visibility</p:attrName>
                                        </p:attrNameLst>
                                      </p:cBhvr>
                                      <p:to>
                                        <p:strVal val="hidden"/>
                                      </p:to>
                                    </p:set>
                                  </p:childTnLst>
                                </p:cTn>
                              </p:par>
                              <p:par>
                                <p:cTn id="197" presetID="9" presetClass="exit" presetSubtype="0" fill="hold" nodeType="withEffect">
                                  <p:stCondLst>
                                    <p:cond delay="0"/>
                                  </p:stCondLst>
                                  <p:childTnLst>
                                    <p:animEffect transition="out" filter="dissolve">
                                      <p:cBhvr>
                                        <p:cTn id="198" dur="500"/>
                                        <p:tgtEl>
                                          <p:spTgt spid="250"/>
                                        </p:tgtEl>
                                      </p:cBhvr>
                                    </p:animEffect>
                                    <p:set>
                                      <p:cBhvr>
                                        <p:cTn id="199" dur="1" fill="hold">
                                          <p:stCondLst>
                                            <p:cond delay="499"/>
                                          </p:stCondLst>
                                        </p:cTn>
                                        <p:tgtEl>
                                          <p:spTgt spid="250"/>
                                        </p:tgtEl>
                                        <p:attrNameLst>
                                          <p:attrName>style.visibility</p:attrName>
                                        </p:attrNameLst>
                                      </p:cBhvr>
                                      <p:to>
                                        <p:strVal val="hidden"/>
                                      </p:to>
                                    </p:set>
                                  </p:childTnLst>
                                </p:cTn>
                              </p:par>
                              <p:par>
                                <p:cTn id="200" presetID="9" presetClass="exit" presetSubtype="0" fill="hold" grpId="0" nodeType="withEffect">
                                  <p:stCondLst>
                                    <p:cond delay="0"/>
                                  </p:stCondLst>
                                  <p:childTnLst>
                                    <p:animEffect transition="out" filter="dissolve">
                                      <p:cBhvr>
                                        <p:cTn id="201" dur="500"/>
                                        <p:tgtEl>
                                          <p:spTgt spid="253"/>
                                        </p:tgtEl>
                                      </p:cBhvr>
                                    </p:animEffect>
                                    <p:set>
                                      <p:cBhvr>
                                        <p:cTn id="202" dur="1" fill="hold">
                                          <p:stCondLst>
                                            <p:cond delay="499"/>
                                          </p:stCondLst>
                                        </p:cTn>
                                        <p:tgtEl>
                                          <p:spTgt spid="253"/>
                                        </p:tgtEl>
                                        <p:attrNameLst>
                                          <p:attrName>style.visibility</p:attrName>
                                        </p:attrNameLst>
                                      </p:cBhvr>
                                      <p:to>
                                        <p:strVal val="hidden"/>
                                      </p:to>
                                    </p:set>
                                  </p:childTnLst>
                                </p:cTn>
                              </p:par>
                              <p:par>
                                <p:cTn id="203" presetID="9" presetClass="exit" presetSubtype="0" fill="hold" nodeType="withEffect">
                                  <p:stCondLst>
                                    <p:cond delay="0"/>
                                  </p:stCondLst>
                                  <p:childTnLst>
                                    <p:animEffect transition="out" filter="dissolve">
                                      <p:cBhvr>
                                        <p:cTn id="204" dur="500"/>
                                        <p:tgtEl>
                                          <p:spTgt spid="254"/>
                                        </p:tgtEl>
                                      </p:cBhvr>
                                    </p:animEffect>
                                    <p:set>
                                      <p:cBhvr>
                                        <p:cTn id="205" dur="1" fill="hold">
                                          <p:stCondLst>
                                            <p:cond delay="499"/>
                                          </p:stCondLst>
                                        </p:cTn>
                                        <p:tgtEl>
                                          <p:spTgt spid="254"/>
                                        </p:tgtEl>
                                        <p:attrNameLst>
                                          <p:attrName>style.visibility</p:attrName>
                                        </p:attrNameLst>
                                      </p:cBhvr>
                                      <p:to>
                                        <p:strVal val="hidden"/>
                                      </p:to>
                                    </p:set>
                                  </p:childTnLst>
                                </p:cTn>
                              </p:par>
                              <p:par>
                                <p:cTn id="206" presetID="9" presetClass="exit" presetSubtype="0" fill="hold" nodeType="withEffect">
                                  <p:stCondLst>
                                    <p:cond delay="0"/>
                                  </p:stCondLst>
                                  <p:childTnLst>
                                    <p:animEffect transition="out" filter="dissolve">
                                      <p:cBhvr>
                                        <p:cTn id="207" dur="500"/>
                                        <p:tgtEl>
                                          <p:spTgt spid="259"/>
                                        </p:tgtEl>
                                      </p:cBhvr>
                                    </p:animEffect>
                                    <p:set>
                                      <p:cBhvr>
                                        <p:cTn id="208" dur="1" fill="hold">
                                          <p:stCondLst>
                                            <p:cond delay="499"/>
                                          </p:stCondLst>
                                        </p:cTn>
                                        <p:tgtEl>
                                          <p:spTgt spid="259"/>
                                        </p:tgtEl>
                                        <p:attrNameLst>
                                          <p:attrName>style.visibility</p:attrName>
                                        </p:attrNameLst>
                                      </p:cBhvr>
                                      <p:to>
                                        <p:strVal val="hidden"/>
                                      </p:to>
                                    </p:set>
                                  </p:childTnLst>
                                </p:cTn>
                              </p:par>
                              <p:par>
                                <p:cTn id="209" presetID="9" presetClass="exit" presetSubtype="0" fill="hold" grpId="0" nodeType="withEffect">
                                  <p:stCondLst>
                                    <p:cond delay="0"/>
                                  </p:stCondLst>
                                  <p:childTnLst>
                                    <p:animEffect transition="out" filter="dissolve">
                                      <p:cBhvr>
                                        <p:cTn id="210" dur="500"/>
                                        <p:tgtEl>
                                          <p:spTgt spid="262"/>
                                        </p:tgtEl>
                                      </p:cBhvr>
                                    </p:animEffect>
                                    <p:set>
                                      <p:cBhvr>
                                        <p:cTn id="211" dur="1" fill="hold">
                                          <p:stCondLst>
                                            <p:cond delay="499"/>
                                          </p:stCondLst>
                                        </p:cTn>
                                        <p:tgtEl>
                                          <p:spTgt spid="262"/>
                                        </p:tgtEl>
                                        <p:attrNameLst>
                                          <p:attrName>style.visibility</p:attrName>
                                        </p:attrNameLst>
                                      </p:cBhvr>
                                      <p:to>
                                        <p:strVal val="hidden"/>
                                      </p:to>
                                    </p:set>
                                  </p:childTnLst>
                                </p:cTn>
                              </p:par>
                              <p:par>
                                <p:cTn id="212" presetID="9" presetClass="exit" presetSubtype="0" fill="hold" nodeType="withEffect">
                                  <p:stCondLst>
                                    <p:cond delay="0"/>
                                  </p:stCondLst>
                                  <p:childTnLst>
                                    <p:animEffect transition="out" filter="dissolve">
                                      <p:cBhvr>
                                        <p:cTn id="213" dur="500"/>
                                        <p:tgtEl>
                                          <p:spTgt spid="263"/>
                                        </p:tgtEl>
                                      </p:cBhvr>
                                    </p:animEffect>
                                    <p:set>
                                      <p:cBhvr>
                                        <p:cTn id="214" dur="1" fill="hold">
                                          <p:stCondLst>
                                            <p:cond delay="499"/>
                                          </p:stCondLst>
                                        </p:cTn>
                                        <p:tgtEl>
                                          <p:spTgt spid="263"/>
                                        </p:tgtEl>
                                        <p:attrNameLst>
                                          <p:attrName>style.visibility</p:attrName>
                                        </p:attrNameLst>
                                      </p:cBhvr>
                                      <p:to>
                                        <p:strVal val="hidden"/>
                                      </p:to>
                                    </p:set>
                                  </p:childTnLst>
                                </p:cTn>
                              </p:par>
                              <p:par>
                                <p:cTn id="215" presetID="9" presetClass="exit" presetSubtype="0" fill="hold" grpId="0" nodeType="withEffect">
                                  <p:stCondLst>
                                    <p:cond delay="0"/>
                                  </p:stCondLst>
                                  <p:childTnLst>
                                    <p:animEffect transition="out" filter="dissolve">
                                      <p:cBhvr>
                                        <p:cTn id="216" dur="500"/>
                                        <p:tgtEl>
                                          <p:spTgt spid="266"/>
                                        </p:tgtEl>
                                      </p:cBhvr>
                                    </p:animEffect>
                                    <p:set>
                                      <p:cBhvr>
                                        <p:cTn id="217" dur="1" fill="hold">
                                          <p:stCondLst>
                                            <p:cond delay="499"/>
                                          </p:stCondLst>
                                        </p:cTn>
                                        <p:tgtEl>
                                          <p:spTgt spid="266"/>
                                        </p:tgtEl>
                                        <p:attrNameLst>
                                          <p:attrName>style.visibility</p:attrName>
                                        </p:attrNameLst>
                                      </p:cBhvr>
                                      <p:to>
                                        <p:strVal val="hidden"/>
                                      </p:to>
                                    </p:set>
                                  </p:childTnLst>
                                </p:cTn>
                              </p:par>
                              <p:par>
                                <p:cTn id="218" presetID="9" presetClass="exit" presetSubtype="0" fill="hold" nodeType="withEffect">
                                  <p:stCondLst>
                                    <p:cond delay="0"/>
                                  </p:stCondLst>
                                  <p:childTnLst>
                                    <p:animEffect transition="out" filter="dissolve">
                                      <p:cBhvr>
                                        <p:cTn id="219" dur="500"/>
                                        <p:tgtEl>
                                          <p:spTgt spid="267"/>
                                        </p:tgtEl>
                                      </p:cBhvr>
                                    </p:animEffect>
                                    <p:set>
                                      <p:cBhvr>
                                        <p:cTn id="220" dur="1" fill="hold">
                                          <p:stCondLst>
                                            <p:cond delay="499"/>
                                          </p:stCondLst>
                                        </p:cTn>
                                        <p:tgtEl>
                                          <p:spTgt spid="267"/>
                                        </p:tgtEl>
                                        <p:attrNameLst>
                                          <p:attrName>style.visibility</p:attrName>
                                        </p:attrNameLst>
                                      </p:cBhvr>
                                      <p:to>
                                        <p:strVal val="hidden"/>
                                      </p:to>
                                    </p:set>
                                  </p:childTnLst>
                                </p:cTn>
                              </p:par>
                              <p:par>
                                <p:cTn id="221" presetID="9" presetClass="exit" presetSubtype="0" fill="hold" grpId="0" nodeType="withEffect">
                                  <p:stCondLst>
                                    <p:cond delay="0"/>
                                  </p:stCondLst>
                                  <p:childTnLst>
                                    <p:animEffect transition="out" filter="dissolve">
                                      <p:cBhvr>
                                        <p:cTn id="222" dur="500"/>
                                        <p:tgtEl>
                                          <p:spTgt spid="270"/>
                                        </p:tgtEl>
                                      </p:cBhvr>
                                    </p:animEffect>
                                    <p:set>
                                      <p:cBhvr>
                                        <p:cTn id="223" dur="1" fill="hold">
                                          <p:stCondLst>
                                            <p:cond delay="499"/>
                                          </p:stCondLst>
                                        </p:cTn>
                                        <p:tgtEl>
                                          <p:spTgt spid="270"/>
                                        </p:tgtEl>
                                        <p:attrNameLst>
                                          <p:attrName>style.visibility</p:attrName>
                                        </p:attrNameLst>
                                      </p:cBhvr>
                                      <p:to>
                                        <p:strVal val="hidden"/>
                                      </p:to>
                                    </p:set>
                                  </p:childTnLst>
                                </p:cTn>
                              </p:par>
                              <p:par>
                                <p:cTn id="224" presetID="9" presetClass="exit" presetSubtype="0" fill="hold" nodeType="withEffect">
                                  <p:stCondLst>
                                    <p:cond delay="0"/>
                                  </p:stCondLst>
                                  <p:childTnLst>
                                    <p:animEffect transition="out" filter="dissolve">
                                      <p:cBhvr>
                                        <p:cTn id="225" dur="500"/>
                                        <p:tgtEl>
                                          <p:spTgt spid="271"/>
                                        </p:tgtEl>
                                      </p:cBhvr>
                                    </p:animEffect>
                                    <p:set>
                                      <p:cBhvr>
                                        <p:cTn id="226" dur="1" fill="hold">
                                          <p:stCondLst>
                                            <p:cond delay="499"/>
                                          </p:stCondLst>
                                        </p:cTn>
                                        <p:tgtEl>
                                          <p:spTgt spid="271"/>
                                        </p:tgtEl>
                                        <p:attrNameLst>
                                          <p:attrName>style.visibility</p:attrName>
                                        </p:attrNameLst>
                                      </p:cBhvr>
                                      <p:to>
                                        <p:strVal val="hidden"/>
                                      </p:to>
                                    </p:set>
                                  </p:childTnLst>
                                </p:cTn>
                              </p:par>
                              <p:par>
                                <p:cTn id="227" presetID="9" presetClass="exit" presetSubtype="0" fill="hold" grpId="0" nodeType="withEffect">
                                  <p:stCondLst>
                                    <p:cond delay="0"/>
                                  </p:stCondLst>
                                  <p:childTnLst>
                                    <p:animEffect transition="out" filter="dissolve">
                                      <p:cBhvr>
                                        <p:cTn id="228" dur="500"/>
                                        <p:tgtEl>
                                          <p:spTgt spid="274"/>
                                        </p:tgtEl>
                                      </p:cBhvr>
                                    </p:animEffect>
                                    <p:set>
                                      <p:cBhvr>
                                        <p:cTn id="229" dur="1" fill="hold">
                                          <p:stCondLst>
                                            <p:cond delay="499"/>
                                          </p:stCondLst>
                                        </p:cTn>
                                        <p:tgtEl>
                                          <p:spTgt spid="274"/>
                                        </p:tgtEl>
                                        <p:attrNameLst>
                                          <p:attrName>style.visibility</p:attrName>
                                        </p:attrNameLst>
                                      </p:cBhvr>
                                      <p:to>
                                        <p:strVal val="hidden"/>
                                      </p:to>
                                    </p:set>
                                  </p:childTnLst>
                                </p:cTn>
                              </p:par>
                              <p:par>
                                <p:cTn id="230" presetID="9" presetClass="exit" presetSubtype="0" fill="hold" nodeType="withEffect">
                                  <p:stCondLst>
                                    <p:cond delay="0"/>
                                  </p:stCondLst>
                                  <p:childTnLst>
                                    <p:animEffect transition="out" filter="dissolve">
                                      <p:cBhvr>
                                        <p:cTn id="231" dur="500"/>
                                        <p:tgtEl>
                                          <p:spTgt spid="275"/>
                                        </p:tgtEl>
                                      </p:cBhvr>
                                    </p:animEffect>
                                    <p:set>
                                      <p:cBhvr>
                                        <p:cTn id="232" dur="1" fill="hold">
                                          <p:stCondLst>
                                            <p:cond delay="499"/>
                                          </p:stCondLst>
                                        </p:cTn>
                                        <p:tgtEl>
                                          <p:spTgt spid="275"/>
                                        </p:tgtEl>
                                        <p:attrNameLst>
                                          <p:attrName>style.visibility</p:attrName>
                                        </p:attrNameLst>
                                      </p:cBhvr>
                                      <p:to>
                                        <p:strVal val="hidden"/>
                                      </p:to>
                                    </p:set>
                                  </p:childTnLst>
                                </p:cTn>
                              </p:par>
                              <p:par>
                                <p:cTn id="233" presetID="9" presetClass="exit" presetSubtype="0" fill="hold" nodeType="withEffect">
                                  <p:stCondLst>
                                    <p:cond delay="0"/>
                                  </p:stCondLst>
                                  <p:childTnLst>
                                    <p:animEffect transition="out" filter="dissolve">
                                      <p:cBhvr>
                                        <p:cTn id="234" dur="500"/>
                                        <p:tgtEl>
                                          <p:spTgt spid="280"/>
                                        </p:tgtEl>
                                      </p:cBhvr>
                                    </p:animEffect>
                                    <p:set>
                                      <p:cBhvr>
                                        <p:cTn id="235" dur="1" fill="hold">
                                          <p:stCondLst>
                                            <p:cond delay="499"/>
                                          </p:stCondLst>
                                        </p:cTn>
                                        <p:tgtEl>
                                          <p:spTgt spid="280"/>
                                        </p:tgtEl>
                                        <p:attrNameLst>
                                          <p:attrName>style.visibility</p:attrName>
                                        </p:attrNameLst>
                                      </p:cBhvr>
                                      <p:to>
                                        <p:strVal val="hidden"/>
                                      </p:to>
                                    </p:set>
                                  </p:childTnLst>
                                </p:cTn>
                              </p:par>
                              <p:par>
                                <p:cTn id="236" presetID="9" presetClass="exit" presetSubtype="0" fill="hold" grpId="0" nodeType="withEffect">
                                  <p:stCondLst>
                                    <p:cond delay="0"/>
                                  </p:stCondLst>
                                  <p:childTnLst>
                                    <p:animEffect transition="out" filter="dissolve">
                                      <p:cBhvr>
                                        <p:cTn id="237" dur="500"/>
                                        <p:tgtEl>
                                          <p:spTgt spid="283"/>
                                        </p:tgtEl>
                                      </p:cBhvr>
                                    </p:animEffect>
                                    <p:set>
                                      <p:cBhvr>
                                        <p:cTn id="238" dur="1" fill="hold">
                                          <p:stCondLst>
                                            <p:cond delay="499"/>
                                          </p:stCondLst>
                                        </p:cTn>
                                        <p:tgtEl>
                                          <p:spTgt spid="283"/>
                                        </p:tgtEl>
                                        <p:attrNameLst>
                                          <p:attrName>style.visibility</p:attrName>
                                        </p:attrNameLst>
                                      </p:cBhvr>
                                      <p:to>
                                        <p:strVal val="hidden"/>
                                      </p:to>
                                    </p:set>
                                  </p:childTnLst>
                                </p:cTn>
                              </p:par>
                              <p:par>
                                <p:cTn id="239" presetID="9" presetClass="exit" presetSubtype="0" fill="hold" nodeType="withEffect">
                                  <p:stCondLst>
                                    <p:cond delay="0"/>
                                  </p:stCondLst>
                                  <p:childTnLst>
                                    <p:animEffect transition="out" filter="dissolve">
                                      <p:cBhvr>
                                        <p:cTn id="240" dur="500"/>
                                        <p:tgtEl>
                                          <p:spTgt spid="284"/>
                                        </p:tgtEl>
                                      </p:cBhvr>
                                    </p:animEffect>
                                    <p:set>
                                      <p:cBhvr>
                                        <p:cTn id="241" dur="1" fill="hold">
                                          <p:stCondLst>
                                            <p:cond delay="499"/>
                                          </p:stCondLst>
                                        </p:cTn>
                                        <p:tgtEl>
                                          <p:spTgt spid="284"/>
                                        </p:tgtEl>
                                        <p:attrNameLst>
                                          <p:attrName>style.visibility</p:attrName>
                                        </p:attrNameLst>
                                      </p:cBhvr>
                                      <p:to>
                                        <p:strVal val="hidden"/>
                                      </p:to>
                                    </p:set>
                                  </p:childTnLst>
                                </p:cTn>
                              </p:par>
                              <p:par>
                                <p:cTn id="242" presetID="9" presetClass="exit" presetSubtype="0" fill="hold" grpId="0" nodeType="withEffect">
                                  <p:stCondLst>
                                    <p:cond delay="0"/>
                                  </p:stCondLst>
                                  <p:childTnLst>
                                    <p:animEffect transition="out" filter="dissolve">
                                      <p:cBhvr>
                                        <p:cTn id="243" dur="500"/>
                                        <p:tgtEl>
                                          <p:spTgt spid="287"/>
                                        </p:tgtEl>
                                      </p:cBhvr>
                                    </p:animEffect>
                                    <p:set>
                                      <p:cBhvr>
                                        <p:cTn id="244" dur="1" fill="hold">
                                          <p:stCondLst>
                                            <p:cond delay="499"/>
                                          </p:stCondLst>
                                        </p:cTn>
                                        <p:tgtEl>
                                          <p:spTgt spid="287"/>
                                        </p:tgtEl>
                                        <p:attrNameLst>
                                          <p:attrName>style.visibility</p:attrName>
                                        </p:attrNameLst>
                                      </p:cBhvr>
                                      <p:to>
                                        <p:strVal val="hidden"/>
                                      </p:to>
                                    </p:set>
                                  </p:childTnLst>
                                </p:cTn>
                              </p:par>
                              <p:par>
                                <p:cTn id="245" presetID="9" presetClass="exit" presetSubtype="0" fill="hold" nodeType="withEffect">
                                  <p:stCondLst>
                                    <p:cond delay="0"/>
                                  </p:stCondLst>
                                  <p:childTnLst>
                                    <p:animEffect transition="out" filter="dissolve">
                                      <p:cBhvr>
                                        <p:cTn id="246" dur="500"/>
                                        <p:tgtEl>
                                          <p:spTgt spid="288"/>
                                        </p:tgtEl>
                                      </p:cBhvr>
                                    </p:animEffect>
                                    <p:set>
                                      <p:cBhvr>
                                        <p:cTn id="247" dur="1" fill="hold">
                                          <p:stCondLst>
                                            <p:cond delay="499"/>
                                          </p:stCondLst>
                                        </p:cTn>
                                        <p:tgtEl>
                                          <p:spTgt spid="288"/>
                                        </p:tgtEl>
                                        <p:attrNameLst>
                                          <p:attrName>style.visibility</p:attrName>
                                        </p:attrNameLst>
                                      </p:cBhvr>
                                      <p:to>
                                        <p:strVal val="hidden"/>
                                      </p:to>
                                    </p:set>
                                  </p:childTnLst>
                                </p:cTn>
                              </p:par>
                              <p:par>
                                <p:cTn id="248" presetID="9" presetClass="exit" presetSubtype="0" fill="hold" grpId="0" nodeType="withEffect">
                                  <p:stCondLst>
                                    <p:cond delay="0"/>
                                  </p:stCondLst>
                                  <p:childTnLst>
                                    <p:animEffect transition="out" filter="dissolve">
                                      <p:cBhvr>
                                        <p:cTn id="249" dur="500"/>
                                        <p:tgtEl>
                                          <p:spTgt spid="291"/>
                                        </p:tgtEl>
                                      </p:cBhvr>
                                    </p:animEffect>
                                    <p:set>
                                      <p:cBhvr>
                                        <p:cTn id="250" dur="1" fill="hold">
                                          <p:stCondLst>
                                            <p:cond delay="499"/>
                                          </p:stCondLst>
                                        </p:cTn>
                                        <p:tgtEl>
                                          <p:spTgt spid="291"/>
                                        </p:tgtEl>
                                        <p:attrNameLst>
                                          <p:attrName>style.visibility</p:attrName>
                                        </p:attrNameLst>
                                      </p:cBhvr>
                                      <p:to>
                                        <p:strVal val="hidden"/>
                                      </p:to>
                                    </p:set>
                                  </p:childTnLst>
                                </p:cTn>
                              </p:par>
                              <p:par>
                                <p:cTn id="251" presetID="9" presetClass="exit" presetSubtype="0" fill="hold" nodeType="withEffect">
                                  <p:stCondLst>
                                    <p:cond delay="0"/>
                                  </p:stCondLst>
                                  <p:childTnLst>
                                    <p:animEffect transition="out" filter="dissolve">
                                      <p:cBhvr>
                                        <p:cTn id="252" dur="500"/>
                                        <p:tgtEl>
                                          <p:spTgt spid="292"/>
                                        </p:tgtEl>
                                      </p:cBhvr>
                                    </p:animEffect>
                                    <p:set>
                                      <p:cBhvr>
                                        <p:cTn id="253" dur="1" fill="hold">
                                          <p:stCondLst>
                                            <p:cond delay="499"/>
                                          </p:stCondLst>
                                        </p:cTn>
                                        <p:tgtEl>
                                          <p:spTgt spid="292"/>
                                        </p:tgtEl>
                                        <p:attrNameLst>
                                          <p:attrName>style.visibility</p:attrName>
                                        </p:attrNameLst>
                                      </p:cBhvr>
                                      <p:to>
                                        <p:strVal val="hidden"/>
                                      </p:to>
                                    </p:set>
                                  </p:childTnLst>
                                </p:cTn>
                              </p:par>
                              <p:par>
                                <p:cTn id="254" presetID="9" presetClass="exit" presetSubtype="0" fill="hold" grpId="0" nodeType="withEffect">
                                  <p:stCondLst>
                                    <p:cond delay="0"/>
                                  </p:stCondLst>
                                  <p:childTnLst>
                                    <p:animEffect transition="out" filter="dissolve">
                                      <p:cBhvr>
                                        <p:cTn id="255" dur="500"/>
                                        <p:tgtEl>
                                          <p:spTgt spid="295"/>
                                        </p:tgtEl>
                                      </p:cBhvr>
                                    </p:animEffect>
                                    <p:set>
                                      <p:cBhvr>
                                        <p:cTn id="256" dur="1" fill="hold">
                                          <p:stCondLst>
                                            <p:cond delay="499"/>
                                          </p:stCondLst>
                                        </p:cTn>
                                        <p:tgtEl>
                                          <p:spTgt spid="295"/>
                                        </p:tgtEl>
                                        <p:attrNameLst>
                                          <p:attrName>style.visibility</p:attrName>
                                        </p:attrNameLst>
                                      </p:cBhvr>
                                      <p:to>
                                        <p:strVal val="hidden"/>
                                      </p:to>
                                    </p:set>
                                  </p:childTnLst>
                                </p:cTn>
                              </p:par>
                              <p:par>
                                <p:cTn id="257" presetID="9" presetClass="exit" presetSubtype="0" fill="hold" nodeType="withEffect">
                                  <p:stCondLst>
                                    <p:cond delay="0"/>
                                  </p:stCondLst>
                                  <p:childTnLst>
                                    <p:animEffect transition="out" filter="dissolve">
                                      <p:cBhvr>
                                        <p:cTn id="258" dur="500"/>
                                        <p:tgtEl>
                                          <p:spTgt spid="312"/>
                                        </p:tgtEl>
                                      </p:cBhvr>
                                    </p:animEffect>
                                    <p:set>
                                      <p:cBhvr>
                                        <p:cTn id="259" dur="1" fill="hold">
                                          <p:stCondLst>
                                            <p:cond delay="499"/>
                                          </p:stCondLst>
                                        </p:cTn>
                                        <p:tgtEl>
                                          <p:spTgt spid="312"/>
                                        </p:tgtEl>
                                        <p:attrNameLst>
                                          <p:attrName>style.visibility</p:attrName>
                                        </p:attrNameLst>
                                      </p:cBhvr>
                                      <p:to>
                                        <p:strVal val="hidden"/>
                                      </p:to>
                                    </p:set>
                                  </p:childTnLst>
                                </p:cTn>
                              </p:par>
                              <p:par>
                                <p:cTn id="260" presetID="9" presetClass="exit" presetSubtype="0" fill="hold" nodeType="withEffect">
                                  <p:stCondLst>
                                    <p:cond delay="0"/>
                                  </p:stCondLst>
                                  <p:childTnLst>
                                    <p:animEffect transition="out" filter="dissolve">
                                      <p:cBhvr>
                                        <p:cTn id="261" dur="500"/>
                                        <p:tgtEl>
                                          <p:spTgt spid="317"/>
                                        </p:tgtEl>
                                      </p:cBhvr>
                                    </p:animEffect>
                                    <p:set>
                                      <p:cBhvr>
                                        <p:cTn id="262" dur="1" fill="hold">
                                          <p:stCondLst>
                                            <p:cond delay="499"/>
                                          </p:stCondLst>
                                        </p:cTn>
                                        <p:tgtEl>
                                          <p:spTgt spid="317"/>
                                        </p:tgtEl>
                                        <p:attrNameLst>
                                          <p:attrName>style.visibility</p:attrName>
                                        </p:attrNameLst>
                                      </p:cBhvr>
                                      <p:to>
                                        <p:strVal val="hidden"/>
                                      </p:to>
                                    </p:set>
                                  </p:childTnLst>
                                </p:cTn>
                              </p:par>
                              <p:par>
                                <p:cTn id="263" presetID="9" presetClass="exit" presetSubtype="0" fill="hold" grpId="0" nodeType="withEffect">
                                  <p:stCondLst>
                                    <p:cond delay="0"/>
                                  </p:stCondLst>
                                  <p:childTnLst>
                                    <p:animEffect transition="out" filter="dissolve">
                                      <p:cBhvr>
                                        <p:cTn id="264" dur="500"/>
                                        <p:tgtEl>
                                          <p:spTgt spid="320"/>
                                        </p:tgtEl>
                                      </p:cBhvr>
                                    </p:animEffect>
                                    <p:set>
                                      <p:cBhvr>
                                        <p:cTn id="265" dur="1" fill="hold">
                                          <p:stCondLst>
                                            <p:cond delay="499"/>
                                          </p:stCondLst>
                                        </p:cTn>
                                        <p:tgtEl>
                                          <p:spTgt spid="320"/>
                                        </p:tgtEl>
                                        <p:attrNameLst>
                                          <p:attrName>style.visibility</p:attrName>
                                        </p:attrNameLst>
                                      </p:cBhvr>
                                      <p:to>
                                        <p:strVal val="hidden"/>
                                      </p:to>
                                    </p:set>
                                  </p:childTnLst>
                                </p:cTn>
                              </p:par>
                              <p:par>
                                <p:cTn id="266" presetID="9" presetClass="exit" presetSubtype="0" fill="hold" nodeType="withEffect">
                                  <p:stCondLst>
                                    <p:cond delay="0"/>
                                  </p:stCondLst>
                                  <p:childTnLst>
                                    <p:animEffect transition="out" filter="dissolve">
                                      <p:cBhvr>
                                        <p:cTn id="267" dur="500"/>
                                        <p:tgtEl>
                                          <p:spTgt spid="321"/>
                                        </p:tgtEl>
                                      </p:cBhvr>
                                    </p:animEffect>
                                    <p:set>
                                      <p:cBhvr>
                                        <p:cTn id="268" dur="1" fill="hold">
                                          <p:stCondLst>
                                            <p:cond delay="499"/>
                                          </p:stCondLst>
                                        </p:cTn>
                                        <p:tgtEl>
                                          <p:spTgt spid="321"/>
                                        </p:tgtEl>
                                        <p:attrNameLst>
                                          <p:attrName>style.visibility</p:attrName>
                                        </p:attrNameLst>
                                      </p:cBhvr>
                                      <p:to>
                                        <p:strVal val="hidden"/>
                                      </p:to>
                                    </p:set>
                                  </p:childTnLst>
                                </p:cTn>
                              </p:par>
                              <p:par>
                                <p:cTn id="269" presetID="9" presetClass="exit" presetSubtype="0" fill="hold" grpId="0" nodeType="withEffect">
                                  <p:stCondLst>
                                    <p:cond delay="0"/>
                                  </p:stCondLst>
                                  <p:childTnLst>
                                    <p:animEffect transition="out" filter="dissolve">
                                      <p:cBhvr>
                                        <p:cTn id="270" dur="500"/>
                                        <p:tgtEl>
                                          <p:spTgt spid="324"/>
                                        </p:tgtEl>
                                      </p:cBhvr>
                                    </p:animEffect>
                                    <p:set>
                                      <p:cBhvr>
                                        <p:cTn id="271" dur="1" fill="hold">
                                          <p:stCondLst>
                                            <p:cond delay="499"/>
                                          </p:stCondLst>
                                        </p:cTn>
                                        <p:tgtEl>
                                          <p:spTgt spid="324"/>
                                        </p:tgtEl>
                                        <p:attrNameLst>
                                          <p:attrName>style.visibility</p:attrName>
                                        </p:attrNameLst>
                                      </p:cBhvr>
                                      <p:to>
                                        <p:strVal val="hidden"/>
                                      </p:to>
                                    </p:set>
                                  </p:childTnLst>
                                </p:cTn>
                              </p:par>
                              <p:par>
                                <p:cTn id="272" presetID="9" presetClass="exit" presetSubtype="0" fill="hold" nodeType="withEffect">
                                  <p:stCondLst>
                                    <p:cond delay="0"/>
                                  </p:stCondLst>
                                  <p:childTnLst>
                                    <p:animEffect transition="out" filter="dissolve">
                                      <p:cBhvr>
                                        <p:cTn id="273" dur="500"/>
                                        <p:tgtEl>
                                          <p:spTgt spid="325"/>
                                        </p:tgtEl>
                                      </p:cBhvr>
                                    </p:animEffect>
                                    <p:set>
                                      <p:cBhvr>
                                        <p:cTn id="274" dur="1" fill="hold">
                                          <p:stCondLst>
                                            <p:cond delay="499"/>
                                          </p:stCondLst>
                                        </p:cTn>
                                        <p:tgtEl>
                                          <p:spTgt spid="325"/>
                                        </p:tgtEl>
                                        <p:attrNameLst>
                                          <p:attrName>style.visibility</p:attrName>
                                        </p:attrNameLst>
                                      </p:cBhvr>
                                      <p:to>
                                        <p:strVal val="hidden"/>
                                      </p:to>
                                    </p:set>
                                  </p:childTnLst>
                                </p:cTn>
                              </p:par>
                              <p:par>
                                <p:cTn id="275" presetID="9" presetClass="exit" presetSubtype="0" fill="hold" grpId="0" nodeType="withEffect">
                                  <p:stCondLst>
                                    <p:cond delay="0"/>
                                  </p:stCondLst>
                                  <p:childTnLst>
                                    <p:animEffect transition="out" filter="dissolve">
                                      <p:cBhvr>
                                        <p:cTn id="276" dur="500"/>
                                        <p:tgtEl>
                                          <p:spTgt spid="328"/>
                                        </p:tgtEl>
                                      </p:cBhvr>
                                    </p:animEffect>
                                    <p:set>
                                      <p:cBhvr>
                                        <p:cTn id="277" dur="1" fill="hold">
                                          <p:stCondLst>
                                            <p:cond delay="499"/>
                                          </p:stCondLst>
                                        </p:cTn>
                                        <p:tgtEl>
                                          <p:spTgt spid="328"/>
                                        </p:tgtEl>
                                        <p:attrNameLst>
                                          <p:attrName>style.visibility</p:attrName>
                                        </p:attrNameLst>
                                      </p:cBhvr>
                                      <p:to>
                                        <p:strVal val="hidden"/>
                                      </p:to>
                                    </p:set>
                                  </p:childTnLst>
                                </p:cTn>
                              </p:par>
                              <p:par>
                                <p:cTn id="278" presetID="9" presetClass="exit" presetSubtype="0" fill="hold" nodeType="withEffect">
                                  <p:stCondLst>
                                    <p:cond delay="0"/>
                                  </p:stCondLst>
                                  <p:childTnLst>
                                    <p:animEffect transition="out" filter="dissolve">
                                      <p:cBhvr>
                                        <p:cTn id="279" dur="500"/>
                                        <p:tgtEl>
                                          <p:spTgt spid="329"/>
                                        </p:tgtEl>
                                      </p:cBhvr>
                                    </p:animEffect>
                                    <p:set>
                                      <p:cBhvr>
                                        <p:cTn id="280" dur="1" fill="hold">
                                          <p:stCondLst>
                                            <p:cond delay="499"/>
                                          </p:stCondLst>
                                        </p:cTn>
                                        <p:tgtEl>
                                          <p:spTgt spid="329"/>
                                        </p:tgtEl>
                                        <p:attrNameLst>
                                          <p:attrName>style.visibility</p:attrName>
                                        </p:attrNameLst>
                                      </p:cBhvr>
                                      <p:to>
                                        <p:strVal val="hidden"/>
                                      </p:to>
                                    </p:set>
                                  </p:childTnLst>
                                </p:cTn>
                              </p:par>
                              <p:par>
                                <p:cTn id="281" presetID="9" presetClass="exit" presetSubtype="0" fill="hold" grpId="0" nodeType="withEffect">
                                  <p:stCondLst>
                                    <p:cond delay="0"/>
                                  </p:stCondLst>
                                  <p:childTnLst>
                                    <p:animEffect transition="out" filter="dissolve">
                                      <p:cBhvr>
                                        <p:cTn id="282" dur="500"/>
                                        <p:tgtEl>
                                          <p:spTgt spid="332"/>
                                        </p:tgtEl>
                                      </p:cBhvr>
                                    </p:animEffect>
                                    <p:set>
                                      <p:cBhvr>
                                        <p:cTn id="283" dur="1" fill="hold">
                                          <p:stCondLst>
                                            <p:cond delay="499"/>
                                          </p:stCondLst>
                                        </p:cTn>
                                        <p:tgtEl>
                                          <p:spTgt spid="332"/>
                                        </p:tgtEl>
                                        <p:attrNameLst>
                                          <p:attrName>style.visibility</p:attrName>
                                        </p:attrNameLst>
                                      </p:cBhvr>
                                      <p:to>
                                        <p:strVal val="hidden"/>
                                      </p:to>
                                    </p:set>
                                  </p:childTnLst>
                                </p:cTn>
                              </p:par>
                              <p:par>
                                <p:cTn id="284" presetID="9" presetClass="exit" presetSubtype="0" fill="hold" nodeType="withEffect">
                                  <p:stCondLst>
                                    <p:cond delay="0"/>
                                  </p:stCondLst>
                                  <p:childTnLst>
                                    <p:animEffect transition="out" filter="dissolve">
                                      <p:cBhvr>
                                        <p:cTn id="285" dur="500"/>
                                        <p:tgtEl>
                                          <p:spTgt spid="333"/>
                                        </p:tgtEl>
                                      </p:cBhvr>
                                    </p:animEffect>
                                    <p:set>
                                      <p:cBhvr>
                                        <p:cTn id="286" dur="1" fill="hold">
                                          <p:stCondLst>
                                            <p:cond delay="499"/>
                                          </p:stCondLst>
                                        </p:cTn>
                                        <p:tgtEl>
                                          <p:spTgt spid="333"/>
                                        </p:tgtEl>
                                        <p:attrNameLst>
                                          <p:attrName>style.visibility</p:attrName>
                                        </p:attrNameLst>
                                      </p:cBhvr>
                                      <p:to>
                                        <p:strVal val="hidden"/>
                                      </p:to>
                                    </p:set>
                                  </p:childTnLst>
                                </p:cTn>
                              </p:par>
                              <p:par>
                                <p:cTn id="287" presetID="9" presetClass="exit" presetSubtype="0" fill="hold" nodeType="withEffect">
                                  <p:stCondLst>
                                    <p:cond delay="0"/>
                                  </p:stCondLst>
                                  <p:childTnLst>
                                    <p:animEffect transition="out" filter="dissolve">
                                      <p:cBhvr>
                                        <p:cTn id="288" dur="500"/>
                                        <p:tgtEl>
                                          <p:spTgt spid="336"/>
                                        </p:tgtEl>
                                      </p:cBhvr>
                                    </p:animEffect>
                                    <p:set>
                                      <p:cBhvr>
                                        <p:cTn id="289" dur="1" fill="hold">
                                          <p:stCondLst>
                                            <p:cond delay="499"/>
                                          </p:stCondLst>
                                        </p:cTn>
                                        <p:tgtEl>
                                          <p:spTgt spid="336"/>
                                        </p:tgtEl>
                                        <p:attrNameLst>
                                          <p:attrName>style.visibility</p:attrName>
                                        </p:attrNameLst>
                                      </p:cBhvr>
                                      <p:to>
                                        <p:strVal val="hidden"/>
                                      </p:to>
                                    </p:set>
                                  </p:childTnLst>
                                </p:cTn>
                              </p:par>
                              <p:par>
                                <p:cTn id="290" presetID="9" presetClass="exit" presetSubtype="0" fill="hold" nodeType="withEffect">
                                  <p:stCondLst>
                                    <p:cond delay="0"/>
                                  </p:stCondLst>
                                  <p:childTnLst>
                                    <p:animEffect transition="out" filter="dissolve">
                                      <p:cBhvr>
                                        <p:cTn id="291" dur="500"/>
                                        <p:tgtEl>
                                          <p:spTgt spid="339"/>
                                        </p:tgtEl>
                                      </p:cBhvr>
                                    </p:animEffect>
                                    <p:set>
                                      <p:cBhvr>
                                        <p:cTn id="292" dur="1" fill="hold">
                                          <p:stCondLst>
                                            <p:cond delay="499"/>
                                          </p:stCondLst>
                                        </p:cTn>
                                        <p:tgtEl>
                                          <p:spTgt spid="339"/>
                                        </p:tgtEl>
                                        <p:attrNameLst>
                                          <p:attrName>style.visibility</p:attrName>
                                        </p:attrNameLst>
                                      </p:cBhvr>
                                      <p:to>
                                        <p:strVal val="hidden"/>
                                      </p:to>
                                    </p:set>
                                  </p:childTnLst>
                                </p:cTn>
                              </p:par>
                              <p:par>
                                <p:cTn id="293" presetID="9" presetClass="exit" presetSubtype="0" fill="hold" nodeType="withEffect">
                                  <p:stCondLst>
                                    <p:cond delay="0"/>
                                  </p:stCondLst>
                                  <p:childTnLst>
                                    <p:animEffect transition="out" filter="dissolve">
                                      <p:cBhvr>
                                        <p:cTn id="294" dur="500"/>
                                        <p:tgtEl>
                                          <p:spTgt spid="342"/>
                                        </p:tgtEl>
                                      </p:cBhvr>
                                    </p:animEffect>
                                    <p:set>
                                      <p:cBhvr>
                                        <p:cTn id="295" dur="1" fill="hold">
                                          <p:stCondLst>
                                            <p:cond delay="499"/>
                                          </p:stCondLst>
                                        </p:cTn>
                                        <p:tgtEl>
                                          <p:spTgt spid="342"/>
                                        </p:tgtEl>
                                        <p:attrNameLst>
                                          <p:attrName>style.visibility</p:attrName>
                                        </p:attrNameLst>
                                      </p:cBhvr>
                                      <p:to>
                                        <p:strVal val="hidden"/>
                                      </p:to>
                                    </p:set>
                                  </p:childTnLst>
                                </p:cTn>
                              </p:par>
                              <p:par>
                                <p:cTn id="296" presetID="9" presetClass="exit" presetSubtype="0" fill="hold" nodeType="withEffect">
                                  <p:stCondLst>
                                    <p:cond delay="0"/>
                                  </p:stCondLst>
                                  <p:childTnLst>
                                    <p:animEffect transition="out" filter="dissolve">
                                      <p:cBhvr>
                                        <p:cTn id="297" dur="500"/>
                                        <p:tgtEl>
                                          <p:spTgt spid="43"/>
                                        </p:tgtEl>
                                      </p:cBhvr>
                                    </p:animEffect>
                                    <p:set>
                                      <p:cBhvr>
                                        <p:cTn id="298" dur="1" fill="hold">
                                          <p:stCondLst>
                                            <p:cond delay="499"/>
                                          </p:stCondLst>
                                        </p:cTn>
                                        <p:tgtEl>
                                          <p:spTgt spid="43"/>
                                        </p:tgtEl>
                                        <p:attrNameLst>
                                          <p:attrName>style.visibility</p:attrName>
                                        </p:attrNameLst>
                                      </p:cBhvr>
                                      <p:to>
                                        <p:strVal val="hidden"/>
                                      </p:to>
                                    </p:set>
                                  </p:childTnLst>
                                </p:cTn>
                              </p:par>
                              <p:par>
                                <p:cTn id="299" presetID="9" presetClass="exit" presetSubtype="0" fill="hold" nodeType="withEffect">
                                  <p:stCondLst>
                                    <p:cond delay="0"/>
                                  </p:stCondLst>
                                  <p:childTnLst>
                                    <p:animEffect transition="out" filter="dissolve">
                                      <p:cBhvr>
                                        <p:cTn id="300" dur="500"/>
                                        <p:tgtEl>
                                          <p:spTgt spid="48"/>
                                        </p:tgtEl>
                                      </p:cBhvr>
                                    </p:animEffect>
                                    <p:set>
                                      <p:cBhvr>
                                        <p:cTn id="301" dur="1" fill="hold">
                                          <p:stCondLst>
                                            <p:cond delay="499"/>
                                          </p:stCondLst>
                                        </p:cTn>
                                        <p:tgtEl>
                                          <p:spTgt spid="48"/>
                                        </p:tgtEl>
                                        <p:attrNameLst>
                                          <p:attrName>style.visibility</p:attrName>
                                        </p:attrNameLst>
                                      </p:cBhvr>
                                      <p:to>
                                        <p:strVal val="hidden"/>
                                      </p:to>
                                    </p:set>
                                  </p:childTnLst>
                                </p:cTn>
                              </p:par>
                              <p:par>
                                <p:cTn id="302" presetID="9" presetClass="exit" presetSubtype="0" fill="hold" grpId="0" nodeType="withEffect">
                                  <p:stCondLst>
                                    <p:cond delay="0"/>
                                  </p:stCondLst>
                                  <p:childTnLst>
                                    <p:animEffect transition="out" filter="dissolve">
                                      <p:cBhvr>
                                        <p:cTn id="303" dur="500"/>
                                        <p:tgtEl>
                                          <p:spTgt spid="51"/>
                                        </p:tgtEl>
                                      </p:cBhvr>
                                    </p:animEffect>
                                    <p:set>
                                      <p:cBhvr>
                                        <p:cTn id="304" dur="1" fill="hold">
                                          <p:stCondLst>
                                            <p:cond delay="499"/>
                                          </p:stCondLst>
                                        </p:cTn>
                                        <p:tgtEl>
                                          <p:spTgt spid="51"/>
                                        </p:tgtEl>
                                        <p:attrNameLst>
                                          <p:attrName>style.visibility</p:attrName>
                                        </p:attrNameLst>
                                      </p:cBhvr>
                                      <p:to>
                                        <p:strVal val="hidden"/>
                                      </p:to>
                                    </p:set>
                                  </p:childTnLst>
                                </p:cTn>
                              </p:par>
                              <p:par>
                                <p:cTn id="305" presetID="9" presetClass="exit" presetSubtype="0" fill="hold" nodeType="withEffect">
                                  <p:stCondLst>
                                    <p:cond delay="0"/>
                                  </p:stCondLst>
                                  <p:childTnLst>
                                    <p:animEffect transition="out" filter="dissolve">
                                      <p:cBhvr>
                                        <p:cTn id="306" dur="500"/>
                                        <p:tgtEl>
                                          <p:spTgt spid="52"/>
                                        </p:tgtEl>
                                      </p:cBhvr>
                                    </p:animEffect>
                                    <p:set>
                                      <p:cBhvr>
                                        <p:cTn id="307" dur="1" fill="hold">
                                          <p:stCondLst>
                                            <p:cond delay="499"/>
                                          </p:stCondLst>
                                        </p:cTn>
                                        <p:tgtEl>
                                          <p:spTgt spid="52"/>
                                        </p:tgtEl>
                                        <p:attrNameLst>
                                          <p:attrName>style.visibility</p:attrName>
                                        </p:attrNameLst>
                                      </p:cBhvr>
                                      <p:to>
                                        <p:strVal val="hidden"/>
                                      </p:to>
                                    </p:set>
                                  </p:childTnLst>
                                </p:cTn>
                              </p:par>
                              <p:par>
                                <p:cTn id="308" presetID="9" presetClass="exit" presetSubtype="0" fill="hold" grpId="0" nodeType="withEffect">
                                  <p:stCondLst>
                                    <p:cond delay="0"/>
                                  </p:stCondLst>
                                  <p:childTnLst>
                                    <p:animEffect transition="out" filter="dissolve">
                                      <p:cBhvr>
                                        <p:cTn id="309" dur="500"/>
                                        <p:tgtEl>
                                          <p:spTgt spid="55"/>
                                        </p:tgtEl>
                                      </p:cBhvr>
                                    </p:animEffect>
                                    <p:set>
                                      <p:cBhvr>
                                        <p:cTn id="310" dur="1" fill="hold">
                                          <p:stCondLst>
                                            <p:cond delay="499"/>
                                          </p:stCondLst>
                                        </p:cTn>
                                        <p:tgtEl>
                                          <p:spTgt spid="55"/>
                                        </p:tgtEl>
                                        <p:attrNameLst>
                                          <p:attrName>style.visibility</p:attrName>
                                        </p:attrNameLst>
                                      </p:cBhvr>
                                      <p:to>
                                        <p:strVal val="hidden"/>
                                      </p:to>
                                    </p:set>
                                  </p:childTnLst>
                                </p:cTn>
                              </p:par>
                              <p:par>
                                <p:cTn id="311" presetID="9" presetClass="exit" presetSubtype="0" fill="hold" nodeType="withEffect">
                                  <p:stCondLst>
                                    <p:cond delay="0"/>
                                  </p:stCondLst>
                                  <p:childTnLst>
                                    <p:animEffect transition="out" filter="dissolve">
                                      <p:cBhvr>
                                        <p:cTn id="312" dur="500"/>
                                        <p:tgtEl>
                                          <p:spTgt spid="56"/>
                                        </p:tgtEl>
                                      </p:cBhvr>
                                    </p:animEffect>
                                    <p:set>
                                      <p:cBhvr>
                                        <p:cTn id="313" dur="1" fill="hold">
                                          <p:stCondLst>
                                            <p:cond delay="499"/>
                                          </p:stCondLst>
                                        </p:cTn>
                                        <p:tgtEl>
                                          <p:spTgt spid="56"/>
                                        </p:tgtEl>
                                        <p:attrNameLst>
                                          <p:attrName>style.visibility</p:attrName>
                                        </p:attrNameLst>
                                      </p:cBhvr>
                                      <p:to>
                                        <p:strVal val="hidden"/>
                                      </p:to>
                                    </p:set>
                                  </p:childTnLst>
                                </p:cTn>
                              </p:par>
                              <p:par>
                                <p:cTn id="314" presetID="9" presetClass="exit" presetSubtype="0" fill="hold" grpId="0" nodeType="withEffect">
                                  <p:stCondLst>
                                    <p:cond delay="0"/>
                                  </p:stCondLst>
                                  <p:childTnLst>
                                    <p:animEffect transition="out" filter="dissolve">
                                      <p:cBhvr>
                                        <p:cTn id="315" dur="500"/>
                                        <p:tgtEl>
                                          <p:spTgt spid="59"/>
                                        </p:tgtEl>
                                      </p:cBhvr>
                                    </p:animEffect>
                                    <p:set>
                                      <p:cBhvr>
                                        <p:cTn id="316" dur="1" fill="hold">
                                          <p:stCondLst>
                                            <p:cond delay="499"/>
                                          </p:stCondLst>
                                        </p:cTn>
                                        <p:tgtEl>
                                          <p:spTgt spid="59"/>
                                        </p:tgtEl>
                                        <p:attrNameLst>
                                          <p:attrName>style.visibility</p:attrName>
                                        </p:attrNameLst>
                                      </p:cBhvr>
                                      <p:to>
                                        <p:strVal val="hidden"/>
                                      </p:to>
                                    </p:set>
                                  </p:childTnLst>
                                </p:cTn>
                              </p:par>
                              <p:par>
                                <p:cTn id="317" presetID="9" presetClass="exit" presetSubtype="0" fill="hold" nodeType="withEffect">
                                  <p:stCondLst>
                                    <p:cond delay="0"/>
                                  </p:stCondLst>
                                  <p:childTnLst>
                                    <p:animEffect transition="out" filter="dissolve">
                                      <p:cBhvr>
                                        <p:cTn id="318" dur="500"/>
                                        <p:tgtEl>
                                          <p:spTgt spid="60"/>
                                        </p:tgtEl>
                                      </p:cBhvr>
                                    </p:animEffect>
                                    <p:set>
                                      <p:cBhvr>
                                        <p:cTn id="319" dur="1" fill="hold">
                                          <p:stCondLst>
                                            <p:cond delay="499"/>
                                          </p:stCondLst>
                                        </p:cTn>
                                        <p:tgtEl>
                                          <p:spTgt spid="60"/>
                                        </p:tgtEl>
                                        <p:attrNameLst>
                                          <p:attrName>style.visibility</p:attrName>
                                        </p:attrNameLst>
                                      </p:cBhvr>
                                      <p:to>
                                        <p:strVal val="hidden"/>
                                      </p:to>
                                    </p:set>
                                  </p:childTnLst>
                                </p:cTn>
                              </p:par>
                              <p:par>
                                <p:cTn id="320" presetID="9" presetClass="exit" presetSubtype="0" fill="hold" nodeType="withEffect">
                                  <p:stCondLst>
                                    <p:cond delay="0"/>
                                  </p:stCondLst>
                                  <p:childTnLst>
                                    <p:animEffect transition="out" filter="dissolve">
                                      <p:cBhvr>
                                        <p:cTn id="321" dur="500"/>
                                        <p:tgtEl>
                                          <p:spTgt spid="65"/>
                                        </p:tgtEl>
                                      </p:cBhvr>
                                    </p:animEffect>
                                    <p:set>
                                      <p:cBhvr>
                                        <p:cTn id="322" dur="1" fill="hold">
                                          <p:stCondLst>
                                            <p:cond delay="499"/>
                                          </p:stCondLst>
                                        </p:cTn>
                                        <p:tgtEl>
                                          <p:spTgt spid="65"/>
                                        </p:tgtEl>
                                        <p:attrNameLst>
                                          <p:attrName>style.visibility</p:attrName>
                                        </p:attrNameLst>
                                      </p:cBhvr>
                                      <p:to>
                                        <p:strVal val="hidden"/>
                                      </p:to>
                                    </p:set>
                                  </p:childTnLst>
                                </p:cTn>
                              </p:par>
                              <p:par>
                                <p:cTn id="323" presetID="9" presetClass="exit" presetSubtype="0" fill="hold" grpId="0" nodeType="withEffect">
                                  <p:stCondLst>
                                    <p:cond delay="0"/>
                                  </p:stCondLst>
                                  <p:childTnLst>
                                    <p:animEffect transition="out" filter="dissolve">
                                      <p:cBhvr>
                                        <p:cTn id="324" dur="500"/>
                                        <p:tgtEl>
                                          <p:spTgt spid="68"/>
                                        </p:tgtEl>
                                      </p:cBhvr>
                                    </p:animEffect>
                                    <p:set>
                                      <p:cBhvr>
                                        <p:cTn id="325" dur="1" fill="hold">
                                          <p:stCondLst>
                                            <p:cond delay="499"/>
                                          </p:stCondLst>
                                        </p:cTn>
                                        <p:tgtEl>
                                          <p:spTgt spid="68"/>
                                        </p:tgtEl>
                                        <p:attrNameLst>
                                          <p:attrName>style.visibility</p:attrName>
                                        </p:attrNameLst>
                                      </p:cBhvr>
                                      <p:to>
                                        <p:strVal val="hidden"/>
                                      </p:to>
                                    </p:set>
                                  </p:childTnLst>
                                </p:cTn>
                              </p:par>
                              <p:par>
                                <p:cTn id="326" presetID="9" presetClass="exit" presetSubtype="0" fill="hold" nodeType="withEffect">
                                  <p:stCondLst>
                                    <p:cond delay="0"/>
                                  </p:stCondLst>
                                  <p:childTnLst>
                                    <p:animEffect transition="out" filter="dissolve">
                                      <p:cBhvr>
                                        <p:cTn id="327" dur="500"/>
                                        <p:tgtEl>
                                          <p:spTgt spid="69"/>
                                        </p:tgtEl>
                                      </p:cBhvr>
                                    </p:animEffect>
                                    <p:set>
                                      <p:cBhvr>
                                        <p:cTn id="328" dur="1" fill="hold">
                                          <p:stCondLst>
                                            <p:cond delay="499"/>
                                          </p:stCondLst>
                                        </p:cTn>
                                        <p:tgtEl>
                                          <p:spTgt spid="69"/>
                                        </p:tgtEl>
                                        <p:attrNameLst>
                                          <p:attrName>style.visibility</p:attrName>
                                        </p:attrNameLst>
                                      </p:cBhvr>
                                      <p:to>
                                        <p:strVal val="hidden"/>
                                      </p:to>
                                    </p:set>
                                  </p:childTnLst>
                                </p:cTn>
                              </p:par>
                              <p:par>
                                <p:cTn id="329" presetID="9" presetClass="exit" presetSubtype="0" fill="hold" grpId="0" nodeType="withEffect">
                                  <p:stCondLst>
                                    <p:cond delay="0"/>
                                  </p:stCondLst>
                                  <p:childTnLst>
                                    <p:animEffect transition="out" filter="dissolve">
                                      <p:cBhvr>
                                        <p:cTn id="330" dur="500"/>
                                        <p:tgtEl>
                                          <p:spTgt spid="72"/>
                                        </p:tgtEl>
                                      </p:cBhvr>
                                    </p:animEffect>
                                    <p:set>
                                      <p:cBhvr>
                                        <p:cTn id="331" dur="1" fill="hold">
                                          <p:stCondLst>
                                            <p:cond delay="499"/>
                                          </p:stCondLst>
                                        </p:cTn>
                                        <p:tgtEl>
                                          <p:spTgt spid="72"/>
                                        </p:tgtEl>
                                        <p:attrNameLst>
                                          <p:attrName>style.visibility</p:attrName>
                                        </p:attrNameLst>
                                      </p:cBhvr>
                                      <p:to>
                                        <p:strVal val="hidden"/>
                                      </p:to>
                                    </p:set>
                                  </p:childTnLst>
                                </p:cTn>
                              </p:par>
                              <p:par>
                                <p:cTn id="332" presetID="9" presetClass="exit" presetSubtype="0" fill="hold" nodeType="withEffect">
                                  <p:stCondLst>
                                    <p:cond delay="0"/>
                                  </p:stCondLst>
                                  <p:childTnLst>
                                    <p:animEffect transition="out" filter="dissolve">
                                      <p:cBhvr>
                                        <p:cTn id="333" dur="500"/>
                                        <p:tgtEl>
                                          <p:spTgt spid="73"/>
                                        </p:tgtEl>
                                      </p:cBhvr>
                                    </p:animEffect>
                                    <p:set>
                                      <p:cBhvr>
                                        <p:cTn id="334" dur="1" fill="hold">
                                          <p:stCondLst>
                                            <p:cond delay="499"/>
                                          </p:stCondLst>
                                        </p:cTn>
                                        <p:tgtEl>
                                          <p:spTgt spid="73"/>
                                        </p:tgtEl>
                                        <p:attrNameLst>
                                          <p:attrName>style.visibility</p:attrName>
                                        </p:attrNameLst>
                                      </p:cBhvr>
                                      <p:to>
                                        <p:strVal val="hidden"/>
                                      </p:to>
                                    </p:set>
                                  </p:childTnLst>
                                </p:cTn>
                              </p:par>
                              <p:par>
                                <p:cTn id="335" presetID="9" presetClass="exit" presetSubtype="0" fill="hold" grpId="0" nodeType="withEffect">
                                  <p:stCondLst>
                                    <p:cond delay="0"/>
                                  </p:stCondLst>
                                  <p:childTnLst>
                                    <p:animEffect transition="out" filter="dissolve">
                                      <p:cBhvr>
                                        <p:cTn id="336" dur="500"/>
                                        <p:tgtEl>
                                          <p:spTgt spid="76"/>
                                        </p:tgtEl>
                                      </p:cBhvr>
                                    </p:animEffect>
                                    <p:set>
                                      <p:cBhvr>
                                        <p:cTn id="337" dur="1" fill="hold">
                                          <p:stCondLst>
                                            <p:cond delay="499"/>
                                          </p:stCondLst>
                                        </p:cTn>
                                        <p:tgtEl>
                                          <p:spTgt spid="76"/>
                                        </p:tgtEl>
                                        <p:attrNameLst>
                                          <p:attrName>style.visibility</p:attrName>
                                        </p:attrNameLst>
                                      </p:cBhvr>
                                      <p:to>
                                        <p:strVal val="hidden"/>
                                      </p:to>
                                    </p:set>
                                  </p:childTnLst>
                                </p:cTn>
                              </p:par>
                              <p:par>
                                <p:cTn id="338" presetID="9" presetClass="exit" presetSubtype="0" fill="hold" nodeType="withEffect">
                                  <p:stCondLst>
                                    <p:cond delay="0"/>
                                  </p:stCondLst>
                                  <p:childTnLst>
                                    <p:animEffect transition="out" filter="dissolve">
                                      <p:cBhvr>
                                        <p:cTn id="339" dur="500"/>
                                        <p:tgtEl>
                                          <p:spTgt spid="77"/>
                                        </p:tgtEl>
                                      </p:cBhvr>
                                    </p:animEffect>
                                    <p:set>
                                      <p:cBhvr>
                                        <p:cTn id="340" dur="1" fill="hold">
                                          <p:stCondLst>
                                            <p:cond delay="499"/>
                                          </p:stCondLst>
                                        </p:cTn>
                                        <p:tgtEl>
                                          <p:spTgt spid="77"/>
                                        </p:tgtEl>
                                        <p:attrNameLst>
                                          <p:attrName>style.visibility</p:attrName>
                                        </p:attrNameLst>
                                      </p:cBhvr>
                                      <p:to>
                                        <p:strVal val="hidden"/>
                                      </p:to>
                                    </p:set>
                                  </p:childTnLst>
                                </p:cTn>
                              </p:par>
                              <p:par>
                                <p:cTn id="341" presetID="9" presetClass="exit" presetSubtype="0" fill="hold" nodeType="withEffect">
                                  <p:stCondLst>
                                    <p:cond delay="0"/>
                                  </p:stCondLst>
                                  <p:childTnLst>
                                    <p:animEffect transition="out" filter="dissolve">
                                      <p:cBhvr>
                                        <p:cTn id="342" dur="500"/>
                                        <p:tgtEl>
                                          <p:spTgt spid="82"/>
                                        </p:tgtEl>
                                      </p:cBhvr>
                                    </p:animEffect>
                                    <p:set>
                                      <p:cBhvr>
                                        <p:cTn id="343" dur="1" fill="hold">
                                          <p:stCondLst>
                                            <p:cond delay="499"/>
                                          </p:stCondLst>
                                        </p:cTn>
                                        <p:tgtEl>
                                          <p:spTgt spid="82"/>
                                        </p:tgtEl>
                                        <p:attrNameLst>
                                          <p:attrName>style.visibility</p:attrName>
                                        </p:attrNameLst>
                                      </p:cBhvr>
                                      <p:to>
                                        <p:strVal val="hidden"/>
                                      </p:to>
                                    </p:set>
                                  </p:childTnLst>
                                </p:cTn>
                              </p:par>
                              <p:par>
                                <p:cTn id="344" presetID="9" presetClass="exit" presetSubtype="0" fill="hold" grpId="0" nodeType="withEffect">
                                  <p:stCondLst>
                                    <p:cond delay="0"/>
                                  </p:stCondLst>
                                  <p:childTnLst>
                                    <p:animEffect transition="out" filter="dissolve">
                                      <p:cBhvr>
                                        <p:cTn id="345" dur="500"/>
                                        <p:tgtEl>
                                          <p:spTgt spid="85"/>
                                        </p:tgtEl>
                                      </p:cBhvr>
                                    </p:animEffect>
                                    <p:set>
                                      <p:cBhvr>
                                        <p:cTn id="346" dur="1" fill="hold">
                                          <p:stCondLst>
                                            <p:cond delay="499"/>
                                          </p:stCondLst>
                                        </p:cTn>
                                        <p:tgtEl>
                                          <p:spTgt spid="85"/>
                                        </p:tgtEl>
                                        <p:attrNameLst>
                                          <p:attrName>style.visibility</p:attrName>
                                        </p:attrNameLst>
                                      </p:cBhvr>
                                      <p:to>
                                        <p:strVal val="hidden"/>
                                      </p:to>
                                    </p:set>
                                  </p:childTnLst>
                                </p:cTn>
                              </p:par>
                              <p:par>
                                <p:cTn id="347" presetID="9" presetClass="exit" presetSubtype="0" fill="hold" nodeType="withEffect">
                                  <p:stCondLst>
                                    <p:cond delay="0"/>
                                  </p:stCondLst>
                                  <p:childTnLst>
                                    <p:animEffect transition="out" filter="dissolve">
                                      <p:cBhvr>
                                        <p:cTn id="348" dur="500"/>
                                        <p:tgtEl>
                                          <p:spTgt spid="86"/>
                                        </p:tgtEl>
                                      </p:cBhvr>
                                    </p:animEffect>
                                    <p:set>
                                      <p:cBhvr>
                                        <p:cTn id="349" dur="1" fill="hold">
                                          <p:stCondLst>
                                            <p:cond delay="499"/>
                                          </p:stCondLst>
                                        </p:cTn>
                                        <p:tgtEl>
                                          <p:spTgt spid="86"/>
                                        </p:tgtEl>
                                        <p:attrNameLst>
                                          <p:attrName>style.visibility</p:attrName>
                                        </p:attrNameLst>
                                      </p:cBhvr>
                                      <p:to>
                                        <p:strVal val="hidden"/>
                                      </p:to>
                                    </p:set>
                                  </p:childTnLst>
                                </p:cTn>
                              </p:par>
                              <p:par>
                                <p:cTn id="350" presetID="9" presetClass="exit" presetSubtype="0" fill="hold" grpId="0" nodeType="withEffect">
                                  <p:stCondLst>
                                    <p:cond delay="0"/>
                                  </p:stCondLst>
                                  <p:childTnLst>
                                    <p:animEffect transition="out" filter="dissolve">
                                      <p:cBhvr>
                                        <p:cTn id="351" dur="500"/>
                                        <p:tgtEl>
                                          <p:spTgt spid="89"/>
                                        </p:tgtEl>
                                      </p:cBhvr>
                                    </p:animEffect>
                                    <p:set>
                                      <p:cBhvr>
                                        <p:cTn id="352" dur="1" fill="hold">
                                          <p:stCondLst>
                                            <p:cond delay="499"/>
                                          </p:stCondLst>
                                        </p:cTn>
                                        <p:tgtEl>
                                          <p:spTgt spid="89"/>
                                        </p:tgtEl>
                                        <p:attrNameLst>
                                          <p:attrName>style.visibility</p:attrName>
                                        </p:attrNameLst>
                                      </p:cBhvr>
                                      <p:to>
                                        <p:strVal val="hidden"/>
                                      </p:to>
                                    </p:set>
                                  </p:childTnLst>
                                </p:cTn>
                              </p:par>
                              <p:par>
                                <p:cTn id="353" presetID="9" presetClass="exit" presetSubtype="0" fill="hold" nodeType="withEffect">
                                  <p:stCondLst>
                                    <p:cond delay="0"/>
                                  </p:stCondLst>
                                  <p:childTnLst>
                                    <p:animEffect transition="out" filter="dissolve">
                                      <p:cBhvr>
                                        <p:cTn id="354" dur="500"/>
                                        <p:tgtEl>
                                          <p:spTgt spid="90"/>
                                        </p:tgtEl>
                                      </p:cBhvr>
                                    </p:animEffect>
                                    <p:set>
                                      <p:cBhvr>
                                        <p:cTn id="355" dur="1" fill="hold">
                                          <p:stCondLst>
                                            <p:cond delay="499"/>
                                          </p:stCondLst>
                                        </p:cTn>
                                        <p:tgtEl>
                                          <p:spTgt spid="90"/>
                                        </p:tgtEl>
                                        <p:attrNameLst>
                                          <p:attrName>style.visibility</p:attrName>
                                        </p:attrNameLst>
                                      </p:cBhvr>
                                      <p:to>
                                        <p:strVal val="hidden"/>
                                      </p:to>
                                    </p:set>
                                  </p:childTnLst>
                                </p:cTn>
                              </p:par>
                              <p:par>
                                <p:cTn id="356" presetID="9" presetClass="exit" presetSubtype="0" fill="hold" grpId="0" nodeType="withEffect">
                                  <p:stCondLst>
                                    <p:cond delay="0"/>
                                  </p:stCondLst>
                                  <p:childTnLst>
                                    <p:animEffect transition="out" filter="dissolve">
                                      <p:cBhvr>
                                        <p:cTn id="357" dur="500"/>
                                        <p:tgtEl>
                                          <p:spTgt spid="93"/>
                                        </p:tgtEl>
                                      </p:cBhvr>
                                    </p:animEffect>
                                    <p:set>
                                      <p:cBhvr>
                                        <p:cTn id="358" dur="1" fill="hold">
                                          <p:stCondLst>
                                            <p:cond delay="499"/>
                                          </p:stCondLst>
                                        </p:cTn>
                                        <p:tgtEl>
                                          <p:spTgt spid="93"/>
                                        </p:tgtEl>
                                        <p:attrNameLst>
                                          <p:attrName>style.visibility</p:attrName>
                                        </p:attrNameLst>
                                      </p:cBhvr>
                                      <p:to>
                                        <p:strVal val="hidden"/>
                                      </p:to>
                                    </p:set>
                                  </p:childTnLst>
                                </p:cTn>
                              </p:par>
                              <p:par>
                                <p:cTn id="359" presetID="9" presetClass="exit" presetSubtype="0" fill="hold" grpId="0" nodeType="withEffect">
                                  <p:stCondLst>
                                    <p:cond delay="0"/>
                                  </p:stCondLst>
                                  <p:childTnLst>
                                    <p:animEffect transition="out" filter="dissolve">
                                      <p:cBhvr>
                                        <p:cTn id="360" dur="500"/>
                                        <p:tgtEl>
                                          <p:spTgt spid="94"/>
                                        </p:tgtEl>
                                      </p:cBhvr>
                                    </p:animEffect>
                                    <p:set>
                                      <p:cBhvr>
                                        <p:cTn id="361" dur="1" fill="hold">
                                          <p:stCondLst>
                                            <p:cond delay="499"/>
                                          </p:stCondLst>
                                        </p:cTn>
                                        <p:tgtEl>
                                          <p:spTgt spid="94"/>
                                        </p:tgtEl>
                                        <p:attrNameLst>
                                          <p:attrName>style.visibility</p:attrName>
                                        </p:attrNameLst>
                                      </p:cBhvr>
                                      <p:to>
                                        <p:strVal val="hidden"/>
                                      </p:to>
                                    </p:set>
                                  </p:childTnLst>
                                </p:cTn>
                              </p:par>
                              <p:par>
                                <p:cTn id="362" presetID="9" presetClass="exit" presetSubtype="0" fill="hold" nodeType="withEffect">
                                  <p:stCondLst>
                                    <p:cond delay="0"/>
                                  </p:stCondLst>
                                  <p:childTnLst>
                                    <p:animEffect transition="out" filter="dissolve">
                                      <p:cBhvr>
                                        <p:cTn id="363" dur="500"/>
                                        <p:tgtEl>
                                          <p:spTgt spid="95"/>
                                        </p:tgtEl>
                                      </p:cBhvr>
                                    </p:animEffect>
                                    <p:set>
                                      <p:cBhvr>
                                        <p:cTn id="364" dur="1" fill="hold">
                                          <p:stCondLst>
                                            <p:cond delay="499"/>
                                          </p:stCondLst>
                                        </p:cTn>
                                        <p:tgtEl>
                                          <p:spTgt spid="95"/>
                                        </p:tgtEl>
                                        <p:attrNameLst>
                                          <p:attrName>style.visibility</p:attrName>
                                        </p:attrNameLst>
                                      </p:cBhvr>
                                      <p:to>
                                        <p:strVal val="hidden"/>
                                      </p:to>
                                    </p:set>
                                  </p:childTnLst>
                                </p:cTn>
                              </p:par>
                              <p:par>
                                <p:cTn id="365" presetID="9" presetClass="exit" presetSubtype="0" fill="hold" nodeType="withEffect">
                                  <p:stCondLst>
                                    <p:cond delay="0"/>
                                  </p:stCondLst>
                                  <p:childTnLst>
                                    <p:animEffect transition="out" filter="dissolve">
                                      <p:cBhvr>
                                        <p:cTn id="366" dur="500"/>
                                        <p:tgtEl>
                                          <p:spTgt spid="98"/>
                                        </p:tgtEl>
                                      </p:cBhvr>
                                    </p:animEffect>
                                    <p:set>
                                      <p:cBhvr>
                                        <p:cTn id="367" dur="1" fill="hold">
                                          <p:stCondLst>
                                            <p:cond delay="499"/>
                                          </p:stCondLst>
                                        </p:cTn>
                                        <p:tgtEl>
                                          <p:spTgt spid="98"/>
                                        </p:tgtEl>
                                        <p:attrNameLst>
                                          <p:attrName>style.visibility</p:attrName>
                                        </p:attrNameLst>
                                      </p:cBhvr>
                                      <p:to>
                                        <p:strVal val="hidden"/>
                                      </p:to>
                                    </p:set>
                                  </p:childTnLst>
                                </p:cTn>
                              </p:par>
                              <p:par>
                                <p:cTn id="368" presetID="9" presetClass="exit" presetSubtype="0" fill="hold" nodeType="withEffect">
                                  <p:stCondLst>
                                    <p:cond delay="0"/>
                                  </p:stCondLst>
                                  <p:childTnLst>
                                    <p:animEffect transition="out" filter="dissolve">
                                      <p:cBhvr>
                                        <p:cTn id="369" dur="500"/>
                                        <p:tgtEl>
                                          <p:spTgt spid="101"/>
                                        </p:tgtEl>
                                      </p:cBhvr>
                                    </p:animEffect>
                                    <p:set>
                                      <p:cBhvr>
                                        <p:cTn id="370" dur="1" fill="hold">
                                          <p:stCondLst>
                                            <p:cond delay="499"/>
                                          </p:stCondLst>
                                        </p:cTn>
                                        <p:tgtEl>
                                          <p:spTgt spid="101"/>
                                        </p:tgtEl>
                                        <p:attrNameLst>
                                          <p:attrName>style.visibility</p:attrName>
                                        </p:attrNameLst>
                                      </p:cBhvr>
                                      <p:to>
                                        <p:strVal val="hidden"/>
                                      </p:to>
                                    </p:set>
                                  </p:childTnLst>
                                </p:cTn>
                              </p:par>
                              <p:par>
                                <p:cTn id="371" presetID="9" presetClass="exit" presetSubtype="0" fill="hold" nodeType="withEffect">
                                  <p:stCondLst>
                                    <p:cond delay="0"/>
                                  </p:stCondLst>
                                  <p:childTnLst>
                                    <p:animEffect transition="out" filter="dissolve">
                                      <p:cBhvr>
                                        <p:cTn id="372" dur="500"/>
                                        <p:tgtEl>
                                          <p:spTgt spid="24"/>
                                        </p:tgtEl>
                                      </p:cBhvr>
                                    </p:animEffect>
                                    <p:set>
                                      <p:cBhvr>
                                        <p:cTn id="373" dur="1" fill="hold">
                                          <p:stCondLst>
                                            <p:cond delay="499"/>
                                          </p:stCondLst>
                                        </p:cTn>
                                        <p:tgtEl>
                                          <p:spTgt spid="24"/>
                                        </p:tgtEl>
                                        <p:attrNameLst>
                                          <p:attrName>style.visibility</p:attrName>
                                        </p:attrNameLst>
                                      </p:cBhvr>
                                      <p:to>
                                        <p:strVal val="hidden"/>
                                      </p:to>
                                    </p:set>
                                  </p:childTnLst>
                                </p:cTn>
                              </p:par>
                              <p:par>
                                <p:cTn id="374" presetID="9" presetClass="exit" presetSubtype="0" fill="hold" nodeType="withEffect">
                                  <p:stCondLst>
                                    <p:cond delay="0"/>
                                  </p:stCondLst>
                                  <p:childTnLst>
                                    <p:animEffect transition="out" filter="dissolve">
                                      <p:cBhvr>
                                        <p:cTn id="375" dur="500"/>
                                        <p:tgtEl>
                                          <p:spTgt spid="29"/>
                                        </p:tgtEl>
                                      </p:cBhvr>
                                    </p:animEffect>
                                    <p:set>
                                      <p:cBhvr>
                                        <p:cTn id="376" dur="1" fill="hold">
                                          <p:stCondLst>
                                            <p:cond delay="499"/>
                                          </p:stCondLst>
                                        </p:cTn>
                                        <p:tgtEl>
                                          <p:spTgt spid="29"/>
                                        </p:tgtEl>
                                        <p:attrNameLst>
                                          <p:attrName>style.visibility</p:attrName>
                                        </p:attrNameLst>
                                      </p:cBhvr>
                                      <p:to>
                                        <p:strVal val="hidden"/>
                                      </p:to>
                                    </p:set>
                                  </p:childTnLst>
                                </p:cTn>
                              </p:par>
                              <p:par>
                                <p:cTn id="377" presetID="9" presetClass="exit" presetSubtype="0" fill="hold" grpId="0" nodeType="withEffect">
                                  <p:stCondLst>
                                    <p:cond delay="0"/>
                                  </p:stCondLst>
                                  <p:childTnLst>
                                    <p:animEffect transition="out" filter="dissolve">
                                      <p:cBhvr>
                                        <p:cTn id="378" dur="500"/>
                                        <p:tgtEl>
                                          <p:spTgt spid="32"/>
                                        </p:tgtEl>
                                      </p:cBhvr>
                                    </p:animEffect>
                                    <p:set>
                                      <p:cBhvr>
                                        <p:cTn id="379" dur="1" fill="hold">
                                          <p:stCondLst>
                                            <p:cond delay="499"/>
                                          </p:stCondLst>
                                        </p:cTn>
                                        <p:tgtEl>
                                          <p:spTgt spid="32"/>
                                        </p:tgtEl>
                                        <p:attrNameLst>
                                          <p:attrName>style.visibility</p:attrName>
                                        </p:attrNameLst>
                                      </p:cBhvr>
                                      <p:to>
                                        <p:strVal val="hidden"/>
                                      </p:to>
                                    </p:set>
                                  </p:childTnLst>
                                </p:cTn>
                              </p:par>
                              <p:par>
                                <p:cTn id="380" presetID="9" presetClass="exit" presetSubtype="0" fill="hold" nodeType="withEffect">
                                  <p:stCondLst>
                                    <p:cond delay="0"/>
                                  </p:stCondLst>
                                  <p:childTnLst>
                                    <p:animEffect transition="out" filter="dissolve">
                                      <p:cBhvr>
                                        <p:cTn id="381" dur="500"/>
                                        <p:tgtEl>
                                          <p:spTgt spid="33"/>
                                        </p:tgtEl>
                                      </p:cBhvr>
                                    </p:animEffect>
                                    <p:set>
                                      <p:cBhvr>
                                        <p:cTn id="382" dur="1" fill="hold">
                                          <p:stCondLst>
                                            <p:cond delay="499"/>
                                          </p:stCondLst>
                                        </p:cTn>
                                        <p:tgtEl>
                                          <p:spTgt spid="33"/>
                                        </p:tgtEl>
                                        <p:attrNameLst>
                                          <p:attrName>style.visibility</p:attrName>
                                        </p:attrNameLst>
                                      </p:cBhvr>
                                      <p:to>
                                        <p:strVal val="hidden"/>
                                      </p:to>
                                    </p:set>
                                  </p:childTnLst>
                                </p:cTn>
                              </p:par>
                              <p:par>
                                <p:cTn id="383" presetID="9" presetClass="exit" presetSubtype="0" fill="hold" grpId="0" nodeType="withEffect">
                                  <p:stCondLst>
                                    <p:cond delay="0"/>
                                  </p:stCondLst>
                                  <p:childTnLst>
                                    <p:animEffect transition="out" filter="dissolve">
                                      <p:cBhvr>
                                        <p:cTn id="384" dur="500"/>
                                        <p:tgtEl>
                                          <p:spTgt spid="36"/>
                                        </p:tgtEl>
                                      </p:cBhvr>
                                    </p:animEffect>
                                    <p:set>
                                      <p:cBhvr>
                                        <p:cTn id="385" dur="1" fill="hold">
                                          <p:stCondLst>
                                            <p:cond delay="499"/>
                                          </p:stCondLst>
                                        </p:cTn>
                                        <p:tgtEl>
                                          <p:spTgt spid="36"/>
                                        </p:tgtEl>
                                        <p:attrNameLst>
                                          <p:attrName>style.visibility</p:attrName>
                                        </p:attrNameLst>
                                      </p:cBhvr>
                                      <p:to>
                                        <p:strVal val="hidden"/>
                                      </p:to>
                                    </p:set>
                                  </p:childTnLst>
                                </p:cTn>
                              </p:par>
                              <p:par>
                                <p:cTn id="386" presetID="9" presetClass="exit" presetSubtype="0" fill="hold" nodeType="withEffect">
                                  <p:stCondLst>
                                    <p:cond delay="0"/>
                                  </p:stCondLst>
                                  <p:childTnLst>
                                    <p:animEffect transition="out" filter="dissolve">
                                      <p:cBhvr>
                                        <p:cTn id="387" dur="500"/>
                                        <p:tgtEl>
                                          <p:spTgt spid="38"/>
                                        </p:tgtEl>
                                      </p:cBhvr>
                                    </p:animEffect>
                                    <p:set>
                                      <p:cBhvr>
                                        <p:cTn id="388" dur="1" fill="hold">
                                          <p:stCondLst>
                                            <p:cond delay="499"/>
                                          </p:stCondLst>
                                        </p:cTn>
                                        <p:tgtEl>
                                          <p:spTgt spid="38"/>
                                        </p:tgtEl>
                                        <p:attrNameLst>
                                          <p:attrName>style.visibility</p:attrName>
                                        </p:attrNameLst>
                                      </p:cBhvr>
                                      <p:to>
                                        <p:strVal val="hidden"/>
                                      </p:to>
                                    </p:set>
                                  </p:childTnLst>
                                </p:cTn>
                              </p:par>
                              <p:par>
                                <p:cTn id="389" presetID="9" presetClass="exit" presetSubtype="0" fill="hold" grpId="0" nodeType="withEffect">
                                  <p:stCondLst>
                                    <p:cond delay="0"/>
                                  </p:stCondLst>
                                  <p:childTnLst>
                                    <p:animEffect transition="out" filter="dissolve">
                                      <p:cBhvr>
                                        <p:cTn id="390" dur="500"/>
                                        <p:tgtEl>
                                          <p:spTgt spid="41"/>
                                        </p:tgtEl>
                                      </p:cBhvr>
                                    </p:animEffect>
                                    <p:set>
                                      <p:cBhvr>
                                        <p:cTn id="391" dur="1" fill="hold">
                                          <p:stCondLst>
                                            <p:cond delay="499"/>
                                          </p:stCondLst>
                                        </p:cTn>
                                        <p:tgtEl>
                                          <p:spTgt spid="41"/>
                                        </p:tgtEl>
                                        <p:attrNameLst>
                                          <p:attrName>style.visibility</p:attrName>
                                        </p:attrNameLst>
                                      </p:cBhvr>
                                      <p:to>
                                        <p:strVal val="hidden"/>
                                      </p:to>
                                    </p:set>
                                  </p:childTnLst>
                                </p:cTn>
                              </p:par>
                              <p:par>
                                <p:cTn id="392" presetID="9" presetClass="exit" presetSubtype="0" fill="hold" grpId="0" nodeType="withEffect">
                                  <p:stCondLst>
                                    <p:cond delay="0"/>
                                  </p:stCondLst>
                                  <p:childTnLst>
                                    <p:animEffect transition="out" filter="dissolve">
                                      <p:cBhvr>
                                        <p:cTn id="393" dur="500"/>
                                        <p:tgtEl>
                                          <p:spTgt spid="42"/>
                                        </p:tgtEl>
                                      </p:cBhvr>
                                    </p:animEffect>
                                    <p:set>
                                      <p:cBhvr>
                                        <p:cTn id="394" dur="1" fill="hold">
                                          <p:stCondLst>
                                            <p:cond delay="499"/>
                                          </p:stCondLst>
                                        </p:cTn>
                                        <p:tgtEl>
                                          <p:spTgt spid="42"/>
                                        </p:tgtEl>
                                        <p:attrNameLst>
                                          <p:attrName>style.visibility</p:attrName>
                                        </p:attrNameLst>
                                      </p:cBhvr>
                                      <p:to>
                                        <p:strVal val="hidden"/>
                                      </p:to>
                                    </p:set>
                                  </p:childTnLst>
                                </p:cTn>
                              </p:par>
                            </p:childTnLst>
                          </p:cTn>
                        </p:par>
                        <p:par>
                          <p:cTn id="395" fill="hold" nodeType="afterGroup">
                            <p:stCondLst>
                              <p:cond delay="500"/>
                            </p:stCondLst>
                            <p:childTnLst>
                              <p:par>
                                <p:cTn id="396" presetID="9" presetClass="entr" presetSubtype="0" fill="hold" nodeType="afterEffect">
                                  <p:stCondLst>
                                    <p:cond delay="0"/>
                                  </p:stCondLst>
                                  <p:childTnLst>
                                    <p:set>
                                      <p:cBhvr>
                                        <p:cTn id="397" dur="1" fill="hold">
                                          <p:stCondLst>
                                            <p:cond delay="0"/>
                                          </p:stCondLst>
                                        </p:cTn>
                                        <p:tgtEl>
                                          <p:spTgt spid="345"/>
                                        </p:tgtEl>
                                        <p:attrNameLst>
                                          <p:attrName>style.visibility</p:attrName>
                                        </p:attrNameLst>
                                      </p:cBhvr>
                                      <p:to>
                                        <p:strVal val="visible"/>
                                      </p:to>
                                    </p:set>
                                    <p:animEffect transition="in" filter="dissolve">
                                      <p:cBhvr>
                                        <p:cTn id="398" dur="500"/>
                                        <p:tgtEl>
                                          <p:spTgt spid="345"/>
                                        </p:tgtEl>
                                      </p:cBhvr>
                                    </p:animEffect>
                                  </p:childTnLst>
                                </p:cTn>
                              </p:par>
                              <p:par>
                                <p:cTn id="399" presetID="9" presetClass="entr" presetSubtype="0" fill="hold" nodeType="withEffect">
                                  <p:stCondLst>
                                    <p:cond delay="0"/>
                                  </p:stCondLst>
                                  <p:childTnLst>
                                    <p:set>
                                      <p:cBhvr>
                                        <p:cTn id="400" dur="1" fill="hold">
                                          <p:stCondLst>
                                            <p:cond delay="0"/>
                                          </p:stCondLst>
                                        </p:cTn>
                                        <p:tgtEl>
                                          <p:spTgt spid="346"/>
                                        </p:tgtEl>
                                        <p:attrNameLst>
                                          <p:attrName>style.visibility</p:attrName>
                                        </p:attrNameLst>
                                      </p:cBhvr>
                                      <p:to>
                                        <p:strVal val="visible"/>
                                      </p:to>
                                    </p:set>
                                    <p:animEffect transition="in" filter="dissolve">
                                      <p:cBhvr>
                                        <p:cTn id="401" dur="500"/>
                                        <p:tgtEl>
                                          <p:spTgt spid="346"/>
                                        </p:tgtEl>
                                      </p:cBhvr>
                                    </p:animEffect>
                                  </p:childTnLst>
                                </p:cTn>
                              </p:par>
                              <p:par>
                                <p:cTn id="402" presetID="9" presetClass="entr" presetSubtype="0" fill="hold" nodeType="withEffect">
                                  <p:stCondLst>
                                    <p:cond delay="0"/>
                                  </p:stCondLst>
                                  <p:childTnLst>
                                    <p:set>
                                      <p:cBhvr>
                                        <p:cTn id="403" dur="1" fill="hold">
                                          <p:stCondLst>
                                            <p:cond delay="0"/>
                                          </p:stCondLst>
                                        </p:cTn>
                                        <p:tgtEl>
                                          <p:spTgt spid="347"/>
                                        </p:tgtEl>
                                        <p:attrNameLst>
                                          <p:attrName>style.visibility</p:attrName>
                                        </p:attrNameLst>
                                      </p:cBhvr>
                                      <p:to>
                                        <p:strVal val="visible"/>
                                      </p:to>
                                    </p:set>
                                    <p:animEffect transition="in" filter="dissolve">
                                      <p:cBhvr>
                                        <p:cTn id="404" dur="500"/>
                                        <p:tgtEl>
                                          <p:spTgt spid="347"/>
                                        </p:tgtEl>
                                      </p:cBhvr>
                                    </p:animEffect>
                                  </p:childTnLst>
                                </p:cTn>
                              </p:par>
                              <p:par>
                                <p:cTn id="405" presetID="9" presetClass="entr" presetSubtype="0" fill="hold" nodeType="withEffect">
                                  <p:stCondLst>
                                    <p:cond delay="0"/>
                                  </p:stCondLst>
                                  <p:childTnLst>
                                    <p:set>
                                      <p:cBhvr>
                                        <p:cTn id="406" dur="1" fill="hold">
                                          <p:stCondLst>
                                            <p:cond delay="0"/>
                                          </p:stCondLst>
                                        </p:cTn>
                                        <p:tgtEl>
                                          <p:spTgt spid="348"/>
                                        </p:tgtEl>
                                        <p:attrNameLst>
                                          <p:attrName>style.visibility</p:attrName>
                                        </p:attrNameLst>
                                      </p:cBhvr>
                                      <p:to>
                                        <p:strVal val="visible"/>
                                      </p:to>
                                    </p:set>
                                    <p:animEffect transition="in" filter="dissolve">
                                      <p:cBhvr>
                                        <p:cTn id="407" dur="500"/>
                                        <p:tgtEl>
                                          <p:spTgt spid="348"/>
                                        </p:tgtEl>
                                      </p:cBhvr>
                                    </p:animEffect>
                                  </p:childTnLst>
                                </p:cTn>
                              </p:par>
                              <p:par>
                                <p:cTn id="408" presetID="9" presetClass="entr" presetSubtype="0" fill="hold" nodeType="withEffect">
                                  <p:stCondLst>
                                    <p:cond delay="0"/>
                                  </p:stCondLst>
                                  <p:childTnLst>
                                    <p:set>
                                      <p:cBhvr>
                                        <p:cTn id="409" dur="1" fill="hold">
                                          <p:stCondLst>
                                            <p:cond delay="0"/>
                                          </p:stCondLst>
                                        </p:cTn>
                                        <p:tgtEl>
                                          <p:spTgt spid="349"/>
                                        </p:tgtEl>
                                        <p:attrNameLst>
                                          <p:attrName>style.visibility</p:attrName>
                                        </p:attrNameLst>
                                      </p:cBhvr>
                                      <p:to>
                                        <p:strVal val="visible"/>
                                      </p:to>
                                    </p:set>
                                    <p:animEffect transition="in" filter="dissolve">
                                      <p:cBhvr>
                                        <p:cTn id="410" dur="500"/>
                                        <p:tgtEl>
                                          <p:spTgt spid="349"/>
                                        </p:tgtEl>
                                      </p:cBhvr>
                                    </p:animEffect>
                                  </p:childTnLst>
                                </p:cTn>
                              </p:par>
                              <p:par>
                                <p:cTn id="411" presetID="9" presetClass="entr" presetSubtype="0" fill="hold" nodeType="withEffect">
                                  <p:stCondLst>
                                    <p:cond delay="0"/>
                                  </p:stCondLst>
                                  <p:childTnLst>
                                    <p:set>
                                      <p:cBhvr>
                                        <p:cTn id="412" dur="1" fill="hold">
                                          <p:stCondLst>
                                            <p:cond delay="0"/>
                                          </p:stCondLst>
                                        </p:cTn>
                                        <p:tgtEl>
                                          <p:spTgt spid="350"/>
                                        </p:tgtEl>
                                        <p:attrNameLst>
                                          <p:attrName>style.visibility</p:attrName>
                                        </p:attrNameLst>
                                      </p:cBhvr>
                                      <p:to>
                                        <p:strVal val="visible"/>
                                      </p:to>
                                    </p:set>
                                    <p:animEffect transition="in" filter="dissolve">
                                      <p:cBhvr>
                                        <p:cTn id="413" dur="500"/>
                                        <p:tgtEl>
                                          <p:spTgt spid="350"/>
                                        </p:tgtEl>
                                      </p:cBhvr>
                                    </p:animEffect>
                                  </p:childTnLst>
                                </p:cTn>
                              </p:par>
                              <p:par>
                                <p:cTn id="414" presetID="9" presetClass="entr" presetSubtype="0" fill="hold" nodeType="withEffect">
                                  <p:stCondLst>
                                    <p:cond delay="0"/>
                                  </p:stCondLst>
                                  <p:childTnLst>
                                    <p:set>
                                      <p:cBhvr>
                                        <p:cTn id="415" dur="1" fill="hold">
                                          <p:stCondLst>
                                            <p:cond delay="0"/>
                                          </p:stCondLst>
                                        </p:cTn>
                                        <p:tgtEl>
                                          <p:spTgt spid="351"/>
                                        </p:tgtEl>
                                        <p:attrNameLst>
                                          <p:attrName>style.visibility</p:attrName>
                                        </p:attrNameLst>
                                      </p:cBhvr>
                                      <p:to>
                                        <p:strVal val="visible"/>
                                      </p:to>
                                    </p:set>
                                    <p:animEffect transition="in" filter="dissolve">
                                      <p:cBhvr>
                                        <p:cTn id="416" dur="500"/>
                                        <p:tgtEl>
                                          <p:spTgt spid="351"/>
                                        </p:tgtEl>
                                      </p:cBhvr>
                                    </p:animEffect>
                                  </p:childTnLst>
                                </p:cTn>
                              </p:par>
                              <p:par>
                                <p:cTn id="417" presetID="9" presetClass="entr" presetSubtype="0" fill="hold" nodeType="withEffect">
                                  <p:stCondLst>
                                    <p:cond delay="0"/>
                                  </p:stCondLst>
                                  <p:childTnLst>
                                    <p:set>
                                      <p:cBhvr>
                                        <p:cTn id="418" dur="1" fill="hold">
                                          <p:stCondLst>
                                            <p:cond delay="0"/>
                                          </p:stCondLst>
                                        </p:cTn>
                                        <p:tgtEl>
                                          <p:spTgt spid="352"/>
                                        </p:tgtEl>
                                        <p:attrNameLst>
                                          <p:attrName>style.visibility</p:attrName>
                                        </p:attrNameLst>
                                      </p:cBhvr>
                                      <p:to>
                                        <p:strVal val="visible"/>
                                      </p:to>
                                    </p:set>
                                    <p:animEffect transition="in" filter="dissolve">
                                      <p:cBhvr>
                                        <p:cTn id="419" dur="500"/>
                                        <p:tgtEl>
                                          <p:spTgt spid="352"/>
                                        </p:tgtEl>
                                      </p:cBhvr>
                                    </p:animEffect>
                                  </p:childTnLst>
                                </p:cTn>
                              </p:par>
                              <p:par>
                                <p:cTn id="420" presetID="9" presetClass="entr" presetSubtype="0" fill="hold" nodeType="withEffect">
                                  <p:stCondLst>
                                    <p:cond delay="0"/>
                                  </p:stCondLst>
                                  <p:childTnLst>
                                    <p:set>
                                      <p:cBhvr>
                                        <p:cTn id="421" dur="1" fill="hold">
                                          <p:stCondLst>
                                            <p:cond delay="0"/>
                                          </p:stCondLst>
                                        </p:cTn>
                                        <p:tgtEl>
                                          <p:spTgt spid="353"/>
                                        </p:tgtEl>
                                        <p:attrNameLst>
                                          <p:attrName>style.visibility</p:attrName>
                                        </p:attrNameLst>
                                      </p:cBhvr>
                                      <p:to>
                                        <p:strVal val="visible"/>
                                      </p:to>
                                    </p:set>
                                    <p:animEffect transition="in" filter="dissolve">
                                      <p:cBhvr>
                                        <p:cTn id="422" dur="500"/>
                                        <p:tgtEl>
                                          <p:spTgt spid="353"/>
                                        </p:tgtEl>
                                      </p:cBhvr>
                                    </p:animEffect>
                                  </p:childTnLst>
                                </p:cTn>
                              </p:par>
                              <p:par>
                                <p:cTn id="423" presetID="9" presetClass="entr" presetSubtype="0" fill="hold" nodeType="withEffect">
                                  <p:stCondLst>
                                    <p:cond delay="0"/>
                                  </p:stCondLst>
                                  <p:childTnLst>
                                    <p:set>
                                      <p:cBhvr>
                                        <p:cTn id="424" dur="1" fill="hold">
                                          <p:stCondLst>
                                            <p:cond delay="0"/>
                                          </p:stCondLst>
                                        </p:cTn>
                                        <p:tgtEl>
                                          <p:spTgt spid="354"/>
                                        </p:tgtEl>
                                        <p:attrNameLst>
                                          <p:attrName>style.visibility</p:attrName>
                                        </p:attrNameLst>
                                      </p:cBhvr>
                                      <p:to>
                                        <p:strVal val="visible"/>
                                      </p:to>
                                    </p:set>
                                    <p:animEffect transition="in" filter="dissolve">
                                      <p:cBhvr>
                                        <p:cTn id="425" dur="500"/>
                                        <p:tgtEl>
                                          <p:spTgt spid="354"/>
                                        </p:tgtEl>
                                      </p:cBhvr>
                                    </p:animEffect>
                                  </p:childTnLst>
                                </p:cTn>
                              </p:par>
                              <p:par>
                                <p:cTn id="426" presetID="9" presetClass="entr" presetSubtype="0" fill="hold" nodeType="withEffect">
                                  <p:stCondLst>
                                    <p:cond delay="0"/>
                                  </p:stCondLst>
                                  <p:childTnLst>
                                    <p:set>
                                      <p:cBhvr>
                                        <p:cTn id="427" dur="1" fill="hold">
                                          <p:stCondLst>
                                            <p:cond delay="0"/>
                                          </p:stCondLst>
                                        </p:cTn>
                                        <p:tgtEl>
                                          <p:spTgt spid="355"/>
                                        </p:tgtEl>
                                        <p:attrNameLst>
                                          <p:attrName>style.visibility</p:attrName>
                                        </p:attrNameLst>
                                      </p:cBhvr>
                                      <p:to>
                                        <p:strVal val="visible"/>
                                      </p:to>
                                    </p:set>
                                    <p:animEffect transition="in" filter="dissolve">
                                      <p:cBhvr>
                                        <p:cTn id="428" dur="500"/>
                                        <p:tgtEl>
                                          <p:spTgt spid="355"/>
                                        </p:tgtEl>
                                      </p:cBhvr>
                                    </p:animEffect>
                                  </p:childTnLst>
                                </p:cTn>
                              </p:par>
                              <p:par>
                                <p:cTn id="429" presetID="9" presetClass="entr" presetSubtype="0" fill="hold" nodeType="withEffect">
                                  <p:stCondLst>
                                    <p:cond delay="0"/>
                                  </p:stCondLst>
                                  <p:childTnLst>
                                    <p:set>
                                      <p:cBhvr>
                                        <p:cTn id="430" dur="1" fill="hold">
                                          <p:stCondLst>
                                            <p:cond delay="0"/>
                                          </p:stCondLst>
                                        </p:cTn>
                                        <p:tgtEl>
                                          <p:spTgt spid="356"/>
                                        </p:tgtEl>
                                        <p:attrNameLst>
                                          <p:attrName>style.visibility</p:attrName>
                                        </p:attrNameLst>
                                      </p:cBhvr>
                                      <p:to>
                                        <p:strVal val="visible"/>
                                      </p:to>
                                    </p:set>
                                    <p:animEffect transition="in" filter="dissolve">
                                      <p:cBhvr>
                                        <p:cTn id="431" dur="500"/>
                                        <p:tgtEl>
                                          <p:spTgt spid="356"/>
                                        </p:tgtEl>
                                      </p:cBhvr>
                                    </p:animEffect>
                                  </p:childTnLst>
                                </p:cTn>
                              </p:par>
                              <p:par>
                                <p:cTn id="432" presetID="9" presetClass="entr" presetSubtype="0" fill="hold" nodeType="withEffect">
                                  <p:stCondLst>
                                    <p:cond delay="0"/>
                                  </p:stCondLst>
                                  <p:childTnLst>
                                    <p:set>
                                      <p:cBhvr>
                                        <p:cTn id="433" dur="1" fill="hold">
                                          <p:stCondLst>
                                            <p:cond delay="0"/>
                                          </p:stCondLst>
                                        </p:cTn>
                                        <p:tgtEl>
                                          <p:spTgt spid="357"/>
                                        </p:tgtEl>
                                        <p:attrNameLst>
                                          <p:attrName>style.visibility</p:attrName>
                                        </p:attrNameLst>
                                      </p:cBhvr>
                                      <p:to>
                                        <p:strVal val="visible"/>
                                      </p:to>
                                    </p:set>
                                    <p:animEffect transition="in" filter="dissolve">
                                      <p:cBhvr>
                                        <p:cTn id="434" dur="500"/>
                                        <p:tgtEl>
                                          <p:spTgt spid="357"/>
                                        </p:tgtEl>
                                      </p:cBhvr>
                                    </p:animEffect>
                                  </p:childTnLst>
                                </p:cTn>
                              </p:par>
                              <p:par>
                                <p:cTn id="435" presetID="9" presetClass="entr" presetSubtype="0" fill="hold" nodeType="withEffect">
                                  <p:stCondLst>
                                    <p:cond delay="0"/>
                                  </p:stCondLst>
                                  <p:childTnLst>
                                    <p:set>
                                      <p:cBhvr>
                                        <p:cTn id="436" dur="1" fill="hold">
                                          <p:stCondLst>
                                            <p:cond delay="0"/>
                                          </p:stCondLst>
                                        </p:cTn>
                                        <p:tgtEl>
                                          <p:spTgt spid="358"/>
                                        </p:tgtEl>
                                        <p:attrNameLst>
                                          <p:attrName>style.visibility</p:attrName>
                                        </p:attrNameLst>
                                      </p:cBhvr>
                                      <p:to>
                                        <p:strVal val="visible"/>
                                      </p:to>
                                    </p:set>
                                    <p:animEffect transition="in" filter="dissolve">
                                      <p:cBhvr>
                                        <p:cTn id="437" dur="500"/>
                                        <p:tgtEl>
                                          <p:spTgt spid="358"/>
                                        </p:tgtEl>
                                      </p:cBhvr>
                                    </p:animEffect>
                                  </p:childTnLst>
                                </p:cTn>
                              </p:par>
                              <p:par>
                                <p:cTn id="438" presetID="9" presetClass="entr" presetSubtype="0" fill="hold" grpId="0" nodeType="withEffect">
                                  <p:stCondLst>
                                    <p:cond delay="0"/>
                                  </p:stCondLst>
                                  <p:childTnLst>
                                    <p:set>
                                      <p:cBhvr>
                                        <p:cTn id="439" dur="1" fill="hold">
                                          <p:stCondLst>
                                            <p:cond delay="0"/>
                                          </p:stCondLst>
                                        </p:cTn>
                                        <p:tgtEl>
                                          <p:spTgt spid="359"/>
                                        </p:tgtEl>
                                        <p:attrNameLst>
                                          <p:attrName>style.visibility</p:attrName>
                                        </p:attrNameLst>
                                      </p:cBhvr>
                                      <p:to>
                                        <p:strVal val="visible"/>
                                      </p:to>
                                    </p:set>
                                    <p:animEffect transition="in" filter="dissolve">
                                      <p:cBhvr>
                                        <p:cTn id="440" dur="500"/>
                                        <p:tgtEl>
                                          <p:spTgt spid="359"/>
                                        </p:tgtEl>
                                      </p:cBhvr>
                                    </p:animEffect>
                                  </p:childTnLst>
                                </p:cTn>
                              </p:par>
                              <p:par>
                                <p:cTn id="441" presetID="9" presetClass="entr" presetSubtype="0" fill="hold" grpId="0" nodeType="withEffect">
                                  <p:stCondLst>
                                    <p:cond delay="0"/>
                                  </p:stCondLst>
                                  <p:childTnLst>
                                    <p:set>
                                      <p:cBhvr>
                                        <p:cTn id="442" dur="1" fill="hold">
                                          <p:stCondLst>
                                            <p:cond delay="0"/>
                                          </p:stCondLst>
                                        </p:cTn>
                                        <p:tgtEl>
                                          <p:spTgt spid="360"/>
                                        </p:tgtEl>
                                        <p:attrNameLst>
                                          <p:attrName>style.visibility</p:attrName>
                                        </p:attrNameLst>
                                      </p:cBhvr>
                                      <p:to>
                                        <p:strVal val="visible"/>
                                      </p:to>
                                    </p:set>
                                    <p:animEffect transition="in" filter="dissolve">
                                      <p:cBhvr>
                                        <p:cTn id="443" dur="500"/>
                                        <p:tgtEl>
                                          <p:spTgt spid="360"/>
                                        </p:tgtEl>
                                      </p:cBhvr>
                                    </p:animEffect>
                                  </p:childTnLst>
                                </p:cTn>
                              </p:par>
                            </p:childTnLst>
                          </p:cTn>
                        </p:par>
                      </p:childTnLst>
                    </p:cTn>
                  </p:par>
                  <p:par>
                    <p:cTn id="444" fill="hold" nodeType="clickPar">
                      <p:stCondLst>
                        <p:cond delay="indefinite"/>
                      </p:stCondLst>
                      <p:childTnLst>
                        <p:par>
                          <p:cTn id="445" fill="hold" nodeType="withGroup">
                            <p:stCondLst>
                              <p:cond delay="0"/>
                            </p:stCondLst>
                            <p:childTnLst>
                              <p:par>
                                <p:cTn id="446" presetID="1" presetClass="entr" presetSubtype="0" fill="hold" grpId="0" nodeType="clickEffect">
                                  <p:stCondLst>
                                    <p:cond delay="0"/>
                                  </p:stCondLst>
                                  <p:childTnLst>
                                    <p:set>
                                      <p:cBhvr>
                                        <p:cTn id="44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6" grpId="0" animBg="1"/>
      <p:bldP spid="41" grpId="0" animBg="1"/>
      <p:bldP spid="42" grpId="0" animBg="1"/>
      <p:bldP spid="51" grpId="0" animBg="1"/>
      <p:bldP spid="55" grpId="0" animBg="1"/>
      <p:bldP spid="59" grpId="0" animBg="1"/>
      <p:bldP spid="68" grpId="0" animBg="1"/>
      <p:bldP spid="72" grpId="0" animBg="1"/>
      <p:bldP spid="76" grpId="0" animBg="1"/>
      <p:bldP spid="85" grpId="0" animBg="1"/>
      <p:bldP spid="89" grpId="0" animBg="1"/>
      <p:bldP spid="93" grpId="0" animBg="1"/>
      <p:bldP spid="94" grpId="0" animBg="1"/>
      <p:bldP spid="112" grpId="0" animBg="1"/>
      <p:bldP spid="116" grpId="0" animBg="1"/>
      <p:bldP spid="120" grpId="0" animBg="1"/>
      <p:bldP spid="132" grpId="0" animBg="1"/>
      <p:bldP spid="136" grpId="0" animBg="1"/>
      <p:bldP spid="140" grpId="0" animBg="1"/>
      <p:bldP spid="152" grpId="0" animBg="1"/>
      <p:bldP spid="156" grpId="0" animBg="1"/>
      <p:bldP spid="160" grpId="0" animBg="1"/>
      <p:bldP spid="172" grpId="0" animBg="1"/>
      <p:bldP spid="176" grpId="0" animBg="1"/>
      <p:bldP spid="180" grpId="0" animBg="1"/>
      <p:bldP spid="192" grpId="0" animBg="1"/>
      <p:bldP spid="196" grpId="0" animBg="1"/>
      <p:bldP spid="200" grpId="0" animBg="1"/>
      <p:bldP spid="212" grpId="0" animBg="1"/>
      <p:bldP spid="216" grpId="0" animBg="1"/>
      <p:bldP spid="220" grpId="0" animBg="1"/>
      <p:bldP spid="224" grpId="0" animBg="1"/>
      <p:bldP spid="225" grpId="0" animBg="1"/>
      <p:bldP spid="226" grpId="0" animBg="1"/>
      <p:bldP spid="227" grpId="0" animBg="1"/>
      <p:bldP spid="228" grpId="0" animBg="1"/>
      <p:bldP spid="229" grpId="0" animBg="1"/>
      <p:bldP spid="230" grpId="0" animBg="1"/>
      <p:bldP spid="241" grpId="0" animBg="1"/>
      <p:bldP spid="245" grpId="0" animBg="1"/>
      <p:bldP spid="249" grpId="0" animBg="1"/>
      <p:bldP spid="253" grpId="0" animBg="1"/>
      <p:bldP spid="262" grpId="0" animBg="1"/>
      <p:bldP spid="266" grpId="0" animBg="1"/>
      <p:bldP spid="270" grpId="0" animBg="1"/>
      <p:bldP spid="274" grpId="0" animBg="1"/>
      <p:bldP spid="283" grpId="0" animBg="1"/>
      <p:bldP spid="287" grpId="0" animBg="1"/>
      <p:bldP spid="291" grpId="0" animBg="1"/>
      <p:bldP spid="295" grpId="0" animBg="1"/>
      <p:bldP spid="320" grpId="0" animBg="1"/>
      <p:bldP spid="324" grpId="0" animBg="1"/>
      <p:bldP spid="328" grpId="0" animBg="1"/>
      <p:bldP spid="332" grpId="0" animBg="1"/>
      <p:bldP spid="359" grpId="0" animBg="1"/>
      <p:bldP spid="360" grpId="0" animBg="1"/>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772400" cy="1143000"/>
          </a:xfrm>
        </p:spPr>
        <p:txBody>
          <a:bodyPr/>
          <a:lstStyle/>
          <a:p>
            <a:pPr>
              <a:defRPr/>
            </a:pPr>
            <a:r>
              <a:rPr lang="en-US" dirty="0" smtClean="0"/>
              <a:t>How big is this tree?</a:t>
            </a:r>
            <a:endParaRPr lang="en-US" dirty="0"/>
          </a:p>
        </p:txBody>
      </p:sp>
      <p:cxnSp>
        <p:nvCxnSpPr>
          <p:cNvPr id="18" name="Straight Arrow Connector 17"/>
          <p:cNvCxnSpPr/>
          <p:nvPr/>
        </p:nvCxnSpPr>
        <p:spPr>
          <a:xfrm flipH="1">
            <a:off x="1816100" y="2790825"/>
            <a:ext cx="2820988" cy="4095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2673350" y="2790825"/>
            <a:ext cx="1963738" cy="5619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3455988" y="2790825"/>
            <a:ext cx="1181100" cy="6889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4133850" y="2790825"/>
            <a:ext cx="503238" cy="6889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4637088" y="2790825"/>
            <a:ext cx="611187" cy="6889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4637088" y="2790825"/>
            <a:ext cx="976312" cy="6889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4637088" y="2790825"/>
            <a:ext cx="1712912" cy="5619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4637088" y="2790825"/>
            <a:ext cx="2687637" cy="4095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4637088" y="2790825"/>
            <a:ext cx="0" cy="6889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1816100" y="3765550"/>
            <a:ext cx="2820988" cy="409575"/>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2673350" y="3765550"/>
            <a:ext cx="1963738" cy="561975"/>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H="1">
            <a:off x="3455988" y="3765550"/>
            <a:ext cx="1181100" cy="688975"/>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a:off x="4133850" y="3765550"/>
            <a:ext cx="503238" cy="688975"/>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4637088" y="3765550"/>
            <a:ext cx="611187" cy="688975"/>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4637088" y="3765550"/>
            <a:ext cx="976312" cy="688975"/>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4637088" y="3765550"/>
            <a:ext cx="1712912" cy="561975"/>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4637088" y="3765550"/>
            <a:ext cx="2687637" cy="409575"/>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637088" y="3765550"/>
            <a:ext cx="0" cy="688975"/>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58" name="Oval 57"/>
          <p:cNvSpPr/>
          <p:nvPr/>
        </p:nvSpPr>
        <p:spPr>
          <a:xfrm>
            <a:off x="4533900" y="3479800"/>
            <a:ext cx="234950" cy="238125"/>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1" name="TextBox 60"/>
          <p:cNvSpPr txBox="1">
            <a:spLocks noChangeArrowheads="1"/>
          </p:cNvSpPr>
          <p:nvPr/>
        </p:nvSpPr>
        <p:spPr bwMode="auto">
          <a:xfrm>
            <a:off x="457200" y="4800600"/>
            <a:ext cx="8234363" cy="191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lnSpc>
                <a:spcPct val="150000"/>
              </a:lnSpc>
            </a:pPr>
            <a:r>
              <a:rPr lang="en-US" sz="2000">
                <a:solidFill>
                  <a:srgbClr val="FF0000"/>
                </a:solidFill>
              </a:rPr>
              <a:t>Approx. 10^120 &gt; Number of atoms in the observable universe (10^80)</a:t>
            </a:r>
          </a:p>
          <a:p>
            <a:pPr algn="ctr" eaLnBrk="1" hangingPunct="1">
              <a:lnSpc>
                <a:spcPct val="150000"/>
              </a:lnSpc>
            </a:pPr>
            <a:r>
              <a:rPr lang="en-US" sz="2000"/>
              <a:t>We can really only search a </a:t>
            </a:r>
            <a:r>
              <a:rPr lang="en-US" sz="2000" b="1">
                <a:solidFill>
                  <a:srgbClr val="FF0000"/>
                </a:solidFill>
              </a:rPr>
              <a:t>tiny, miniscule  faction </a:t>
            </a:r>
            <a:r>
              <a:rPr lang="en-US" sz="2000"/>
              <a:t>of this tree!</a:t>
            </a:r>
          </a:p>
          <a:p>
            <a:pPr algn="ctr" eaLnBrk="1" hangingPunct="1">
              <a:lnSpc>
                <a:spcPct val="150000"/>
              </a:lnSpc>
            </a:pPr>
            <a:r>
              <a:rPr lang="en-US" sz="2000"/>
              <a:t>Around 60 x 10^9 nodes for 5 minute move. </a:t>
            </a:r>
            <a:r>
              <a:rPr lang="en-US" sz="2000" b="1">
                <a:solidFill>
                  <a:schemeClr val="accent2"/>
                </a:solidFill>
              </a:rPr>
              <a:t>Approx. 1 / 10^70 fraction.</a:t>
            </a:r>
          </a:p>
          <a:p>
            <a:pPr algn="ctr" eaLnBrk="1" hangingPunct="1">
              <a:lnSpc>
                <a:spcPct val="150000"/>
              </a:lnSpc>
            </a:pPr>
            <a:endParaRPr lang="en-US" sz="2000"/>
          </a:p>
        </p:txBody>
      </p:sp>
      <p:sp>
        <p:nvSpPr>
          <p:cNvPr id="66" name="TextBox 65"/>
          <p:cNvSpPr txBox="1">
            <a:spLocks noChangeArrowheads="1"/>
          </p:cNvSpPr>
          <p:nvPr/>
        </p:nvSpPr>
        <p:spPr bwMode="auto">
          <a:xfrm>
            <a:off x="5964238" y="1773238"/>
            <a:ext cx="2132012" cy="7699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200"/>
              <a:t>~35 moves per position</a:t>
            </a:r>
          </a:p>
        </p:txBody>
      </p:sp>
      <p:pic>
        <p:nvPicPr>
          <p:cNvPr id="35863" name="Picture 33" descr="ches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4175" y="1801813"/>
            <a:ext cx="88582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 name="Straight Arrow Connector 35"/>
          <p:cNvCxnSpPr>
            <a:stCxn id="66" idx="2"/>
          </p:cNvCxnSpPr>
          <p:nvPr/>
        </p:nvCxnSpPr>
        <p:spPr>
          <a:xfrm flipH="1">
            <a:off x="5964238" y="2543175"/>
            <a:ext cx="1066800" cy="350838"/>
          </a:xfrm>
          <a:prstGeom prst="straightConnector1">
            <a:avLst/>
          </a:prstGeom>
          <a:ln>
            <a:solidFill>
              <a:srgbClr val="292934"/>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a:spLocks noChangeArrowheads="1"/>
          </p:cNvSpPr>
          <p:nvPr/>
        </p:nvSpPr>
        <p:spPr bwMode="auto">
          <a:xfrm>
            <a:off x="7734300" y="3200400"/>
            <a:ext cx="957263" cy="11064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200"/>
              <a:t>~80 levels deep</a:t>
            </a:r>
          </a:p>
        </p:txBody>
      </p:sp>
      <p:cxnSp>
        <p:nvCxnSpPr>
          <p:cNvPr id="40" name="Straight Arrow Connector 39"/>
          <p:cNvCxnSpPr/>
          <p:nvPr/>
        </p:nvCxnSpPr>
        <p:spPr>
          <a:xfrm>
            <a:off x="7564438" y="2790825"/>
            <a:ext cx="0" cy="1882775"/>
          </a:xfrm>
          <a:prstGeom prst="straightConnector1">
            <a:avLst/>
          </a:prstGeom>
          <a:ln>
            <a:solidFill>
              <a:srgbClr val="292934"/>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9993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par>
                                <p:cTn id="11" presetID="9"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par>
                                <p:cTn id="14" presetID="9"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dissolve">
                                      <p:cBhvr>
                                        <p:cTn id="19" dur="500"/>
                                        <p:tgtEl>
                                          <p:spTgt spid="29"/>
                                        </p:tgtEl>
                                      </p:cBhvr>
                                    </p:animEffect>
                                  </p:childTnLst>
                                </p:cTn>
                              </p:par>
                              <p:par>
                                <p:cTn id="20" presetID="9"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dissolve">
                                      <p:cBhvr>
                                        <p:cTn id="22" dur="500"/>
                                        <p:tgtEl>
                                          <p:spTgt spid="32"/>
                                        </p:tgtEl>
                                      </p:cBhvr>
                                    </p:animEffect>
                                  </p:childTnLst>
                                </p:cTn>
                              </p:par>
                              <p:par>
                                <p:cTn id="23" presetID="9"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dissolve">
                                      <p:cBhvr>
                                        <p:cTn id="25" dur="500"/>
                                        <p:tgtEl>
                                          <p:spTgt spid="35"/>
                                        </p:tgtEl>
                                      </p:cBhvr>
                                    </p:animEffect>
                                  </p:childTnLst>
                                </p:cTn>
                              </p:par>
                              <p:par>
                                <p:cTn id="26" presetID="9"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dissolve">
                                      <p:cBhvr>
                                        <p:cTn id="28" dur="500"/>
                                        <p:tgtEl>
                                          <p:spTgt spid="38"/>
                                        </p:tgtEl>
                                      </p:cBhvr>
                                    </p:animEffect>
                                  </p:childTnLst>
                                </p:cTn>
                              </p:par>
                              <p:par>
                                <p:cTn id="29" presetID="9"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500"/>
                                        <p:tgtEl>
                                          <p:spTgt spid="4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dissolve">
                                      <p:cBhvr>
                                        <p:cTn id="34" dur="500"/>
                                        <p:tgtEl>
                                          <p:spTgt spid="66"/>
                                        </p:tgtEl>
                                      </p:cBhvr>
                                    </p:animEffect>
                                  </p:childTnLst>
                                </p:cTn>
                              </p:par>
                              <p:par>
                                <p:cTn id="35" presetID="9"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dissolve">
                                      <p:cBhvr>
                                        <p:cTn id="37" dur="500"/>
                                        <p:tgtEl>
                                          <p:spTgt spid="3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dissolve">
                                      <p:cBhvr>
                                        <p:cTn id="42" dur="500"/>
                                        <p:tgtEl>
                                          <p:spTgt spid="49"/>
                                        </p:tgtEl>
                                      </p:cBhvr>
                                    </p:animEffect>
                                  </p:childTnLst>
                                </p:cTn>
                              </p:par>
                              <p:par>
                                <p:cTn id="43" presetID="9"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dissolve">
                                      <p:cBhvr>
                                        <p:cTn id="45" dur="500"/>
                                        <p:tgtEl>
                                          <p:spTgt spid="50"/>
                                        </p:tgtEl>
                                      </p:cBhvr>
                                    </p:animEffect>
                                  </p:childTnLst>
                                </p:cTn>
                              </p:par>
                              <p:par>
                                <p:cTn id="46" presetID="9" presetClass="entr" presetSubtype="0" fill="hold"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dissolve">
                                      <p:cBhvr>
                                        <p:cTn id="48" dur="500"/>
                                        <p:tgtEl>
                                          <p:spTgt spid="51"/>
                                        </p:tgtEl>
                                      </p:cBhvr>
                                    </p:animEffect>
                                  </p:childTnLst>
                                </p:cTn>
                              </p:par>
                              <p:par>
                                <p:cTn id="49" presetID="9"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dissolve">
                                      <p:cBhvr>
                                        <p:cTn id="51" dur="500"/>
                                        <p:tgtEl>
                                          <p:spTgt spid="52"/>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dissolve">
                                      <p:cBhvr>
                                        <p:cTn id="54" dur="500"/>
                                        <p:tgtEl>
                                          <p:spTgt spid="58"/>
                                        </p:tgtEl>
                                      </p:cBhvr>
                                    </p:animEffect>
                                  </p:childTnLst>
                                </p:cTn>
                              </p:par>
                              <p:par>
                                <p:cTn id="55" presetID="9"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dissolve">
                                      <p:cBhvr>
                                        <p:cTn id="57" dur="500"/>
                                        <p:tgtEl>
                                          <p:spTgt spid="53"/>
                                        </p:tgtEl>
                                      </p:cBhvr>
                                    </p:animEffect>
                                  </p:childTnLst>
                                </p:cTn>
                              </p:par>
                              <p:par>
                                <p:cTn id="58" presetID="9" presetClass="entr" presetSubtype="0"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dissolve">
                                      <p:cBhvr>
                                        <p:cTn id="60" dur="500"/>
                                        <p:tgtEl>
                                          <p:spTgt spid="54"/>
                                        </p:tgtEl>
                                      </p:cBhvr>
                                    </p:animEffect>
                                  </p:childTnLst>
                                </p:cTn>
                              </p:par>
                              <p:par>
                                <p:cTn id="61" presetID="9"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dissolve">
                                      <p:cBhvr>
                                        <p:cTn id="63" dur="500"/>
                                        <p:tgtEl>
                                          <p:spTgt spid="55"/>
                                        </p:tgtEl>
                                      </p:cBhvr>
                                    </p:animEffect>
                                  </p:childTnLst>
                                </p:cTn>
                              </p:par>
                              <p:par>
                                <p:cTn id="64" presetID="9" presetClass="entr" presetSubtype="0" fill="hold" nodeType="with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dissolve">
                                      <p:cBhvr>
                                        <p:cTn id="66" dur="500"/>
                                        <p:tgtEl>
                                          <p:spTgt spid="56"/>
                                        </p:tgtEl>
                                      </p:cBhvr>
                                    </p:animEffect>
                                  </p:childTnLst>
                                </p:cTn>
                              </p:par>
                              <p:par>
                                <p:cTn id="67" presetID="9" presetClass="entr" presetSubtype="0"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dissolve">
                                      <p:cBhvr>
                                        <p:cTn id="69" dur="500"/>
                                        <p:tgtEl>
                                          <p:spTgt spid="5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dissolve">
                                      <p:cBhvr>
                                        <p:cTn id="72" dur="500"/>
                                        <p:tgtEl>
                                          <p:spTgt spid="39"/>
                                        </p:tgtEl>
                                      </p:cBhvr>
                                    </p:animEffect>
                                  </p:childTnLst>
                                </p:cTn>
                              </p:par>
                              <p:par>
                                <p:cTn id="73" presetID="9" presetClass="entr" presetSubtype="0"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dissolve">
                                      <p:cBhvr>
                                        <p:cTn id="75" dur="500"/>
                                        <p:tgtEl>
                                          <p:spTgt spid="40"/>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dissolve">
                                      <p:cBhvr>
                                        <p:cTn id="8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1" grpId="0"/>
      <p:bldP spid="66" grpId="0" animBg="1"/>
      <p:bldP spid="3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Resource Limits</a:t>
            </a:r>
          </a:p>
        </p:txBody>
      </p:sp>
      <p:sp>
        <p:nvSpPr>
          <p:cNvPr id="17411" name="Rectangle 3"/>
          <p:cNvSpPr>
            <a:spLocks noGrp="1" noChangeArrowheads="1"/>
          </p:cNvSpPr>
          <p:nvPr>
            <p:ph idx="1"/>
          </p:nvPr>
        </p:nvSpPr>
        <p:spPr>
          <a:xfrm>
            <a:off x="228600" y="1371601"/>
            <a:ext cx="5314950" cy="5029199"/>
          </a:xfrm>
        </p:spPr>
        <p:txBody>
          <a:bodyPr>
            <a:normAutofit fontScale="85000" lnSpcReduction="20000"/>
          </a:bodyPr>
          <a:lstStyle/>
          <a:p>
            <a:pPr eaLnBrk="1" hangingPunct="1">
              <a:lnSpc>
                <a:spcPct val="120000"/>
              </a:lnSpc>
            </a:pPr>
            <a:r>
              <a:rPr lang="en-US" sz="2400" dirty="0" smtClean="0"/>
              <a:t>Solution: Depth-limited search</a:t>
            </a:r>
          </a:p>
          <a:p>
            <a:pPr lvl="1" eaLnBrk="1" hangingPunct="1">
              <a:lnSpc>
                <a:spcPct val="120000"/>
              </a:lnSpc>
            </a:pPr>
            <a:r>
              <a:rPr lang="en-US" sz="2000" dirty="0" smtClean="0"/>
              <a:t>Instead, search only to a limited depth in the tree</a:t>
            </a:r>
          </a:p>
          <a:p>
            <a:pPr lvl="1" eaLnBrk="1" hangingPunct="1">
              <a:lnSpc>
                <a:spcPct val="120000"/>
              </a:lnSpc>
            </a:pPr>
            <a:r>
              <a:rPr lang="en-US" sz="2000" dirty="0" smtClean="0"/>
              <a:t>Replace terminal utilities with an evaluation function for non-terminal positions</a:t>
            </a:r>
            <a:endParaRPr lang="en-US" sz="1400" dirty="0" smtClean="0"/>
          </a:p>
          <a:p>
            <a:pPr eaLnBrk="1" hangingPunct="1">
              <a:lnSpc>
                <a:spcPct val="120000"/>
              </a:lnSpc>
            </a:pPr>
            <a:r>
              <a:rPr lang="en-US" sz="2400" dirty="0" smtClean="0"/>
              <a:t>Example:</a:t>
            </a:r>
          </a:p>
          <a:p>
            <a:pPr lvl="1" eaLnBrk="1" hangingPunct="1">
              <a:lnSpc>
                <a:spcPct val="120000"/>
              </a:lnSpc>
            </a:pPr>
            <a:r>
              <a:rPr lang="en-US" sz="2000" dirty="0" smtClean="0"/>
              <a:t>Suppose we have 100 seconds</a:t>
            </a:r>
            <a:endParaRPr lang="en-US" sz="2000" dirty="0"/>
          </a:p>
          <a:p>
            <a:pPr lvl="1" eaLnBrk="1" hangingPunct="1">
              <a:lnSpc>
                <a:spcPct val="120000"/>
              </a:lnSpc>
            </a:pPr>
            <a:r>
              <a:rPr lang="en-US" sz="2000" dirty="0" smtClean="0"/>
              <a:t>Can explore 10K nodes / sec</a:t>
            </a:r>
          </a:p>
          <a:p>
            <a:pPr lvl="1" eaLnBrk="1" hangingPunct="1">
              <a:lnSpc>
                <a:spcPct val="120000"/>
              </a:lnSpc>
            </a:pPr>
            <a:r>
              <a:rPr lang="en-US" sz="2000" dirty="0" smtClean="0"/>
              <a:t>So can check 1M nodes per move</a:t>
            </a:r>
          </a:p>
          <a:p>
            <a:pPr lvl="1" eaLnBrk="1" hangingPunct="1">
              <a:lnSpc>
                <a:spcPct val="120000"/>
              </a:lnSpc>
            </a:pPr>
            <a:r>
              <a:rPr lang="en-US" sz="2000" dirty="0" smtClean="0">
                <a:sym typeface="Symbol" pitchFamily="18" charset="2"/>
              </a:rPr>
              <a:t>- reaches about depth 8 – decent chess program</a:t>
            </a:r>
            <a:endParaRPr lang="en-US" sz="1400" dirty="0" smtClean="0"/>
          </a:p>
          <a:p>
            <a:pPr eaLnBrk="1" hangingPunct="1">
              <a:lnSpc>
                <a:spcPct val="120000"/>
              </a:lnSpc>
            </a:pPr>
            <a:r>
              <a:rPr lang="en-US" sz="2400" dirty="0" smtClean="0"/>
              <a:t>Guarantee of optimal play is gone</a:t>
            </a:r>
            <a:endParaRPr lang="en-US" sz="1400" dirty="0" smtClean="0"/>
          </a:p>
          <a:p>
            <a:pPr eaLnBrk="1" hangingPunct="1">
              <a:lnSpc>
                <a:spcPct val="120000"/>
              </a:lnSpc>
            </a:pPr>
            <a:r>
              <a:rPr lang="en-US" sz="2400" dirty="0" smtClean="0"/>
              <a:t>More plies makes a BIG difference</a:t>
            </a:r>
            <a:endParaRPr lang="en-US" sz="1400" dirty="0" smtClean="0"/>
          </a:p>
          <a:p>
            <a:pPr eaLnBrk="1" hangingPunct="1">
              <a:lnSpc>
                <a:spcPct val="120000"/>
              </a:lnSpc>
            </a:pPr>
            <a:r>
              <a:rPr lang="en-US" sz="2400" dirty="0" smtClean="0"/>
              <a:t>Use iterative deepening for an anytime algorithm</a:t>
            </a:r>
          </a:p>
        </p:txBody>
      </p:sp>
      <p:sp>
        <p:nvSpPr>
          <p:cNvPr id="17412" name="AutoShape 22"/>
          <p:cNvSpPr>
            <a:spLocks noChangeArrowheads="1"/>
          </p:cNvSpPr>
          <p:nvPr/>
        </p:nvSpPr>
        <p:spPr bwMode="auto">
          <a:xfrm>
            <a:off x="6972300" y="1524000"/>
            <a:ext cx="285750" cy="304800"/>
          </a:xfrm>
          <a:prstGeom prst="triangle">
            <a:avLst>
              <a:gd name="adj" fmla="val 50000"/>
            </a:avLst>
          </a:prstGeom>
          <a:solidFill>
            <a:srgbClr val="CCCCCC"/>
          </a:solidFill>
          <a:ln w="9525">
            <a:solidFill>
              <a:schemeClr val="tx1"/>
            </a:solidFill>
            <a:miter lim="800000"/>
            <a:headEnd/>
            <a:tailEnd/>
          </a:ln>
        </p:spPr>
        <p:txBody>
          <a:bodyPr wrap="none" anchor="ctr"/>
          <a:lstStyle/>
          <a:p>
            <a:pPr algn="ctr"/>
            <a:endParaRPr lang="en-US">
              <a:latin typeface="Calibri" pitchFamily="34" charset="0"/>
            </a:endParaRPr>
          </a:p>
        </p:txBody>
      </p:sp>
      <p:sp>
        <p:nvSpPr>
          <p:cNvPr id="17413" name="AutoShape 23"/>
          <p:cNvSpPr>
            <a:spLocks noChangeArrowheads="1"/>
          </p:cNvSpPr>
          <p:nvPr/>
        </p:nvSpPr>
        <p:spPr bwMode="auto">
          <a:xfrm rot="10800000">
            <a:off x="6343650" y="1981200"/>
            <a:ext cx="28575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14" name="AutoShape 24"/>
          <p:cNvSpPr>
            <a:spLocks noChangeArrowheads="1"/>
          </p:cNvSpPr>
          <p:nvPr/>
        </p:nvSpPr>
        <p:spPr bwMode="auto">
          <a:xfrm rot="10800000">
            <a:off x="7600950" y="1981200"/>
            <a:ext cx="285750" cy="304800"/>
          </a:xfrm>
          <a:prstGeom prst="triangle">
            <a:avLst>
              <a:gd name="adj" fmla="val 50000"/>
            </a:avLst>
          </a:prstGeom>
          <a:solidFill>
            <a:srgbClr val="CCCCCC"/>
          </a:solidFill>
          <a:ln w="9525">
            <a:solidFill>
              <a:schemeClr val="tx1"/>
            </a:solidFill>
            <a:miter lim="800000"/>
            <a:headEnd/>
            <a:tailEnd/>
          </a:ln>
        </p:spPr>
        <p:txBody>
          <a:bodyPr rot="10800000" wrap="none" anchor="ctr"/>
          <a:lstStyle/>
          <a:p>
            <a:pPr algn="ctr"/>
            <a:endParaRPr lang="en-US">
              <a:latin typeface="Calibri" pitchFamily="34" charset="0"/>
            </a:endParaRPr>
          </a:p>
        </p:txBody>
      </p:sp>
      <p:cxnSp>
        <p:nvCxnSpPr>
          <p:cNvPr id="17415" name="AutoShape 25"/>
          <p:cNvCxnSpPr>
            <a:cxnSpLocks noChangeShapeType="1"/>
            <a:stCxn id="17412" idx="3"/>
            <a:endCxn id="17413" idx="3"/>
          </p:cNvCxnSpPr>
          <p:nvPr/>
        </p:nvCxnSpPr>
        <p:spPr bwMode="auto">
          <a:xfrm flipH="1">
            <a:off x="6486525" y="1828800"/>
            <a:ext cx="628650" cy="152400"/>
          </a:xfrm>
          <a:prstGeom prst="straightConnector1">
            <a:avLst/>
          </a:prstGeom>
          <a:noFill/>
          <a:ln w="9525">
            <a:solidFill>
              <a:schemeClr val="tx1"/>
            </a:solidFill>
            <a:round/>
            <a:headEnd/>
            <a:tailEnd type="triangle" w="med" len="med"/>
          </a:ln>
        </p:spPr>
      </p:cxnSp>
      <p:cxnSp>
        <p:nvCxnSpPr>
          <p:cNvPr id="17416" name="AutoShape 26"/>
          <p:cNvCxnSpPr>
            <a:cxnSpLocks noChangeShapeType="1"/>
            <a:stCxn id="17412" idx="3"/>
            <a:endCxn id="17414" idx="3"/>
          </p:cNvCxnSpPr>
          <p:nvPr/>
        </p:nvCxnSpPr>
        <p:spPr bwMode="auto">
          <a:xfrm>
            <a:off x="7115175" y="1828800"/>
            <a:ext cx="628650" cy="152400"/>
          </a:xfrm>
          <a:prstGeom prst="straightConnector1">
            <a:avLst/>
          </a:prstGeom>
          <a:noFill/>
          <a:ln w="9525">
            <a:solidFill>
              <a:schemeClr val="tx1"/>
            </a:solidFill>
            <a:round/>
            <a:headEnd/>
            <a:tailEnd type="triangle" w="med" len="med"/>
          </a:ln>
        </p:spPr>
      </p:cxnSp>
      <p:cxnSp>
        <p:nvCxnSpPr>
          <p:cNvPr id="17417" name="AutoShape 27"/>
          <p:cNvCxnSpPr>
            <a:cxnSpLocks noChangeShapeType="1"/>
            <a:stCxn id="17413" idx="0"/>
            <a:endCxn id="1085499" idx="0"/>
          </p:cNvCxnSpPr>
          <p:nvPr/>
        </p:nvCxnSpPr>
        <p:spPr bwMode="auto">
          <a:xfrm flipH="1">
            <a:off x="6229350" y="2286000"/>
            <a:ext cx="257175" cy="152400"/>
          </a:xfrm>
          <a:prstGeom prst="straightConnector1">
            <a:avLst/>
          </a:prstGeom>
          <a:noFill/>
          <a:ln w="9525">
            <a:solidFill>
              <a:schemeClr val="tx1"/>
            </a:solidFill>
            <a:round/>
            <a:headEnd/>
            <a:tailEnd type="triangle" w="med" len="med"/>
          </a:ln>
        </p:spPr>
      </p:cxnSp>
      <p:cxnSp>
        <p:nvCxnSpPr>
          <p:cNvPr id="17418" name="AutoShape 28"/>
          <p:cNvCxnSpPr>
            <a:cxnSpLocks noChangeShapeType="1"/>
            <a:stCxn id="17413" idx="0"/>
            <a:endCxn id="1085500" idx="0"/>
          </p:cNvCxnSpPr>
          <p:nvPr/>
        </p:nvCxnSpPr>
        <p:spPr bwMode="auto">
          <a:xfrm>
            <a:off x="6486525" y="2286000"/>
            <a:ext cx="257175" cy="152400"/>
          </a:xfrm>
          <a:prstGeom prst="straightConnector1">
            <a:avLst/>
          </a:prstGeom>
          <a:noFill/>
          <a:ln w="9525">
            <a:solidFill>
              <a:schemeClr val="tx1"/>
            </a:solidFill>
            <a:round/>
            <a:headEnd/>
            <a:tailEnd type="triangle" w="med" len="med"/>
          </a:ln>
        </p:spPr>
      </p:cxnSp>
      <p:cxnSp>
        <p:nvCxnSpPr>
          <p:cNvPr id="17419" name="AutoShape 29"/>
          <p:cNvCxnSpPr>
            <a:cxnSpLocks noChangeShapeType="1"/>
            <a:stCxn id="17424" idx="3"/>
            <a:endCxn id="17427" idx="0"/>
          </p:cNvCxnSpPr>
          <p:nvPr/>
        </p:nvCxnSpPr>
        <p:spPr bwMode="auto">
          <a:xfrm flipH="1">
            <a:off x="7743825" y="2743200"/>
            <a:ext cx="228600" cy="152400"/>
          </a:xfrm>
          <a:prstGeom prst="straightConnector1">
            <a:avLst/>
          </a:prstGeom>
          <a:noFill/>
          <a:ln w="9525">
            <a:solidFill>
              <a:schemeClr val="tx1"/>
            </a:solidFill>
            <a:round/>
            <a:headEnd/>
            <a:tailEnd type="triangle" w="med" len="med"/>
          </a:ln>
        </p:spPr>
      </p:cxnSp>
      <p:cxnSp>
        <p:nvCxnSpPr>
          <p:cNvPr id="17420" name="AutoShape 30"/>
          <p:cNvCxnSpPr>
            <a:cxnSpLocks noChangeShapeType="1"/>
            <a:stCxn id="17424" idx="3"/>
            <a:endCxn id="17428" idx="0"/>
          </p:cNvCxnSpPr>
          <p:nvPr/>
        </p:nvCxnSpPr>
        <p:spPr bwMode="auto">
          <a:xfrm>
            <a:off x="7972425" y="2743200"/>
            <a:ext cx="228600" cy="152400"/>
          </a:xfrm>
          <a:prstGeom prst="straightConnector1">
            <a:avLst/>
          </a:prstGeom>
          <a:noFill/>
          <a:ln w="9525">
            <a:solidFill>
              <a:schemeClr val="tx1"/>
            </a:solidFill>
            <a:round/>
            <a:headEnd/>
            <a:tailEnd type="triangle" w="med" len="med"/>
          </a:ln>
        </p:spPr>
      </p:cxnSp>
      <p:sp>
        <p:nvSpPr>
          <p:cNvPr id="17421" name="AutoShape 31"/>
          <p:cNvSpPr>
            <a:spLocks noChangeArrowheads="1"/>
          </p:cNvSpPr>
          <p:nvPr/>
        </p:nvSpPr>
        <p:spPr bwMode="auto">
          <a:xfrm>
            <a:off x="6115050" y="2438400"/>
            <a:ext cx="28575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2" name="AutoShape 32"/>
          <p:cNvSpPr>
            <a:spLocks noChangeArrowheads="1"/>
          </p:cNvSpPr>
          <p:nvPr/>
        </p:nvSpPr>
        <p:spPr bwMode="auto">
          <a:xfrm>
            <a:off x="6572250" y="2438400"/>
            <a:ext cx="28575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3" name="AutoShape 33"/>
          <p:cNvSpPr>
            <a:spLocks noChangeArrowheads="1"/>
          </p:cNvSpPr>
          <p:nvPr/>
        </p:nvSpPr>
        <p:spPr bwMode="auto">
          <a:xfrm>
            <a:off x="7372350" y="2438400"/>
            <a:ext cx="28575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4" name="AutoShape 34"/>
          <p:cNvSpPr>
            <a:spLocks noChangeArrowheads="1"/>
          </p:cNvSpPr>
          <p:nvPr/>
        </p:nvSpPr>
        <p:spPr bwMode="auto">
          <a:xfrm>
            <a:off x="7829550" y="2438400"/>
            <a:ext cx="28575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5" name="AutoShape 35"/>
          <p:cNvSpPr>
            <a:spLocks noChangeArrowheads="1"/>
          </p:cNvSpPr>
          <p:nvPr/>
        </p:nvSpPr>
        <p:spPr bwMode="auto">
          <a:xfrm>
            <a:off x="6343650" y="2895600"/>
            <a:ext cx="28575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6" name="AutoShape 36"/>
          <p:cNvSpPr>
            <a:spLocks noChangeArrowheads="1"/>
          </p:cNvSpPr>
          <p:nvPr/>
        </p:nvSpPr>
        <p:spPr bwMode="auto">
          <a:xfrm>
            <a:off x="6343650" y="3810000"/>
            <a:ext cx="28575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27" name="AutoShape 37"/>
          <p:cNvSpPr>
            <a:spLocks noChangeArrowheads="1"/>
          </p:cNvSpPr>
          <p:nvPr/>
        </p:nvSpPr>
        <p:spPr bwMode="auto">
          <a:xfrm>
            <a:off x="7600950" y="2895600"/>
            <a:ext cx="28575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8" name="AutoShape 38"/>
          <p:cNvSpPr>
            <a:spLocks noChangeArrowheads="1"/>
          </p:cNvSpPr>
          <p:nvPr/>
        </p:nvSpPr>
        <p:spPr bwMode="auto">
          <a:xfrm>
            <a:off x="8058150" y="2895600"/>
            <a:ext cx="28575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9" name="AutoShape 39"/>
          <p:cNvSpPr>
            <a:spLocks noChangeArrowheads="1"/>
          </p:cNvSpPr>
          <p:nvPr/>
        </p:nvSpPr>
        <p:spPr bwMode="auto">
          <a:xfrm>
            <a:off x="6115050" y="3352800"/>
            <a:ext cx="28575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30" name="AutoShape 40"/>
          <p:cNvSpPr>
            <a:spLocks noChangeArrowheads="1"/>
          </p:cNvSpPr>
          <p:nvPr/>
        </p:nvSpPr>
        <p:spPr bwMode="auto">
          <a:xfrm>
            <a:off x="6572250" y="3352800"/>
            <a:ext cx="28575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1" name="AutoShape 41"/>
          <p:cNvCxnSpPr>
            <a:cxnSpLocks noChangeShapeType="1"/>
            <a:stCxn id="17414" idx="0"/>
            <a:endCxn id="17423" idx="0"/>
          </p:cNvCxnSpPr>
          <p:nvPr/>
        </p:nvCxnSpPr>
        <p:spPr bwMode="auto">
          <a:xfrm flipH="1">
            <a:off x="7515225" y="2286000"/>
            <a:ext cx="228600" cy="152400"/>
          </a:xfrm>
          <a:prstGeom prst="straightConnector1">
            <a:avLst/>
          </a:prstGeom>
          <a:noFill/>
          <a:ln w="9525">
            <a:solidFill>
              <a:schemeClr val="tx1"/>
            </a:solidFill>
            <a:round/>
            <a:headEnd/>
            <a:tailEnd type="triangle" w="med" len="med"/>
          </a:ln>
        </p:spPr>
      </p:cxnSp>
      <p:cxnSp>
        <p:nvCxnSpPr>
          <p:cNvPr id="17432" name="AutoShape 42"/>
          <p:cNvCxnSpPr>
            <a:cxnSpLocks noChangeShapeType="1"/>
            <a:stCxn id="17414" idx="0"/>
            <a:endCxn id="17424" idx="0"/>
          </p:cNvCxnSpPr>
          <p:nvPr/>
        </p:nvCxnSpPr>
        <p:spPr bwMode="auto">
          <a:xfrm>
            <a:off x="7743825" y="2286000"/>
            <a:ext cx="228600" cy="152400"/>
          </a:xfrm>
          <a:prstGeom prst="straightConnector1">
            <a:avLst/>
          </a:prstGeom>
          <a:noFill/>
          <a:ln w="9525">
            <a:solidFill>
              <a:schemeClr val="tx1"/>
            </a:solidFill>
            <a:round/>
            <a:headEnd/>
            <a:tailEnd type="triangle" w="med" len="med"/>
          </a:ln>
        </p:spPr>
      </p:cxnSp>
      <p:cxnSp>
        <p:nvCxnSpPr>
          <p:cNvPr id="17433" name="AutoShape 43"/>
          <p:cNvCxnSpPr>
            <a:cxnSpLocks noChangeShapeType="1"/>
            <a:stCxn id="17422" idx="3"/>
            <a:endCxn id="17425" idx="0"/>
          </p:cNvCxnSpPr>
          <p:nvPr/>
        </p:nvCxnSpPr>
        <p:spPr bwMode="auto">
          <a:xfrm flipH="1">
            <a:off x="6486525" y="2743200"/>
            <a:ext cx="228600" cy="152400"/>
          </a:xfrm>
          <a:prstGeom prst="straightConnector1">
            <a:avLst/>
          </a:prstGeom>
          <a:noFill/>
          <a:ln w="9525">
            <a:solidFill>
              <a:schemeClr val="tx1"/>
            </a:solidFill>
            <a:round/>
            <a:headEnd/>
            <a:tailEnd type="triangle" w="med" len="med"/>
          </a:ln>
        </p:spPr>
      </p:cxnSp>
      <p:sp>
        <p:nvSpPr>
          <p:cNvPr id="17434" name="AutoShape 44"/>
          <p:cNvSpPr>
            <a:spLocks noChangeArrowheads="1"/>
          </p:cNvSpPr>
          <p:nvPr/>
        </p:nvSpPr>
        <p:spPr bwMode="auto">
          <a:xfrm>
            <a:off x="6800850" y="3810000"/>
            <a:ext cx="28575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5" name="AutoShape 45"/>
          <p:cNvCxnSpPr>
            <a:cxnSpLocks noChangeShapeType="1"/>
            <a:stCxn id="17425" idx="3"/>
            <a:endCxn id="17429" idx="0"/>
          </p:cNvCxnSpPr>
          <p:nvPr/>
        </p:nvCxnSpPr>
        <p:spPr bwMode="auto">
          <a:xfrm flipH="1">
            <a:off x="6257925" y="3200400"/>
            <a:ext cx="228600" cy="152400"/>
          </a:xfrm>
          <a:prstGeom prst="straightConnector1">
            <a:avLst/>
          </a:prstGeom>
          <a:noFill/>
          <a:ln w="9525">
            <a:solidFill>
              <a:schemeClr val="tx1"/>
            </a:solidFill>
            <a:round/>
            <a:headEnd/>
            <a:tailEnd type="triangle" w="med" len="med"/>
          </a:ln>
        </p:spPr>
      </p:cxnSp>
      <p:cxnSp>
        <p:nvCxnSpPr>
          <p:cNvPr id="17436" name="AutoShape 46"/>
          <p:cNvCxnSpPr>
            <a:cxnSpLocks noChangeShapeType="1"/>
            <a:stCxn id="17425" idx="3"/>
            <a:endCxn id="17430" idx="0"/>
          </p:cNvCxnSpPr>
          <p:nvPr/>
        </p:nvCxnSpPr>
        <p:spPr bwMode="auto">
          <a:xfrm>
            <a:off x="6486525" y="3200400"/>
            <a:ext cx="228600" cy="152400"/>
          </a:xfrm>
          <a:prstGeom prst="straightConnector1">
            <a:avLst/>
          </a:prstGeom>
          <a:noFill/>
          <a:ln w="9525">
            <a:solidFill>
              <a:schemeClr val="tx1"/>
            </a:solidFill>
            <a:round/>
            <a:headEnd/>
            <a:tailEnd type="triangle" w="med" len="med"/>
          </a:ln>
        </p:spPr>
      </p:cxnSp>
      <p:cxnSp>
        <p:nvCxnSpPr>
          <p:cNvPr id="17437" name="AutoShape 47"/>
          <p:cNvCxnSpPr>
            <a:cxnSpLocks noChangeShapeType="1"/>
            <a:stCxn id="17430" idx="3"/>
            <a:endCxn id="17426" idx="0"/>
          </p:cNvCxnSpPr>
          <p:nvPr/>
        </p:nvCxnSpPr>
        <p:spPr bwMode="auto">
          <a:xfrm flipH="1">
            <a:off x="6486525" y="3657600"/>
            <a:ext cx="228600" cy="152400"/>
          </a:xfrm>
          <a:prstGeom prst="straightConnector1">
            <a:avLst/>
          </a:prstGeom>
          <a:noFill/>
          <a:ln w="9525">
            <a:solidFill>
              <a:schemeClr val="tx1"/>
            </a:solidFill>
            <a:round/>
            <a:headEnd/>
            <a:tailEnd type="triangle" w="med" len="med"/>
          </a:ln>
        </p:spPr>
      </p:cxnSp>
      <p:cxnSp>
        <p:nvCxnSpPr>
          <p:cNvPr id="17438" name="AutoShape 48"/>
          <p:cNvCxnSpPr>
            <a:cxnSpLocks noChangeShapeType="1"/>
            <a:stCxn id="17430" idx="3"/>
            <a:endCxn id="17434" idx="0"/>
          </p:cNvCxnSpPr>
          <p:nvPr/>
        </p:nvCxnSpPr>
        <p:spPr bwMode="auto">
          <a:xfrm>
            <a:off x="6715125" y="3657600"/>
            <a:ext cx="228600" cy="152400"/>
          </a:xfrm>
          <a:prstGeom prst="straightConnector1">
            <a:avLst/>
          </a:prstGeom>
          <a:noFill/>
          <a:ln w="9525">
            <a:solidFill>
              <a:schemeClr val="tx1"/>
            </a:solidFill>
            <a:round/>
            <a:headEnd/>
            <a:tailEnd type="triangle" w="med" len="med"/>
          </a:ln>
        </p:spPr>
      </p:cxnSp>
      <p:sp>
        <p:nvSpPr>
          <p:cNvPr id="17439" name="Rectangle 49"/>
          <p:cNvSpPr>
            <a:spLocks noChangeArrowheads="1"/>
          </p:cNvSpPr>
          <p:nvPr/>
        </p:nvSpPr>
        <p:spPr bwMode="auto">
          <a:xfrm>
            <a:off x="5943600" y="5791200"/>
            <a:ext cx="40005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0" name="Rectangle 50"/>
          <p:cNvSpPr>
            <a:spLocks noChangeArrowheads="1"/>
          </p:cNvSpPr>
          <p:nvPr/>
        </p:nvSpPr>
        <p:spPr bwMode="auto">
          <a:xfrm>
            <a:off x="6572250" y="5791200"/>
            <a:ext cx="40005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1" name="Rectangle 51"/>
          <p:cNvSpPr>
            <a:spLocks noChangeArrowheads="1"/>
          </p:cNvSpPr>
          <p:nvPr/>
        </p:nvSpPr>
        <p:spPr bwMode="auto">
          <a:xfrm>
            <a:off x="7315200" y="5791200"/>
            <a:ext cx="40005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2" name="Rectangle 52"/>
          <p:cNvSpPr>
            <a:spLocks noChangeArrowheads="1"/>
          </p:cNvSpPr>
          <p:nvPr/>
        </p:nvSpPr>
        <p:spPr bwMode="auto">
          <a:xfrm>
            <a:off x="7943850" y="5791200"/>
            <a:ext cx="40005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3" name="Freeform 53"/>
          <p:cNvSpPr>
            <a:spLocks/>
          </p:cNvSpPr>
          <p:nvPr/>
        </p:nvSpPr>
        <p:spPr bwMode="auto">
          <a:xfrm>
            <a:off x="6076950" y="4114800"/>
            <a:ext cx="381000" cy="1676400"/>
          </a:xfrm>
          <a:custGeom>
            <a:avLst/>
            <a:gdLst>
              <a:gd name="T0" fmla="*/ 2147483647 w 320"/>
              <a:gd name="T1" fmla="*/ 0 h 1440"/>
              <a:gd name="T2" fmla="*/ 2147483647 w 320"/>
              <a:gd name="T3" fmla="*/ 2147483647 h 1440"/>
              <a:gd name="T4" fmla="*/ 2147483647 w 320"/>
              <a:gd name="T5" fmla="*/ 2147483647 h 1440"/>
              <a:gd name="T6" fmla="*/ 2147483647 w 320"/>
              <a:gd name="T7" fmla="*/ 2147483647 h 1440"/>
              <a:gd name="T8" fmla="*/ 2147483647 w 320"/>
              <a:gd name="T9" fmla="*/ 2147483647 h 1440"/>
              <a:gd name="T10" fmla="*/ 2147483647 w 320"/>
              <a:gd name="T11" fmla="*/ 2147483647 h 1440"/>
              <a:gd name="T12" fmla="*/ 0 60000 65536"/>
              <a:gd name="T13" fmla="*/ 0 60000 65536"/>
              <a:gd name="T14" fmla="*/ 0 60000 65536"/>
              <a:gd name="T15" fmla="*/ 0 60000 65536"/>
              <a:gd name="T16" fmla="*/ 0 60000 65536"/>
              <a:gd name="T17" fmla="*/ 0 60000 65536"/>
              <a:gd name="T18" fmla="*/ 0 w 320"/>
              <a:gd name="T19" fmla="*/ 0 h 1440"/>
              <a:gd name="T20" fmla="*/ 320 w 320"/>
              <a:gd name="T21" fmla="*/ 1440 h 1440"/>
            </a:gdLst>
            <a:ahLst/>
            <a:cxnLst>
              <a:cxn ang="T12">
                <a:pos x="T0" y="T1"/>
              </a:cxn>
              <a:cxn ang="T13">
                <a:pos x="T2" y="T3"/>
              </a:cxn>
              <a:cxn ang="T14">
                <a:pos x="T4" y="T5"/>
              </a:cxn>
              <a:cxn ang="T15">
                <a:pos x="T6" y="T7"/>
              </a:cxn>
              <a:cxn ang="T16">
                <a:pos x="T8" y="T9"/>
              </a:cxn>
              <a:cxn ang="T17">
                <a:pos x="T10" y="T11"/>
              </a:cxn>
            </a:cxnLst>
            <a:rect l="T18" t="T19" r="T20" b="T21"/>
            <a:pathLst>
              <a:path w="320" h="1440">
                <a:moveTo>
                  <a:pt x="320" y="0"/>
                </a:moveTo>
                <a:cubicBezTo>
                  <a:pt x="232" y="72"/>
                  <a:pt x="144" y="144"/>
                  <a:pt x="128" y="240"/>
                </a:cubicBezTo>
                <a:cubicBezTo>
                  <a:pt x="112" y="336"/>
                  <a:pt x="240" y="480"/>
                  <a:pt x="224" y="576"/>
                </a:cubicBezTo>
                <a:cubicBezTo>
                  <a:pt x="208" y="672"/>
                  <a:pt x="64" y="736"/>
                  <a:pt x="32" y="816"/>
                </a:cubicBezTo>
                <a:cubicBezTo>
                  <a:pt x="0" y="896"/>
                  <a:pt x="32" y="952"/>
                  <a:pt x="32" y="1056"/>
                </a:cubicBezTo>
                <a:cubicBezTo>
                  <a:pt x="32" y="1160"/>
                  <a:pt x="32" y="1300"/>
                  <a:pt x="32" y="1440"/>
                </a:cubicBezTo>
              </a:path>
            </a:pathLst>
          </a:custGeom>
          <a:noFill/>
          <a:ln w="12700">
            <a:solidFill>
              <a:schemeClr val="tx1"/>
            </a:solidFill>
            <a:round/>
            <a:headEnd/>
            <a:tailEnd type="triangle" w="med" len="med"/>
          </a:ln>
        </p:spPr>
        <p:txBody>
          <a:bodyPr wrap="none" anchor="ctr"/>
          <a:lstStyle/>
          <a:p>
            <a:endParaRPr lang="en-US"/>
          </a:p>
        </p:txBody>
      </p:sp>
      <p:sp>
        <p:nvSpPr>
          <p:cNvPr id="17444" name="Freeform 54"/>
          <p:cNvSpPr>
            <a:spLocks/>
          </p:cNvSpPr>
          <p:nvPr/>
        </p:nvSpPr>
        <p:spPr bwMode="auto">
          <a:xfrm>
            <a:off x="6667500" y="4114800"/>
            <a:ext cx="304800" cy="16764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5" name="Freeform 55"/>
          <p:cNvSpPr>
            <a:spLocks/>
          </p:cNvSpPr>
          <p:nvPr/>
        </p:nvSpPr>
        <p:spPr bwMode="auto">
          <a:xfrm>
            <a:off x="7886700" y="3200400"/>
            <a:ext cx="342900" cy="25908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6" name="Freeform 56"/>
          <p:cNvSpPr>
            <a:spLocks/>
          </p:cNvSpPr>
          <p:nvPr/>
        </p:nvSpPr>
        <p:spPr bwMode="auto">
          <a:xfrm>
            <a:off x="7458075" y="3200400"/>
            <a:ext cx="381000" cy="2590800"/>
          </a:xfrm>
          <a:custGeom>
            <a:avLst/>
            <a:gdLst>
              <a:gd name="T0" fmla="*/ 2147483647 w 320"/>
              <a:gd name="T1" fmla="*/ 0 h 1632"/>
              <a:gd name="T2" fmla="*/ 2147483647 w 320"/>
              <a:gd name="T3" fmla="*/ 2147483647 h 1632"/>
              <a:gd name="T4" fmla="*/ 2147483647 w 320"/>
              <a:gd name="T5" fmla="*/ 2147483647 h 1632"/>
              <a:gd name="T6" fmla="*/ 2147483647 w 320"/>
              <a:gd name="T7" fmla="*/ 2147483647 h 1632"/>
              <a:gd name="T8" fmla="*/ 2147483647 w 320"/>
              <a:gd name="T9" fmla="*/ 2147483647 h 1632"/>
              <a:gd name="T10" fmla="*/ 2147483647 w 320"/>
              <a:gd name="T11" fmla="*/ 2147483647 h 1632"/>
              <a:gd name="T12" fmla="*/ 0 60000 65536"/>
              <a:gd name="T13" fmla="*/ 0 60000 65536"/>
              <a:gd name="T14" fmla="*/ 0 60000 65536"/>
              <a:gd name="T15" fmla="*/ 0 60000 65536"/>
              <a:gd name="T16" fmla="*/ 0 60000 65536"/>
              <a:gd name="T17" fmla="*/ 0 60000 65536"/>
              <a:gd name="T18" fmla="*/ 0 w 320"/>
              <a:gd name="T19" fmla="*/ 0 h 1632"/>
              <a:gd name="T20" fmla="*/ 320 w 3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320" h="1632">
                <a:moveTo>
                  <a:pt x="216" y="0"/>
                </a:moveTo>
                <a:cubicBezTo>
                  <a:pt x="268" y="108"/>
                  <a:pt x="320" y="216"/>
                  <a:pt x="312" y="336"/>
                </a:cubicBezTo>
                <a:cubicBezTo>
                  <a:pt x="304" y="456"/>
                  <a:pt x="192" y="576"/>
                  <a:pt x="168" y="720"/>
                </a:cubicBezTo>
                <a:cubicBezTo>
                  <a:pt x="144" y="864"/>
                  <a:pt x="192" y="1104"/>
                  <a:pt x="168" y="1200"/>
                </a:cubicBezTo>
                <a:cubicBezTo>
                  <a:pt x="144" y="1296"/>
                  <a:pt x="48" y="1224"/>
                  <a:pt x="24" y="1296"/>
                </a:cubicBezTo>
                <a:cubicBezTo>
                  <a:pt x="0" y="1368"/>
                  <a:pt x="12" y="1500"/>
                  <a:pt x="24" y="1632"/>
                </a:cubicBezTo>
              </a:path>
            </a:pathLst>
          </a:custGeom>
          <a:noFill/>
          <a:ln w="12700">
            <a:solidFill>
              <a:schemeClr val="tx1"/>
            </a:solidFill>
            <a:round/>
            <a:headEnd/>
            <a:tailEnd type="triangle" w="med" len="med"/>
          </a:ln>
        </p:spPr>
        <p:txBody>
          <a:bodyPr wrap="none" anchor="ctr"/>
          <a:lstStyle/>
          <a:p>
            <a:endParaRPr lang="en-US"/>
          </a:p>
        </p:txBody>
      </p:sp>
      <p:cxnSp>
        <p:nvCxnSpPr>
          <p:cNvPr id="17447" name="AutoShape 57"/>
          <p:cNvCxnSpPr>
            <a:cxnSpLocks noChangeShapeType="1"/>
            <a:stCxn id="17422" idx="3"/>
            <a:endCxn id="17448" idx="0"/>
          </p:cNvCxnSpPr>
          <p:nvPr/>
        </p:nvCxnSpPr>
        <p:spPr bwMode="auto">
          <a:xfrm>
            <a:off x="6715125" y="2743200"/>
            <a:ext cx="228600" cy="152400"/>
          </a:xfrm>
          <a:prstGeom prst="straightConnector1">
            <a:avLst/>
          </a:prstGeom>
          <a:noFill/>
          <a:ln w="9525">
            <a:solidFill>
              <a:schemeClr val="tx1"/>
            </a:solidFill>
            <a:round/>
            <a:headEnd/>
            <a:tailEnd type="triangle" w="med" len="med"/>
          </a:ln>
        </p:spPr>
      </p:cxnSp>
      <p:sp>
        <p:nvSpPr>
          <p:cNvPr id="17448" name="AutoShape 58"/>
          <p:cNvSpPr>
            <a:spLocks noChangeArrowheads="1"/>
          </p:cNvSpPr>
          <p:nvPr/>
        </p:nvSpPr>
        <p:spPr bwMode="auto">
          <a:xfrm>
            <a:off x="6800850" y="2895600"/>
            <a:ext cx="28575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085499" name="Rectangle 59"/>
          <p:cNvSpPr>
            <a:spLocks noChangeArrowheads="1"/>
          </p:cNvSpPr>
          <p:nvPr/>
        </p:nvSpPr>
        <p:spPr bwMode="auto">
          <a:xfrm>
            <a:off x="6057900" y="2438400"/>
            <a:ext cx="3429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-1</a:t>
            </a:r>
          </a:p>
        </p:txBody>
      </p:sp>
      <p:sp>
        <p:nvSpPr>
          <p:cNvPr id="1085500" name="Rectangle 60"/>
          <p:cNvSpPr>
            <a:spLocks noChangeArrowheads="1"/>
          </p:cNvSpPr>
          <p:nvPr/>
        </p:nvSpPr>
        <p:spPr bwMode="auto">
          <a:xfrm>
            <a:off x="6572250" y="2438400"/>
            <a:ext cx="3429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-2</a:t>
            </a:r>
          </a:p>
        </p:txBody>
      </p:sp>
      <p:sp>
        <p:nvSpPr>
          <p:cNvPr id="1085501" name="Rectangle 61"/>
          <p:cNvSpPr>
            <a:spLocks noChangeArrowheads="1"/>
          </p:cNvSpPr>
          <p:nvPr/>
        </p:nvSpPr>
        <p:spPr bwMode="auto">
          <a:xfrm>
            <a:off x="7315200" y="2438400"/>
            <a:ext cx="3429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4</a:t>
            </a:r>
          </a:p>
        </p:txBody>
      </p:sp>
      <p:sp>
        <p:nvSpPr>
          <p:cNvPr id="1085502" name="Rectangle 62"/>
          <p:cNvSpPr>
            <a:spLocks noChangeArrowheads="1"/>
          </p:cNvSpPr>
          <p:nvPr/>
        </p:nvSpPr>
        <p:spPr bwMode="auto">
          <a:xfrm>
            <a:off x="7829550" y="2438400"/>
            <a:ext cx="3429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9</a:t>
            </a:r>
          </a:p>
        </p:txBody>
      </p:sp>
      <p:sp>
        <p:nvSpPr>
          <p:cNvPr id="1085505" name="AutoShape 65"/>
          <p:cNvSpPr>
            <a:spLocks noChangeArrowheads="1"/>
          </p:cNvSpPr>
          <p:nvPr/>
        </p:nvSpPr>
        <p:spPr bwMode="auto">
          <a:xfrm>
            <a:off x="6972300" y="1524000"/>
            <a:ext cx="285750" cy="304800"/>
          </a:xfrm>
          <a:prstGeom prst="triangle">
            <a:avLst>
              <a:gd name="adj" fmla="val 50000"/>
            </a:avLst>
          </a:prstGeom>
          <a:solidFill>
            <a:srgbClr val="0099FF"/>
          </a:solidFill>
          <a:ln w="9525">
            <a:solidFill>
              <a:schemeClr val="tx1"/>
            </a:solidFill>
            <a:miter lim="800000"/>
            <a:headEnd/>
            <a:tailEnd/>
          </a:ln>
        </p:spPr>
        <p:txBody>
          <a:bodyPr wrap="none" tIns="182880" anchor="b" anchorCtr="0"/>
          <a:lstStyle/>
          <a:p>
            <a:pPr algn="ctr"/>
            <a:r>
              <a:rPr lang="en-US" dirty="0">
                <a:latin typeface="Calibri" pitchFamily="34" charset="0"/>
              </a:rPr>
              <a:t>4</a:t>
            </a:r>
          </a:p>
        </p:txBody>
      </p:sp>
      <p:sp>
        <p:nvSpPr>
          <p:cNvPr id="1085507" name="Text Box 67"/>
          <p:cNvSpPr txBox="1">
            <a:spLocks noChangeArrowheads="1"/>
          </p:cNvSpPr>
          <p:nvPr/>
        </p:nvSpPr>
        <p:spPr bwMode="auto">
          <a:xfrm>
            <a:off x="8153401" y="1917978"/>
            <a:ext cx="762000" cy="369332"/>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min</a:t>
            </a:r>
          </a:p>
        </p:txBody>
      </p:sp>
      <p:sp>
        <p:nvSpPr>
          <p:cNvPr id="1085508" name="Text Box 68"/>
          <p:cNvSpPr txBox="1">
            <a:spLocks noChangeArrowheads="1"/>
          </p:cNvSpPr>
          <p:nvPr/>
        </p:nvSpPr>
        <p:spPr bwMode="auto">
          <a:xfrm>
            <a:off x="8077201" y="1460778"/>
            <a:ext cx="838200" cy="369332"/>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max</a:t>
            </a:r>
          </a:p>
        </p:txBody>
      </p:sp>
      <p:sp>
        <p:nvSpPr>
          <p:cNvPr id="1085509" name="AutoShape 69"/>
          <p:cNvSpPr>
            <a:spLocks noChangeArrowheads="1"/>
          </p:cNvSpPr>
          <p:nvPr/>
        </p:nvSpPr>
        <p:spPr bwMode="auto">
          <a:xfrm rot="10800000">
            <a:off x="6343650" y="1981200"/>
            <a:ext cx="28575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-2</a:t>
            </a:r>
          </a:p>
        </p:txBody>
      </p:sp>
      <p:sp>
        <p:nvSpPr>
          <p:cNvPr id="1085510" name="AutoShape 70"/>
          <p:cNvSpPr>
            <a:spLocks noChangeArrowheads="1"/>
          </p:cNvSpPr>
          <p:nvPr/>
        </p:nvSpPr>
        <p:spPr bwMode="auto">
          <a:xfrm rot="10800000">
            <a:off x="7600950" y="1981200"/>
            <a:ext cx="28575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4</a:t>
            </a:r>
          </a:p>
        </p:txBody>
      </p:sp>
    </p:spTree>
    <p:extLst>
      <p:ext uri="{BB962C8B-B14F-4D97-AF65-F5344CB8AC3E}">
        <p14:creationId xmlns:p14="http://schemas.microsoft.com/office/powerpoint/2010/main" val="2423377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54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855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855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855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855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55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08550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11">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11">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11">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11">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411">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411">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4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9" grpId="0" animBg="1" autoUpdateAnimBg="0"/>
      <p:bldP spid="1085500" grpId="0" animBg="1" autoUpdateAnimBg="0"/>
      <p:bldP spid="1085501" grpId="0" animBg="1" autoUpdateAnimBg="0"/>
      <p:bldP spid="1085502" grpId="0" animBg="1" autoUpdateAnimBg="0"/>
      <p:bldP spid="1085505" grpId="0" animBg="1" autoUpdateAnimBg="0"/>
      <p:bldP spid="1085509" grpId="0" animBg="1"/>
      <p:bldP spid="10855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00625" y="1404537"/>
            <a:ext cx="3457575" cy="22675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57750" y="3886200"/>
            <a:ext cx="3514725" cy="21587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Depth Matters</a:t>
            </a:r>
            <a:endParaRPr lang="en-US" dirty="0"/>
          </a:p>
        </p:txBody>
      </p:sp>
      <p:sp>
        <p:nvSpPr>
          <p:cNvPr id="3" name="Content Placeholder 2"/>
          <p:cNvSpPr>
            <a:spLocks noGrp="1"/>
          </p:cNvSpPr>
          <p:nvPr>
            <p:ph idx="1"/>
          </p:nvPr>
        </p:nvSpPr>
        <p:spPr>
          <a:xfrm>
            <a:off x="304800" y="1397001"/>
            <a:ext cx="4095750" cy="4729164"/>
          </a:xfrm>
        </p:spPr>
        <p:txBody>
          <a:bodyPr/>
          <a:lstStyle/>
          <a:p>
            <a:r>
              <a:rPr lang="en-US" sz="2400" dirty="0" smtClean="0"/>
              <a:t>Evaluation functions are always imperfect</a:t>
            </a:r>
          </a:p>
          <a:p>
            <a:r>
              <a:rPr lang="en-US" sz="2400" dirty="0" smtClean="0"/>
              <a:t>The deeper in the tree the evaluation function is buried, the less the quality of the evaluation function matters</a:t>
            </a:r>
          </a:p>
          <a:p>
            <a:r>
              <a:rPr lang="en-US" sz="2400" dirty="0" smtClean="0"/>
              <a:t>An important example of the tradeoff between complexity of features and complexity of computation</a:t>
            </a:r>
            <a:endParaRPr lang="en-US" sz="2400" dirty="0"/>
          </a:p>
        </p:txBody>
      </p:sp>
    </p:spTree>
    <p:extLst>
      <p:ext uri="{BB962C8B-B14F-4D97-AF65-F5344CB8AC3E}">
        <p14:creationId xmlns:p14="http://schemas.microsoft.com/office/powerpoint/2010/main" val="223404487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8610600" cy="1143000"/>
          </a:xfrm>
        </p:spPr>
        <p:txBody>
          <a:bodyPr/>
          <a:lstStyle/>
          <a:p>
            <a:r>
              <a:rPr lang="en-US" dirty="0" smtClean="0"/>
              <a:t>Video of Demo Limited Depth (2)</a:t>
            </a:r>
            <a:endParaRPr lang="en-US" dirty="0"/>
          </a:p>
        </p:txBody>
      </p:sp>
      <p:pic>
        <p:nvPicPr>
          <p:cNvPr id="3" name="DepthLimited-depth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63040" y="1143000"/>
            <a:ext cx="6217920" cy="5181600"/>
          </a:xfrm>
          <a:prstGeom prst="rect">
            <a:avLst/>
          </a:prstGeom>
        </p:spPr>
      </p:pic>
    </p:spTree>
    <p:extLst>
      <p:ext uri="{BB962C8B-B14F-4D97-AF65-F5344CB8AC3E}">
        <p14:creationId xmlns:p14="http://schemas.microsoft.com/office/powerpoint/2010/main" val="216292349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763000" cy="1143000"/>
          </a:xfrm>
        </p:spPr>
        <p:txBody>
          <a:bodyPr/>
          <a:lstStyle/>
          <a:p>
            <a:r>
              <a:rPr lang="en-US" dirty="0" smtClean="0"/>
              <a:t>Video of Demo Limited Depth (10)</a:t>
            </a:r>
            <a:endParaRPr lang="en-US" dirty="0"/>
          </a:p>
        </p:txBody>
      </p:sp>
      <p:pic>
        <p:nvPicPr>
          <p:cNvPr id="3" name="DepthLimited-depth1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62088" y="1143000"/>
            <a:ext cx="6219825" cy="5183188"/>
          </a:xfrm>
          <a:prstGeom prst="rect">
            <a:avLst/>
          </a:prstGeom>
        </p:spPr>
      </p:pic>
    </p:spTree>
    <p:extLst>
      <p:ext uri="{BB962C8B-B14F-4D97-AF65-F5344CB8AC3E}">
        <p14:creationId xmlns:p14="http://schemas.microsoft.com/office/powerpoint/2010/main" val="4989736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Minimax</a:t>
            </a:r>
            <a:r>
              <a:rPr lang="en-US" dirty="0" smtClean="0"/>
              <a:t> Limitations?</a:t>
            </a:r>
            <a:endParaRPr lang="en-US" dirty="0"/>
          </a:p>
        </p:txBody>
      </p:sp>
      <p:sp>
        <p:nvSpPr>
          <p:cNvPr id="3" name="Content Placeholder 2"/>
          <p:cNvSpPr>
            <a:spLocks noGrp="1"/>
          </p:cNvSpPr>
          <p:nvPr>
            <p:ph idx="1"/>
          </p:nvPr>
        </p:nvSpPr>
        <p:spPr>
          <a:xfrm>
            <a:off x="457200" y="1600200"/>
            <a:ext cx="4689475" cy="4876800"/>
          </a:xfrm>
        </p:spPr>
        <p:txBody>
          <a:bodyPr/>
          <a:lstStyle/>
          <a:p>
            <a:pPr>
              <a:defRPr/>
            </a:pPr>
            <a:r>
              <a:rPr lang="en-US" dirty="0" smtClean="0"/>
              <a:t>Two important factors for success:</a:t>
            </a:r>
          </a:p>
          <a:p>
            <a:pPr lvl="1">
              <a:defRPr/>
            </a:pPr>
            <a:r>
              <a:rPr lang="en-US" dirty="0" smtClean="0"/>
              <a:t>Deep look ahead</a:t>
            </a:r>
          </a:p>
          <a:p>
            <a:pPr lvl="1">
              <a:defRPr/>
            </a:pPr>
            <a:r>
              <a:rPr lang="en-US" dirty="0" smtClean="0"/>
              <a:t>Good heuristic function</a:t>
            </a:r>
          </a:p>
          <a:p>
            <a:pPr>
              <a:defRPr/>
            </a:pPr>
            <a:r>
              <a:rPr lang="en-US" dirty="0" smtClean="0"/>
              <a:t>Are there games where this is not feasible? </a:t>
            </a:r>
            <a:endParaRPr lang="en-US" dirty="0"/>
          </a:p>
        </p:txBody>
      </p:sp>
      <p:pic>
        <p:nvPicPr>
          <p:cNvPr id="4" name="Content Placeholder 6" descr="go.gif"/>
          <p:cNvPicPr>
            <a:picLocks noChangeAspect="1"/>
          </p:cNvPicPr>
          <p:nvPr/>
        </p:nvPicPr>
        <p:blipFill>
          <a:blip r:embed="rId3">
            <a:extLst>
              <a:ext uri="{28A0092B-C50C-407E-A947-70E740481C1C}">
                <a14:useLocalDpi xmlns:a14="http://schemas.microsoft.com/office/drawing/2010/main" val="0"/>
              </a:ext>
            </a:extLst>
          </a:blip>
          <a:srcRect t="1253" b="1253"/>
          <a:stretch>
            <a:fillRect/>
          </a:stretch>
        </p:blipFill>
        <p:spPr bwMode="auto">
          <a:xfrm>
            <a:off x="5637213" y="2082800"/>
            <a:ext cx="3049587" cy="29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952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1: Solutions</a:t>
            </a:r>
            <a:endParaRPr lang="en-US" dirty="0"/>
          </a:p>
        </p:txBody>
      </p:sp>
      <p:sp>
        <p:nvSpPr>
          <p:cNvPr id="5" name="Content Placeholder 4"/>
          <p:cNvSpPr>
            <a:spLocks noGrp="1"/>
          </p:cNvSpPr>
          <p:nvPr>
            <p:ph sz="half" idx="2"/>
          </p:nvPr>
        </p:nvSpPr>
        <p:spPr/>
        <p:txBody>
          <a:bodyPr/>
          <a:lstStyle/>
          <a:p>
            <a:endParaRPr lang="en-US"/>
          </a:p>
        </p:txBody>
      </p:sp>
      <p:sp>
        <p:nvSpPr>
          <p:cNvPr id="7" name="Content Placeholder 6"/>
          <p:cNvSpPr>
            <a:spLocks noGrp="1"/>
          </p:cNvSpPr>
          <p:nvPr>
            <p:ph sz="half" idx="1"/>
          </p:nvPr>
        </p:nvSpPr>
        <p:spPr>
          <a:xfrm>
            <a:off x="457200" y="1600200"/>
            <a:ext cx="3657600" cy="4525963"/>
          </a:xfrm>
        </p:spPr>
        <p:txBody>
          <a:bodyPr/>
          <a:lstStyle/>
          <a:p>
            <a:pPr marL="0" indent="0">
              <a:buNone/>
            </a:pPr>
            <a:r>
              <a:rPr lang="en-US" sz="2000" dirty="0" smtClean="0"/>
              <a:t>(f) The Heuristic is Admissible!</a:t>
            </a:r>
          </a:p>
          <a:p>
            <a:pPr marL="0" indent="0">
              <a:buNone/>
            </a:pPr>
            <a:endParaRPr lang="en-US" sz="2000" dirty="0"/>
          </a:p>
          <a:p>
            <a:r>
              <a:rPr lang="de-DE" sz="1800" dirty="0"/>
              <a:t>h(</a:t>
            </a:r>
            <a:r>
              <a:rPr lang="de-DE" sz="1800" dirty="0" err="1"/>
              <a:t>Odesa</a:t>
            </a:r>
            <a:r>
              <a:rPr lang="de-DE" sz="1800" dirty="0"/>
              <a:t>) = 20 </a:t>
            </a:r>
            <a:r>
              <a:rPr lang="de-DE" sz="1800" dirty="0" err="1"/>
              <a:t>hrs</a:t>
            </a:r>
            <a:r>
              <a:rPr lang="de-DE" sz="1800" dirty="0"/>
              <a:t>,</a:t>
            </a:r>
          </a:p>
          <a:p>
            <a:r>
              <a:rPr lang="de-DE" sz="1800" dirty="0"/>
              <a:t>h(Budapest) = 12 </a:t>
            </a:r>
            <a:r>
              <a:rPr lang="de-DE" sz="1800" dirty="0" err="1"/>
              <a:t>hrs</a:t>
            </a:r>
            <a:r>
              <a:rPr lang="de-DE" sz="1800" dirty="0"/>
              <a:t>,</a:t>
            </a:r>
          </a:p>
          <a:p>
            <a:r>
              <a:rPr lang="de-DE" sz="1800" dirty="0"/>
              <a:t>h(</a:t>
            </a:r>
            <a:r>
              <a:rPr lang="de-DE" sz="1800" dirty="0" err="1"/>
              <a:t>Munich</a:t>
            </a:r>
            <a:r>
              <a:rPr lang="de-DE" sz="1800" dirty="0"/>
              <a:t>) = 3 </a:t>
            </a:r>
            <a:r>
              <a:rPr lang="de-DE" sz="1800" dirty="0" err="1"/>
              <a:t>hrs</a:t>
            </a:r>
            <a:r>
              <a:rPr lang="de-DE" sz="1800" dirty="0"/>
              <a:t>,</a:t>
            </a:r>
          </a:p>
          <a:p>
            <a:r>
              <a:rPr lang="de-DE" sz="1800" dirty="0"/>
              <a:t>h(</a:t>
            </a:r>
            <a:r>
              <a:rPr lang="de-DE" sz="1800" dirty="0" err="1"/>
              <a:t>Venice</a:t>
            </a:r>
            <a:r>
              <a:rPr lang="de-DE" sz="1800" dirty="0"/>
              <a:t>) = 3 </a:t>
            </a:r>
            <a:r>
              <a:rPr lang="de-DE" sz="1800" dirty="0" err="1"/>
              <a:t>hrs</a:t>
            </a:r>
            <a:r>
              <a:rPr lang="de-DE" sz="1800" dirty="0"/>
              <a:t>,</a:t>
            </a:r>
          </a:p>
          <a:p>
            <a:r>
              <a:rPr lang="de-DE" sz="1800" dirty="0"/>
              <a:t>h(</a:t>
            </a:r>
            <a:r>
              <a:rPr lang="de-DE" sz="1800" dirty="0" err="1"/>
              <a:t>Rome</a:t>
            </a:r>
            <a:r>
              <a:rPr lang="de-DE" sz="1800" dirty="0"/>
              <a:t>) = 0 </a:t>
            </a:r>
            <a:r>
              <a:rPr lang="de-DE" sz="1800" dirty="0" err="1"/>
              <a:t>hrs</a:t>
            </a:r>
            <a:r>
              <a:rPr lang="de-DE" sz="1800" dirty="0"/>
              <a:t>,</a:t>
            </a:r>
          </a:p>
          <a:p>
            <a:r>
              <a:rPr lang="pl-PL" sz="1800" dirty="0"/>
              <a:t>h(</a:t>
            </a:r>
            <a:r>
              <a:rPr lang="pl-PL" sz="1800" dirty="0" err="1"/>
              <a:t>Warsaw</a:t>
            </a:r>
            <a:r>
              <a:rPr lang="pl-PL" sz="1800" dirty="0"/>
              <a:t>) = 30 </a:t>
            </a:r>
            <a:r>
              <a:rPr lang="pl-PL" sz="1800" dirty="0" err="1"/>
              <a:t>hrs</a:t>
            </a:r>
            <a:r>
              <a:rPr lang="pl-PL" sz="1800" dirty="0"/>
              <a:t>.</a:t>
            </a:r>
            <a:r>
              <a:rPr lang="en-US" sz="1800" dirty="0" smtClean="0"/>
              <a:t> </a:t>
            </a:r>
          </a:p>
          <a:p>
            <a:endParaRPr lang="en-US" sz="1800" dirty="0"/>
          </a:p>
          <a:p>
            <a:pPr marL="0" indent="0">
              <a:buNone/>
            </a:pPr>
            <a:r>
              <a:rPr lang="en-US" sz="1800" b="1" dirty="0" smtClean="0"/>
              <a:t>Heuristic </a:t>
            </a:r>
            <a:r>
              <a:rPr lang="en-US" sz="1800" b="1" dirty="0" err="1" smtClean="0"/>
              <a:t>shouldn</a:t>
            </a:r>
            <a:r>
              <a:rPr lang="fr-FR" sz="1800" b="1" dirty="0" smtClean="0"/>
              <a:t>’</a:t>
            </a:r>
            <a:r>
              <a:rPr lang="en-US" sz="1800" b="1" dirty="0" smtClean="0"/>
              <a:t>t be higher than the actual cost (not lowest cost) of reaching the goal</a:t>
            </a:r>
          </a:p>
        </p:txBody>
      </p:sp>
      <p:pic>
        <p:nvPicPr>
          <p:cNvPr id="8" name="Picture 7" descr="Screen Shot 2016-09-12 at 12.03.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904999"/>
            <a:ext cx="5095751" cy="3914665"/>
          </a:xfrm>
          <a:prstGeom prst="rect">
            <a:avLst/>
          </a:prstGeom>
        </p:spPr>
      </p:pic>
    </p:spTree>
    <p:extLst>
      <p:ext uri="{BB962C8B-B14F-4D97-AF65-F5344CB8AC3E}">
        <p14:creationId xmlns:p14="http://schemas.microsoft.com/office/powerpoint/2010/main" val="204795320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Minimax</a:t>
            </a:r>
            <a:r>
              <a:rPr lang="en-US" dirty="0" smtClean="0"/>
              <a:t> Limitations?</a:t>
            </a:r>
            <a:endParaRPr lang="en-US" dirty="0"/>
          </a:p>
        </p:txBody>
      </p:sp>
      <p:sp>
        <p:nvSpPr>
          <p:cNvPr id="3" name="Content Placeholder 2"/>
          <p:cNvSpPr>
            <a:spLocks noGrp="1"/>
          </p:cNvSpPr>
          <p:nvPr>
            <p:ph idx="1"/>
          </p:nvPr>
        </p:nvSpPr>
        <p:spPr>
          <a:xfrm>
            <a:off x="457199" y="1600200"/>
            <a:ext cx="4689173" cy="4876800"/>
          </a:xfrm>
        </p:spPr>
        <p:txBody>
          <a:bodyPr/>
          <a:lstStyle/>
          <a:p>
            <a:pPr>
              <a:defRPr/>
            </a:pPr>
            <a:r>
              <a:rPr lang="en-US" dirty="0" smtClean="0"/>
              <a:t>Two important factors for success:</a:t>
            </a:r>
          </a:p>
          <a:p>
            <a:pPr lvl="1">
              <a:defRPr/>
            </a:pPr>
            <a:r>
              <a:rPr lang="en-US" strike="sngStrike" dirty="0" smtClean="0">
                <a:solidFill>
                  <a:schemeClr val="tx2"/>
                </a:solidFill>
              </a:rPr>
              <a:t>Deep look ahead</a:t>
            </a:r>
          </a:p>
          <a:p>
            <a:pPr lvl="1">
              <a:defRPr/>
            </a:pPr>
            <a:r>
              <a:rPr lang="en-US" dirty="0" smtClean="0"/>
              <a:t>Good heuristic function</a:t>
            </a:r>
          </a:p>
          <a:p>
            <a:pPr>
              <a:defRPr/>
            </a:pPr>
            <a:r>
              <a:rPr lang="en-US" dirty="0" smtClean="0"/>
              <a:t>Are there games where this is not feasible? </a:t>
            </a:r>
            <a:endParaRPr lang="en-US" dirty="0"/>
          </a:p>
        </p:txBody>
      </p:sp>
      <p:sp>
        <p:nvSpPr>
          <p:cNvPr id="44035" name="TextBox 4"/>
          <p:cNvSpPr txBox="1">
            <a:spLocks noChangeArrowheads="1"/>
          </p:cNvSpPr>
          <p:nvPr/>
        </p:nvSpPr>
        <p:spPr bwMode="auto">
          <a:xfrm>
            <a:off x="6145213" y="1463675"/>
            <a:ext cx="2193925" cy="1600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2000">
                <a:solidFill>
                  <a:srgbClr val="0000FF"/>
                </a:solidFill>
              </a:rPr>
              <a:t>Looking 14 levels ahead in Chess ≈ Looking 4 levels ahead in Go</a:t>
            </a:r>
          </a:p>
          <a:p>
            <a:pPr eaLnBrk="1" hangingPunct="1"/>
            <a:endParaRPr lang="en-US"/>
          </a:p>
        </p:txBody>
      </p:sp>
      <p:cxnSp>
        <p:nvCxnSpPr>
          <p:cNvPr id="8" name="Straight Arrow Connector 7"/>
          <p:cNvCxnSpPr>
            <a:stCxn id="44035" idx="1"/>
          </p:cNvCxnSpPr>
          <p:nvPr/>
        </p:nvCxnSpPr>
        <p:spPr>
          <a:xfrm flipH="1">
            <a:off x="2951163" y="2263775"/>
            <a:ext cx="3194050" cy="800100"/>
          </a:xfrm>
          <a:prstGeom prst="straightConnector1">
            <a:avLst/>
          </a:prstGeom>
          <a:ln>
            <a:solidFill>
              <a:srgbClr val="292934"/>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36119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Minimax</a:t>
            </a:r>
            <a:r>
              <a:rPr lang="en-US" dirty="0" smtClean="0"/>
              <a:t> Limitations?</a:t>
            </a:r>
            <a:endParaRPr lang="en-US" dirty="0"/>
          </a:p>
        </p:txBody>
      </p:sp>
      <p:sp>
        <p:nvSpPr>
          <p:cNvPr id="3" name="Content Placeholder 2"/>
          <p:cNvSpPr>
            <a:spLocks noGrp="1"/>
          </p:cNvSpPr>
          <p:nvPr>
            <p:ph idx="1"/>
          </p:nvPr>
        </p:nvSpPr>
        <p:spPr>
          <a:xfrm>
            <a:off x="457199" y="1600200"/>
            <a:ext cx="4689173" cy="4876800"/>
          </a:xfrm>
        </p:spPr>
        <p:txBody>
          <a:bodyPr/>
          <a:lstStyle/>
          <a:p>
            <a:pPr>
              <a:defRPr/>
            </a:pPr>
            <a:r>
              <a:rPr lang="en-US" dirty="0" smtClean="0"/>
              <a:t>Two important factors for success:</a:t>
            </a:r>
          </a:p>
          <a:p>
            <a:pPr lvl="1">
              <a:defRPr/>
            </a:pPr>
            <a:r>
              <a:rPr lang="en-US" strike="sngStrike" dirty="0" smtClean="0">
                <a:solidFill>
                  <a:schemeClr val="tx2"/>
                </a:solidFill>
              </a:rPr>
              <a:t>Deep look ahead</a:t>
            </a:r>
          </a:p>
          <a:p>
            <a:pPr lvl="1">
              <a:defRPr/>
            </a:pPr>
            <a:r>
              <a:rPr lang="en-US" strike="sngStrike" dirty="0" smtClean="0">
                <a:solidFill>
                  <a:schemeClr val="tx2"/>
                </a:solidFill>
              </a:rPr>
              <a:t>Good heuristic function</a:t>
            </a:r>
          </a:p>
          <a:p>
            <a:pPr>
              <a:defRPr/>
            </a:pPr>
            <a:r>
              <a:rPr lang="en-US" dirty="0" smtClean="0"/>
              <a:t>Are there games where this is not feasible? </a:t>
            </a:r>
            <a:endParaRPr lang="en-US" dirty="0"/>
          </a:p>
        </p:txBody>
      </p:sp>
      <p:sp>
        <p:nvSpPr>
          <p:cNvPr id="46083" name="TextBox 4"/>
          <p:cNvSpPr txBox="1">
            <a:spLocks noChangeArrowheads="1"/>
          </p:cNvSpPr>
          <p:nvPr/>
        </p:nvSpPr>
        <p:spPr bwMode="auto">
          <a:xfrm>
            <a:off x="6145213" y="1463675"/>
            <a:ext cx="2193925" cy="1600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2000">
                <a:solidFill>
                  <a:srgbClr val="0000FF"/>
                </a:solidFill>
              </a:rPr>
              <a:t>Looking 14 levels ahead in Chess ≈ Looking 4 levels ahead in Go</a:t>
            </a:r>
          </a:p>
          <a:p>
            <a:pPr eaLnBrk="1" hangingPunct="1"/>
            <a:endParaRPr lang="en-US"/>
          </a:p>
        </p:txBody>
      </p:sp>
      <p:cxnSp>
        <p:nvCxnSpPr>
          <p:cNvPr id="8" name="Straight Arrow Connector 7"/>
          <p:cNvCxnSpPr>
            <a:stCxn id="46083" idx="1"/>
          </p:cNvCxnSpPr>
          <p:nvPr/>
        </p:nvCxnSpPr>
        <p:spPr>
          <a:xfrm flipH="1">
            <a:off x="2951163" y="2263775"/>
            <a:ext cx="3194050" cy="800100"/>
          </a:xfrm>
          <a:prstGeom prst="straightConnector1">
            <a:avLst/>
          </a:prstGeom>
          <a:ln>
            <a:solidFill>
              <a:srgbClr val="292934"/>
            </a:solidFill>
            <a:tailEnd type="arrow"/>
          </a:ln>
        </p:spPr>
        <p:style>
          <a:lnRef idx="2">
            <a:schemeClr val="accent1"/>
          </a:lnRef>
          <a:fillRef idx="0">
            <a:schemeClr val="accent1"/>
          </a:fillRef>
          <a:effectRef idx="1">
            <a:schemeClr val="accent1"/>
          </a:effectRef>
          <a:fontRef idx="minor">
            <a:schemeClr val="tx1"/>
          </a:fontRef>
        </p:style>
      </p:cxnSp>
      <p:sp>
        <p:nvSpPr>
          <p:cNvPr id="46085" name="TextBox 5"/>
          <p:cNvSpPr txBox="1">
            <a:spLocks noChangeArrowheads="1"/>
          </p:cNvSpPr>
          <p:nvPr/>
        </p:nvSpPr>
        <p:spPr bwMode="auto">
          <a:xfrm>
            <a:off x="6145213" y="3808413"/>
            <a:ext cx="2193925" cy="12938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2000">
                <a:solidFill>
                  <a:srgbClr val="0000FF"/>
                </a:solidFill>
              </a:rPr>
              <a:t>Moves have extremely delayed effects</a:t>
            </a:r>
          </a:p>
          <a:p>
            <a:pPr eaLnBrk="1" hangingPunct="1"/>
            <a:endParaRPr lang="en-US"/>
          </a:p>
        </p:txBody>
      </p:sp>
      <p:cxnSp>
        <p:nvCxnSpPr>
          <p:cNvPr id="7" name="Straight Arrow Connector 6"/>
          <p:cNvCxnSpPr>
            <a:stCxn id="46085" idx="1"/>
          </p:cNvCxnSpPr>
          <p:nvPr/>
        </p:nvCxnSpPr>
        <p:spPr>
          <a:xfrm flipH="1" flipV="1">
            <a:off x="3681413" y="3630613"/>
            <a:ext cx="2463800" cy="823912"/>
          </a:xfrm>
          <a:prstGeom prst="straightConnector1">
            <a:avLst/>
          </a:prstGeom>
          <a:ln>
            <a:solidFill>
              <a:srgbClr val="292934"/>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32098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Minimax</a:t>
            </a:r>
            <a:r>
              <a:rPr lang="en-US" dirty="0" smtClean="0"/>
              <a:t> Limitations?</a:t>
            </a:r>
            <a:endParaRPr lang="en-US" dirty="0"/>
          </a:p>
        </p:txBody>
      </p:sp>
      <p:sp>
        <p:nvSpPr>
          <p:cNvPr id="3" name="Content Placeholder 2"/>
          <p:cNvSpPr>
            <a:spLocks noGrp="1"/>
          </p:cNvSpPr>
          <p:nvPr>
            <p:ph idx="1"/>
          </p:nvPr>
        </p:nvSpPr>
        <p:spPr>
          <a:xfrm>
            <a:off x="457199" y="1600200"/>
            <a:ext cx="4689173" cy="4876800"/>
          </a:xfrm>
        </p:spPr>
        <p:txBody>
          <a:bodyPr/>
          <a:lstStyle/>
          <a:p>
            <a:pPr>
              <a:defRPr/>
            </a:pPr>
            <a:r>
              <a:rPr lang="en-US" dirty="0" smtClean="0"/>
              <a:t>Two important factors for success:</a:t>
            </a:r>
          </a:p>
          <a:p>
            <a:pPr lvl="1">
              <a:defRPr/>
            </a:pPr>
            <a:r>
              <a:rPr lang="en-US" strike="sngStrike" dirty="0" smtClean="0">
                <a:solidFill>
                  <a:schemeClr val="tx2"/>
                </a:solidFill>
              </a:rPr>
              <a:t>Deep look ahead</a:t>
            </a:r>
          </a:p>
          <a:p>
            <a:pPr lvl="1">
              <a:defRPr/>
            </a:pPr>
            <a:r>
              <a:rPr lang="en-US" strike="sngStrike" dirty="0" smtClean="0">
                <a:solidFill>
                  <a:schemeClr val="tx2"/>
                </a:solidFill>
              </a:rPr>
              <a:t>Good heuristic function</a:t>
            </a:r>
          </a:p>
          <a:p>
            <a:pPr>
              <a:defRPr/>
            </a:pPr>
            <a:r>
              <a:rPr lang="en-US" dirty="0" smtClean="0"/>
              <a:t>Are there games where this is not feasible? </a:t>
            </a:r>
            <a:endParaRPr lang="en-US" dirty="0"/>
          </a:p>
        </p:txBody>
      </p:sp>
      <p:sp>
        <p:nvSpPr>
          <p:cNvPr id="48131" name="TextBox 4"/>
          <p:cNvSpPr txBox="1">
            <a:spLocks noChangeArrowheads="1"/>
          </p:cNvSpPr>
          <p:nvPr/>
        </p:nvSpPr>
        <p:spPr bwMode="auto">
          <a:xfrm>
            <a:off x="6145213" y="1463675"/>
            <a:ext cx="2193925" cy="1600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2000">
                <a:solidFill>
                  <a:srgbClr val="0000FF"/>
                </a:solidFill>
              </a:rPr>
              <a:t>Looking 14 levels ahead in Chess ≈ Looking 4 levels ahead in Go</a:t>
            </a:r>
          </a:p>
          <a:p>
            <a:pPr eaLnBrk="1" hangingPunct="1"/>
            <a:endParaRPr lang="en-US"/>
          </a:p>
        </p:txBody>
      </p:sp>
      <p:cxnSp>
        <p:nvCxnSpPr>
          <p:cNvPr id="8" name="Straight Arrow Connector 7"/>
          <p:cNvCxnSpPr>
            <a:stCxn id="48131" idx="1"/>
          </p:cNvCxnSpPr>
          <p:nvPr/>
        </p:nvCxnSpPr>
        <p:spPr>
          <a:xfrm flipH="1">
            <a:off x="2951163" y="2263775"/>
            <a:ext cx="3194050" cy="800100"/>
          </a:xfrm>
          <a:prstGeom prst="straightConnector1">
            <a:avLst/>
          </a:prstGeom>
          <a:ln>
            <a:solidFill>
              <a:srgbClr val="292934"/>
            </a:solidFill>
            <a:tailEnd type="arrow"/>
          </a:ln>
        </p:spPr>
        <p:style>
          <a:lnRef idx="2">
            <a:schemeClr val="accent1"/>
          </a:lnRef>
          <a:fillRef idx="0">
            <a:schemeClr val="accent1"/>
          </a:fillRef>
          <a:effectRef idx="1">
            <a:schemeClr val="accent1"/>
          </a:effectRef>
          <a:fontRef idx="minor">
            <a:schemeClr val="tx1"/>
          </a:fontRef>
        </p:style>
      </p:cxnSp>
      <p:sp>
        <p:nvSpPr>
          <p:cNvPr id="48133" name="TextBox 5"/>
          <p:cNvSpPr txBox="1">
            <a:spLocks noChangeArrowheads="1"/>
          </p:cNvSpPr>
          <p:nvPr/>
        </p:nvSpPr>
        <p:spPr bwMode="auto">
          <a:xfrm>
            <a:off x="6145213" y="3808413"/>
            <a:ext cx="2193925" cy="12938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2000">
                <a:solidFill>
                  <a:srgbClr val="0000FF"/>
                </a:solidFill>
              </a:rPr>
              <a:t>Moves have extremely delayed effects</a:t>
            </a:r>
          </a:p>
          <a:p>
            <a:pPr eaLnBrk="1" hangingPunct="1"/>
            <a:endParaRPr lang="en-US"/>
          </a:p>
        </p:txBody>
      </p:sp>
      <p:cxnSp>
        <p:nvCxnSpPr>
          <p:cNvPr id="7" name="Straight Arrow Connector 6"/>
          <p:cNvCxnSpPr>
            <a:stCxn id="48133" idx="1"/>
          </p:cNvCxnSpPr>
          <p:nvPr/>
        </p:nvCxnSpPr>
        <p:spPr>
          <a:xfrm flipH="1" flipV="1">
            <a:off x="3681413" y="3630613"/>
            <a:ext cx="2463800" cy="823912"/>
          </a:xfrm>
          <a:prstGeom prst="straightConnector1">
            <a:avLst/>
          </a:prstGeom>
          <a:ln>
            <a:solidFill>
              <a:srgbClr val="292934"/>
            </a:solidFill>
            <a:tailEnd type="arrow"/>
          </a:ln>
        </p:spPr>
        <p:style>
          <a:lnRef idx="2">
            <a:schemeClr val="accent1"/>
          </a:lnRef>
          <a:fillRef idx="0">
            <a:schemeClr val="accent1"/>
          </a:fillRef>
          <a:effectRef idx="1">
            <a:schemeClr val="accent1"/>
          </a:effectRef>
          <a:fontRef idx="minor">
            <a:schemeClr val="tx1"/>
          </a:fontRef>
        </p:style>
      </p:cxnSp>
      <p:sp>
        <p:nvSpPr>
          <p:cNvPr id="48135" name="TextBox 3"/>
          <p:cNvSpPr txBox="1">
            <a:spLocks noChangeArrowheads="1"/>
          </p:cNvSpPr>
          <p:nvPr/>
        </p:nvSpPr>
        <p:spPr bwMode="auto">
          <a:xfrm>
            <a:off x="457200" y="5791200"/>
            <a:ext cx="8229600" cy="830263"/>
          </a:xfrm>
          <a:prstGeom prst="rect">
            <a:avLst/>
          </a:prstGeom>
          <a:noFill/>
          <a:ln w="9525">
            <a:solidFill>
              <a:srgbClr val="292934"/>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dirty="0" err="1"/>
              <a:t>Minimax</a:t>
            </a:r>
            <a:r>
              <a:rPr lang="en-US" dirty="0"/>
              <a:t> players for GO were very weak until 2007…but now play at master </a:t>
            </a:r>
            <a:r>
              <a:rPr lang="en-US" dirty="0" smtClean="0"/>
              <a:t>level. Since 2015, at Expert level</a:t>
            </a:r>
            <a:endParaRPr lang="en-US" dirty="0"/>
          </a:p>
        </p:txBody>
      </p:sp>
    </p:spTree>
    <p:extLst>
      <p:ext uri="{BB962C8B-B14F-4D97-AF65-F5344CB8AC3E}">
        <p14:creationId xmlns:p14="http://schemas.microsoft.com/office/powerpoint/2010/main" val="11148207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57400" y="1314643"/>
            <a:ext cx="5047059" cy="50351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Evaluation Functions</a:t>
            </a:r>
            <a:endParaRPr lang="en-US" dirty="0"/>
          </a:p>
        </p:txBody>
      </p:sp>
    </p:spTree>
    <p:extLst>
      <p:ext uri="{BB962C8B-B14F-4D97-AF65-F5344CB8AC3E}">
        <p14:creationId xmlns:p14="http://schemas.microsoft.com/office/powerpoint/2010/main" val="64947528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850" name="Rectangle 2"/>
          <p:cNvSpPr>
            <a:spLocks noGrp="1" noChangeArrowheads="1"/>
          </p:cNvSpPr>
          <p:nvPr>
            <p:ph type="title"/>
          </p:nvPr>
        </p:nvSpPr>
        <p:spPr/>
        <p:txBody>
          <a:bodyPr/>
          <a:lstStyle/>
          <a:p>
            <a:pPr eaLnBrk="1" hangingPunct="1">
              <a:defRPr/>
            </a:pPr>
            <a:r>
              <a:rPr lang="en-US" dirty="0" smtClean="0">
                <a:solidFill>
                  <a:srgbClr val="000000"/>
                </a:solidFill>
                <a:cs typeface="+mj-cs"/>
              </a:rPr>
              <a:t>Evaluation Function </a:t>
            </a:r>
          </a:p>
        </p:txBody>
      </p:sp>
      <p:sp>
        <p:nvSpPr>
          <p:cNvPr id="1614851" name="Rectangle 3"/>
          <p:cNvSpPr>
            <a:spLocks noGrp="1" noChangeArrowheads="1"/>
          </p:cNvSpPr>
          <p:nvPr>
            <p:ph idx="1"/>
          </p:nvPr>
        </p:nvSpPr>
        <p:spPr/>
        <p:txBody>
          <a:bodyPr/>
          <a:lstStyle/>
          <a:p>
            <a:pPr marL="514350" indent="-457200">
              <a:defRPr/>
            </a:pPr>
            <a:r>
              <a:rPr lang="en-US" sz="2800" dirty="0" smtClean="0">
                <a:solidFill>
                  <a:srgbClr val="000000"/>
                </a:solidFill>
              </a:rPr>
              <a:t>Performed at search cutoff point</a:t>
            </a:r>
          </a:p>
          <a:p>
            <a:pPr marL="514350" indent="-457200">
              <a:defRPr/>
            </a:pPr>
            <a:r>
              <a:rPr lang="en-US" sz="2800" dirty="0" smtClean="0">
                <a:solidFill>
                  <a:srgbClr val="000000"/>
                </a:solidFill>
              </a:rPr>
              <a:t>Must have same terminal/goal states as utility function</a:t>
            </a:r>
          </a:p>
          <a:p>
            <a:pPr marL="514350" indent="-457200">
              <a:defRPr/>
            </a:pPr>
            <a:r>
              <a:rPr lang="en-US" sz="2800" dirty="0" smtClean="0">
                <a:solidFill>
                  <a:srgbClr val="000000"/>
                </a:solidFill>
              </a:rPr>
              <a:t>Tradeoff between accuracy and time </a:t>
            </a:r>
            <a:r>
              <a:rPr lang="en-US" sz="2800" dirty="0" smtClean="0">
                <a:solidFill>
                  <a:srgbClr val="000000"/>
                </a:solidFill>
                <a:cs typeface="Times New Roman" charset="0"/>
              </a:rPr>
              <a:t>→ reasonable complexity</a:t>
            </a:r>
          </a:p>
          <a:p>
            <a:pPr marL="514350" indent="-457200">
              <a:defRPr/>
            </a:pPr>
            <a:r>
              <a:rPr lang="en-US" sz="2800" dirty="0" smtClean="0">
                <a:solidFill>
                  <a:srgbClr val="000000"/>
                </a:solidFill>
                <a:cs typeface="Times New Roman" charset="0"/>
              </a:rPr>
              <a:t>Accurate</a:t>
            </a:r>
          </a:p>
          <a:p>
            <a:pPr marL="971550" lvl="1" indent="-457200">
              <a:defRPr/>
            </a:pPr>
            <a:r>
              <a:rPr lang="en-US" sz="2400" dirty="0" smtClean="0">
                <a:solidFill>
                  <a:srgbClr val="000000"/>
                </a:solidFill>
                <a:cs typeface="Times New Roman" charset="0"/>
              </a:rPr>
              <a:t>Performance of game-playing system dependent on accuracy/goodness of evaluation</a:t>
            </a:r>
          </a:p>
          <a:p>
            <a:pPr marL="971550" lvl="1" indent="-457200">
              <a:defRPr/>
            </a:pPr>
            <a:r>
              <a:rPr lang="en-US" sz="2400" dirty="0" smtClean="0">
                <a:solidFill>
                  <a:srgbClr val="000000"/>
                </a:solidFill>
                <a:cs typeface="Times New Roman" charset="0"/>
              </a:rPr>
              <a:t>Evaluation of nonterminal states strongly correlated with actual chances of winning</a:t>
            </a:r>
          </a:p>
        </p:txBody>
      </p:sp>
    </p:spTree>
    <p:extLst>
      <p:ext uri="{BB962C8B-B14F-4D97-AF65-F5344CB8AC3E}">
        <p14:creationId xmlns:p14="http://schemas.microsoft.com/office/powerpoint/2010/main" val="214034533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Evaluation Functions</a:t>
            </a:r>
          </a:p>
        </p:txBody>
      </p:sp>
      <p:sp>
        <p:nvSpPr>
          <p:cNvPr id="19459" name="Rectangle 3"/>
          <p:cNvSpPr>
            <a:spLocks noGrp="1" noChangeArrowheads="1"/>
          </p:cNvSpPr>
          <p:nvPr>
            <p:ph idx="1"/>
          </p:nvPr>
        </p:nvSpPr>
        <p:spPr>
          <a:xfrm>
            <a:off x="228600" y="1295400"/>
            <a:ext cx="8915400" cy="4953000"/>
          </a:xfrm>
        </p:spPr>
        <p:txBody>
          <a:bodyPr/>
          <a:lstStyle/>
          <a:p>
            <a:pPr eaLnBrk="1" hangingPunct="1">
              <a:lnSpc>
                <a:spcPct val="80000"/>
              </a:lnSpc>
            </a:pPr>
            <a:r>
              <a:rPr lang="en-US" sz="2400" dirty="0" smtClean="0"/>
              <a:t>Evaluation functions score non-terminals in depth-limited search</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marL="0" indent="0" eaLnBrk="1" hangingPunct="1">
              <a:lnSpc>
                <a:spcPct val="80000"/>
              </a:lnSpc>
              <a:buNone/>
            </a:pPr>
            <a:endParaRPr lang="en-US" sz="2400" dirty="0" smtClean="0"/>
          </a:p>
          <a:p>
            <a:pPr eaLnBrk="1" hangingPunct="1">
              <a:lnSpc>
                <a:spcPct val="80000"/>
              </a:lnSpc>
            </a:pPr>
            <a:r>
              <a:rPr lang="en-US" sz="2400" dirty="0" smtClean="0"/>
              <a:t>Ideal function: returns the actual </a:t>
            </a:r>
            <a:r>
              <a:rPr lang="en-US" sz="2400" dirty="0" err="1" smtClean="0"/>
              <a:t>minimax</a:t>
            </a:r>
            <a:r>
              <a:rPr lang="en-US" sz="2400" dirty="0" smtClean="0"/>
              <a:t> value of the position</a:t>
            </a:r>
          </a:p>
          <a:p>
            <a:pPr eaLnBrk="1" hangingPunct="1">
              <a:lnSpc>
                <a:spcPct val="80000"/>
              </a:lnSpc>
            </a:pPr>
            <a:r>
              <a:rPr lang="en-US" sz="2400" dirty="0" smtClean="0"/>
              <a:t>In practice: typically weighted linear sum of features:</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e.g.  </a:t>
            </a:r>
            <a:r>
              <a:rPr lang="en-US" sz="2400" i="1" dirty="0" smtClean="0">
                <a:solidFill>
                  <a:srgbClr val="CC0000"/>
                </a:solidFill>
                <a:latin typeface="Times New Roman" pitchFamily="18" charset="0"/>
                <a:cs typeface="Times New Roman" pitchFamily="18" charset="0"/>
              </a:rPr>
              <a:t>f</a:t>
            </a:r>
            <a:r>
              <a:rPr lang="en-US" sz="2400" baseline="-25000" dirty="0" smtClean="0">
                <a:solidFill>
                  <a:srgbClr val="CC0000"/>
                </a:solidFill>
              </a:rPr>
              <a:t>1</a:t>
            </a:r>
            <a:r>
              <a:rPr lang="en-US" sz="2400" dirty="0" smtClean="0">
                <a:solidFill>
                  <a:srgbClr val="CC0000"/>
                </a:solidFill>
              </a:rPr>
              <a:t>(</a:t>
            </a:r>
            <a:r>
              <a:rPr lang="en-US" sz="2400" i="1" dirty="0" smtClean="0">
                <a:solidFill>
                  <a:srgbClr val="CC0000"/>
                </a:solidFill>
                <a:latin typeface="Times New Roman" pitchFamily="18" charset="0"/>
                <a:cs typeface="Times New Roman" pitchFamily="18" charset="0"/>
              </a:rPr>
              <a:t>s</a:t>
            </a:r>
            <a:r>
              <a:rPr lang="en-US" sz="2400" dirty="0" smtClean="0">
                <a:solidFill>
                  <a:srgbClr val="CC0000"/>
                </a:solidFill>
              </a:rPr>
              <a:t>) = (num white queens – num black queens)</a:t>
            </a:r>
            <a:r>
              <a:rPr lang="en-US" sz="2400" dirty="0" smtClean="0"/>
              <a:t>, etc.</a:t>
            </a:r>
          </a:p>
        </p:txBody>
      </p:sp>
      <p:pic>
        <p:nvPicPr>
          <p:cNvPr id="19460" name="Picture 22"/>
          <p:cNvPicPr>
            <a:picLocks noChangeAspect="1" noChangeArrowheads="1"/>
          </p:cNvPicPr>
          <p:nvPr/>
        </p:nvPicPr>
        <p:blipFill>
          <a:blip r:embed="rId3" cstate="print"/>
          <a:srcRect/>
          <a:stretch>
            <a:fillRect/>
          </a:stretch>
        </p:blipFill>
        <p:spPr bwMode="auto">
          <a:xfrm>
            <a:off x="1714500" y="1828801"/>
            <a:ext cx="16383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5907882" y="1828801"/>
            <a:ext cx="1693069"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1600200" y="5410200"/>
            <a:ext cx="5562600" cy="334963"/>
          </a:xfrm>
          <a:prstGeom prst="rect">
            <a:avLst/>
          </a:prstGeom>
          <a:noFill/>
          <a:ln w="9525">
            <a:noFill/>
            <a:miter lim="800000"/>
            <a:headEnd/>
            <a:tailEnd/>
          </a:ln>
        </p:spPr>
      </p:pic>
      <p:sp>
        <p:nvSpPr>
          <p:cNvPr id="19463" name="AutoShape 27"/>
          <p:cNvSpPr>
            <a:spLocks noChangeArrowheads="1"/>
          </p:cNvSpPr>
          <p:nvPr/>
        </p:nvSpPr>
        <p:spPr bwMode="auto">
          <a:xfrm>
            <a:off x="4475560" y="2349501"/>
            <a:ext cx="12501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4035029" y="2743201"/>
            <a:ext cx="126206"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4851798" y="2743201"/>
            <a:ext cx="126206"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3817144" y="3032126"/>
            <a:ext cx="126206"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4274344" y="3032126"/>
            <a:ext cx="126206"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4617244" y="3032126"/>
            <a:ext cx="126206"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5104210" y="3032126"/>
            <a:ext cx="126206"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4096941" y="2517775"/>
            <a:ext cx="44172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4538663" y="2517775"/>
            <a:ext cx="375047"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3880247" y="2909889"/>
            <a:ext cx="217884"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4098131" y="2909889"/>
            <a:ext cx="239316"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4680348" y="2909889"/>
            <a:ext cx="234553"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4914900" y="2909889"/>
            <a:ext cx="252413"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4972050" y="3690938"/>
            <a:ext cx="4572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3352800" y="2433638"/>
            <a:ext cx="1153716"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5257801" y="3059114"/>
            <a:ext cx="650081"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4617244" y="3489326"/>
            <a:ext cx="126206"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4679156" y="3200400"/>
            <a:ext cx="1191"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4743451" y="3200401"/>
            <a:ext cx="450056"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5131594" y="3505200"/>
            <a:ext cx="126206"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4457700" y="3690938"/>
            <a:ext cx="4572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extLst>
      <p:ext uri="{BB962C8B-B14F-4D97-AF65-F5344CB8AC3E}">
        <p14:creationId xmlns:p14="http://schemas.microsoft.com/office/powerpoint/2010/main" val="119276870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14551" y="1448322"/>
            <a:ext cx="5042297" cy="44185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Game Tree Pruning</a:t>
            </a:r>
            <a:endParaRPr lang="en-US" dirty="0"/>
          </a:p>
        </p:txBody>
      </p:sp>
    </p:spTree>
    <p:extLst>
      <p:ext uri="{BB962C8B-B14F-4D97-AF65-F5344CB8AC3E}">
        <p14:creationId xmlns:p14="http://schemas.microsoft.com/office/powerpoint/2010/main" val="30056179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0338" name="Rectangle 2"/>
          <p:cNvSpPr>
            <a:spLocks noGrp="1" noChangeArrowheads="1"/>
          </p:cNvSpPr>
          <p:nvPr>
            <p:ph type="title"/>
          </p:nvPr>
        </p:nvSpPr>
        <p:spPr/>
        <p:txBody>
          <a:bodyPr/>
          <a:lstStyle/>
          <a:p>
            <a:pPr eaLnBrk="1" hangingPunct="1">
              <a:defRPr/>
            </a:pPr>
            <a:r>
              <a:rPr lang="en-US" dirty="0" err="1" smtClean="0">
                <a:cs typeface="+mj-cs"/>
              </a:rPr>
              <a:t>Minimax</a:t>
            </a:r>
            <a:r>
              <a:rPr lang="en-US" dirty="0" smtClean="0">
                <a:cs typeface="+mj-cs"/>
              </a:rPr>
              <a:t> Algorithm with </a:t>
            </a:r>
            <a:r>
              <a:rPr lang="en-US" dirty="0">
                <a:solidFill>
                  <a:srgbClr val="000000"/>
                </a:solidFill>
              </a:rPr>
              <a:t>α-</a:t>
            </a:r>
            <a:r>
              <a:rPr lang="en-US" dirty="0" smtClean="0">
                <a:solidFill>
                  <a:srgbClr val="000000"/>
                </a:solidFill>
              </a:rPr>
              <a:t>β Pruning</a:t>
            </a:r>
            <a:r>
              <a:rPr lang="en-US" dirty="0" smtClean="0">
                <a:cs typeface="+mj-cs"/>
              </a:rPr>
              <a:t>  </a:t>
            </a:r>
          </a:p>
        </p:txBody>
      </p:sp>
      <p:pic>
        <p:nvPicPr>
          <p:cNvPr id="1550339" name="Picture 3" descr="minimax"/>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71600" y="1828800"/>
            <a:ext cx="7162800" cy="4495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grpSp>
        <p:nvGrpSpPr>
          <p:cNvPr id="60419" name="Group 6"/>
          <p:cNvGrpSpPr>
            <a:grpSpLocks/>
          </p:cNvGrpSpPr>
          <p:nvPr/>
        </p:nvGrpSpPr>
        <p:grpSpPr bwMode="auto">
          <a:xfrm>
            <a:off x="457200" y="5638800"/>
            <a:ext cx="1600200" cy="519113"/>
            <a:chOff x="288" y="3552"/>
            <a:chExt cx="1008" cy="327"/>
          </a:xfrm>
        </p:grpSpPr>
        <p:sp>
          <p:nvSpPr>
            <p:cNvPr id="1550340" name="Rectangle 4"/>
            <p:cNvSpPr>
              <a:spLocks noChangeArrowheads="1"/>
            </p:cNvSpPr>
            <p:nvPr/>
          </p:nvSpPr>
          <p:spPr bwMode="auto">
            <a:xfrm>
              <a:off x="768" y="3552"/>
              <a:ext cx="528"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50341" name="Text Box 5"/>
            <p:cNvSpPr txBox="1">
              <a:spLocks noChangeArrowheads="1"/>
            </p:cNvSpPr>
            <p:nvPr/>
          </p:nvSpPr>
          <p:spPr bwMode="auto">
            <a:xfrm>
              <a:off x="288" y="3648"/>
              <a:ext cx="10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solidFill>
                    <a:schemeClr val="accent2"/>
                  </a:solidFill>
                  <a:cs typeface="+mn-cs"/>
                </a:rPr>
                <a:t>Payoff for Max</a:t>
              </a:r>
            </a:p>
          </p:txBody>
        </p:sp>
      </p:grpSp>
    </p:spTree>
    <p:extLst>
      <p:ext uri="{BB962C8B-B14F-4D97-AF65-F5344CB8AC3E}">
        <p14:creationId xmlns:p14="http://schemas.microsoft.com/office/powerpoint/2010/main" val="219143649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2386" name="Rectangle 2"/>
          <p:cNvSpPr>
            <a:spLocks noGrp="1" noChangeArrowheads="1"/>
          </p:cNvSpPr>
          <p:nvPr>
            <p:ph type="title"/>
          </p:nvPr>
        </p:nvSpPr>
        <p:spPr/>
        <p:txBody>
          <a:bodyPr/>
          <a:lstStyle/>
          <a:p>
            <a:pPr eaLnBrk="1" hangingPunct="1">
              <a:defRPr/>
            </a:pPr>
            <a:r>
              <a:rPr lang="en-US" dirty="0" err="1"/>
              <a:t>Minimax</a:t>
            </a:r>
            <a:r>
              <a:rPr lang="en-US" dirty="0"/>
              <a:t> Algorithm with </a:t>
            </a:r>
            <a:r>
              <a:rPr lang="en-US" dirty="0">
                <a:solidFill>
                  <a:srgbClr val="000000"/>
                </a:solidFill>
              </a:rPr>
              <a:t>α-β Pruning</a:t>
            </a:r>
            <a:r>
              <a:rPr lang="en-US" dirty="0"/>
              <a:t> </a:t>
            </a:r>
            <a:endParaRPr lang="en-US" dirty="0" smtClean="0">
              <a:cs typeface="+mj-cs"/>
            </a:endParaRPr>
          </a:p>
        </p:txBody>
      </p:sp>
      <p:pic>
        <p:nvPicPr>
          <p:cNvPr id="1552387" name="Picture 3" descr="minimax"/>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71600" y="1828800"/>
            <a:ext cx="7162800" cy="4495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552388" name="Text Box 4"/>
          <p:cNvSpPr txBox="1">
            <a:spLocks noChangeArrowheads="1"/>
          </p:cNvSpPr>
          <p:nvPr/>
        </p:nvSpPr>
        <p:spPr bwMode="auto">
          <a:xfrm>
            <a:off x="28194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3</a:t>
            </a:r>
          </a:p>
        </p:txBody>
      </p:sp>
      <p:sp>
        <p:nvSpPr>
          <p:cNvPr id="1552389" name="Text Box 5"/>
          <p:cNvSpPr txBox="1">
            <a:spLocks noChangeArrowheads="1"/>
          </p:cNvSpPr>
          <p:nvPr/>
        </p:nvSpPr>
        <p:spPr bwMode="auto">
          <a:xfrm>
            <a:off x="38100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9</a:t>
            </a:r>
          </a:p>
        </p:txBody>
      </p:sp>
      <p:sp>
        <p:nvSpPr>
          <p:cNvPr id="1552390" name="Text Box 6"/>
          <p:cNvSpPr txBox="1">
            <a:spLocks noChangeArrowheads="1"/>
          </p:cNvSpPr>
          <p:nvPr/>
        </p:nvSpPr>
        <p:spPr bwMode="auto">
          <a:xfrm>
            <a:off x="48006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0</a:t>
            </a:r>
          </a:p>
        </p:txBody>
      </p:sp>
      <p:sp>
        <p:nvSpPr>
          <p:cNvPr id="1552391" name="Text Box 7"/>
          <p:cNvSpPr txBox="1">
            <a:spLocks noChangeArrowheads="1"/>
          </p:cNvSpPr>
          <p:nvPr/>
        </p:nvSpPr>
        <p:spPr bwMode="auto">
          <a:xfrm>
            <a:off x="57912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7</a:t>
            </a:r>
          </a:p>
        </p:txBody>
      </p:sp>
      <p:sp>
        <p:nvSpPr>
          <p:cNvPr id="1552392" name="Text Box 8"/>
          <p:cNvSpPr txBox="1">
            <a:spLocks noChangeArrowheads="1"/>
          </p:cNvSpPr>
          <p:nvPr/>
        </p:nvSpPr>
        <p:spPr bwMode="auto">
          <a:xfrm>
            <a:off x="67056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2</a:t>
            </a:r>
          </a:p>
        </p:txBody>
      </p:sp>
      <p:sp>
        <p:nvSpPr>
          <p:cNvPr id="1552393" name="Text Box 9"/>
          <p:cNvSpPr txBox="1">
            <a:spLocks noChangeArrowheads="1"/>
          </p:cNvSpPr>
          <p:nvPr/>
        </p:nvSpPr>
        <p:spPr bwMode="auto">
          <a:xfrm>
            <a:off x="76962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6</a:t>
            </a:r>
          </a:p>
        </p:txBody>
      </p:sp>
      <p:sp>
        <p:nvSpPr>
          <p:cNvPr id="1552394" name="Line 10"/>
          <p:cNvSpPr>
            <a:spLocks noChangeShapeType="1"/>
          </p:cNvSpPr>
          <p:nvPr/>
        </p:nvSpPr>
        <p:spPr bwMode="auto">
          <a:xfrm flipV="1">
            <a:off x="3048000" y="4953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2395" name="Line 11"/>
          <p:cNvSpPr>
            <a:spLocks noChangeShapeType="1"/>
          </p:cNvSpPr>
          <p:nvPr/>
        </p:nvSpPr>
        <p:spPr bwMode="auto">
          <a:xfrm flipH="1" flipV="1">
            <a:off x="4038600" y="4876800"/>
            <a:ext cx="2286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2396" name="Line 12"/>
          <p:cNvSpPr>
            <a:spLocks noChangeShapeType="1"/>
          </p:cNvSpPr>
          <p:nvPr/>
        </p:nvSpPr>
        <p:spPr bwMode="auto">
          <a:xfrm flipV="1">
            <a:off x="5029200" y="4876800"/>
            <a:ext cx="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2397" name="Line 13"/>
          <p:cNvSpPr>
            <a:spLocks noChangeShapeType="1"/>
          </p:cNvSpPr>
          <p:nvPr/>
        </p:nvSpPr>
        <p:spPr bwMode="auto">
          <a:xfrm flipH="1" flipV="1">
            <a:off x="6019800" y="4876800"/>
            <a:ext cx="228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2398" name="Line 14"/>
          <p:cNvSpPr>
            <a:spLocks noChangeShapeType="1"/>
          </p:cNvSpPr>
          <p:nvPr/>
        </p:nvSpPr>
        <p:spPr bwMode="auto">
          <a:xfrm flipV="1">
            <a:off x="6629400" y="4876800"/>
            <a:ext cx="762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2399" name="Line 15"/>
          <p:cNvSpPr>
            <a:spLocks noChangeShapeType="1"/>
          </p:cNvSpPr>
          <p:nvPr/>
        </p:nvSpPr>
        <p:spPr bwMode="auto">
          <a:xfrm flipH="1" flipV="1">
            <a:off x="7010400" y="4876800"/>
            <a:ext cx="2286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2400" name="Line 16"/>
          <p:cNvSpPr>
            <a:spLocks noChangeShapeType="1"/>
          </p:cNvSpPr>
          <p:nvPr/>
        </p:nvSpPr>
        <p:spPr bwMode="auto">
          <a:xfrm flipV="1">
            <a:off x="7543800" y="4876800"/>
            <a:ext cx="152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2401" name="Line 17"/>
          <p:cNvSpPr>
            <a:spLocks noChangeShapeType="1"/>
          </p:cNvSpPr>
          <p:nvPr/>
        </p:nvSpPr>
        <p:spPr bwMode="auto">
          <a:xfrm flipH="1" flipV="1">
            <a:off x="8001000" y="4876800"/>
            <a:ext cx="2286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2402" name="Line 18"/>
          <p:cNvSpPr>
            <a:spLocks noChangeShapeType="1"/>
          </p:cNvSpPr>
          <p:nvPr/>
        </p:nvSpPr>
        <p:spPr bwMode="auto">
          <a:xfrm flipV="1">
            <a:off x="3581400" y="4876800"/>
            <a:ext cx="1524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2403" name="Line 19"/>
          <p:cNvSpPr>
            <a:spLocks noChangeShapeType="1"/>
          </p:cNvSpPr>
          <p:nvPr/>
        </p:nvSpPr>
        <p:spPr bwMode="auto">
          <a:xfrm flipV="1">
            <a:off x="2286000" y="4876800"/>
            <a:ext cx="457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2404" name="Line 20"/>
          <p:cNvSpPr>
            <a:spLocks noChangeShapeType="1"/>
          </p:cNvSpPr>
          <p:nvPr/>
        </p:nvSpPr>
        <p:spPr bwMode="auto">
          <a:xfrm flipV="1">
            <a:off x="5562600" y="4876800"/>
            <a:ext cx="1524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grpSp>
        <p:nvGrpSpPr>
          <p:cNvPr id="62484" name="Group 22"/>
          <p:cNvGrpSpPr>
            <a:grpSpLocks/>
          </p:cNvGrpSpPr>
          <p:nvPr/>
        </p:nvGrpSpPr>
        <p:grpSpPr bwMode="auto">
          <a:xfrm>
            <a:off x="457200" y="5638800"/>
            <a:ext cx="1600200" cy="519113"/>
            <a:chOff x="288" y="3552"/>
            <a:chExt cx="1008" cy="327"/>
          </a:xfrm>
        </p:grpSpPr>
        <p:sp>
          <p:nvSpPr>
            <p:cNvPr id="1552407" name="Rectangle 23"/>
            <p:cNvSpPr>
              <a:spLocks noChangeArrowheads="1"/>
            </p:cNvSpPr>
            <p:nvPr/>
          </p:nvSpPr>
          <p:spPr bwMode="auto">
            <a:xfrm>
              <a:off x="768" y="3552"/>
              <a:ext cx="528"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52408" name="Text Box 24"/>
            <p:cNvSpPr txBox="1">
              <a:spLocks noChangeArrowheads="1"/>
            </p:cNvSpPr>
            <p:nvPr/>
          </p:nvSpPr>
          <p:spPr bwMode="auto">
            <a:xfrm>
              <a:off x="288" y="3648"/>
              <a:ext cx="10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solidFill>
                    <a:schemeClr val="accent2"/>
                  </a:solidFill>
                  <a:cs typeface="+mn-cs"/>
                </a:rPr>
                <a:t>Payoff for Max</a:t>
              </a:r>
            </a:p>
          </p:txBody>
        </p:sp>
      </p:grpSp>
    </p:spTree>
    <p:extLst>
      <p:ext uri="{BB962C8B-B14F-4D97-AF65-F5344CB8AC3E}">
        <p14:creationId xmlns:p14="http://schemas.microsoft.com/office/powerpoint/2010/main" val="361851513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434" name="Rectangle 2"/>
          <p:cNvSpPr>
            <a:spLocks noGrp="1" noChangeArrowheads="1"/>
          </p:cNvSpPr>
          <p:nvPr>
            <p:ph type="title"/>
          </p:nvPr>
        </p:nvSpPr>
        <p:spPr/>
        <p:txBody>
          <a:bodyPr/>
          <a:lstStyle/>
          <a:p>
            <a:pPr eaLnBrk="1" hangingPunct="1">
              <a:defRPr/>
            </a:pPr>
            <a:r>
              <a:rPr lang="en-US" dirty="0" err="1"/>
              <a:t>Minimax</a:t>
            </a:r>
            <a:r>
              <a:rPr lang="en-US" dirty="0"/>
              <a:t> Algorithm with </a:t>
            </a:r>
            <a:r>
              <a:rPr lang="en-US" dirty="0">
                <a:solidFill>
                  <a:srgbClr val="000000"/>
                </a:solidFill>
              </a:rPr>
              <a:t>α-β Pruning</a:t>
            </a:r>
            <a:r>
              <a:rPr lang="en-US" dirty="0"/>
              <a:t> </a:t>
            </a:r>
            <a:endParaRPr lang="en-US" dirty="0" smtClean="0">
              <a:cs typeface="+mj-cs"/>
            </a:endParaRPr>
          </a:p>
        </p:txBody>
      </p:sp>
      <p:pic>
        <p:nvPicPr>
          <p:cNvPr id="1554435" name="Picture 3" descr="minimax"/>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71600" y="1828800"/>
            <a:ext cx="7162800" cy="4495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554436" name="Text Box 4"/>
          <p:cNvSpPr txBox="1">
            <a:spLocks noChangeArrowheads="1"/>
          </p:cNvSpPr>
          <p:nvPr/>
        </p:nvSpPr>
        <p:spPr bwMode="auto">
          <a:xfrm>
            <a:off x="28194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3</a:t>
            </a:r>
          </a:p>
        </p:txBody>
      </p:sp>
      <p:sp>
        <p:nvSpPr>
          <p:cNvPr id="1554437" name="Text Box 5"/>
          <p:cNvSpPr txBox="1">
            <a:spLocks noChangeArrowheads="1"/>
          </p:cNvSpPr>
          <p:nvPr/>
        </p:nvSpPr>
        <p:spPr bwMode="auto">
          <a:xfrm>
            <a:off x="38100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9</a:t>
            </a:r>
          </a:p>
        </p:txBody>
      </p:sp>
      <p:sp>
        <p:nvSpPr>
          <p:cNvPr id="1554438" name="Text Box 6"/>
          <p:cNvSpPr txBox="1">
            <a:spLocks noChangeArrowheads="1"/>
          </p:cNvSpPr>
          <p:nvPr/>
        </p:nvSpPr>
        <p:spPr bwMode="auto">
          <a:xfrm>
            <a:off x="48006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0</a:t>
            </a:r>
          </a:p>
        </p:txBody>
      </p:sp>
      <p:sp>
        <p:nvSpPr>
          <p:cNvPr id="1554439" name="Text Box 7"/>
          <p:cNvSpPr txBox="1">
            <a:spLocks noChangeArrowheads="1"/>
          </p:cNvSpPr>
          <p:nvPr/>
        </p:nvSpPr>
        <p:spPr bwMode="auto">
          <a:xfrm>
            <a:off x="57912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7</a:t>
            </a:r>
          </a:p>
        </p:txBody>
      </p:sp>
      <p:sp>
        <p:nvSpPr>
          <p:cNvPr id="1554440" name="Text Box 8"/>
          <p:cNvSpPr txBox="1">
            <a:spLocks noChangeArrowheads="1"/>
          </p:cNvSpPr>
          <p:nvPr/>
        </p:nvSpPr>
        <p:spPr bwMode="auto">
          <a:xfrm>
            <a:off x="67056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2</a:t>
            </a:r>
          </a:p>
        </p:txBody>
      </p:sp>
      <p:sp>
        <p:nvSpPr>
          <p:cNvPr id="1554441" name="Text Box 9"/>
          <p:cNvSpPr txBox="1">
            <a:spLocks noChangeArrowheads="1"/>
          </p:cNvSpPr>
          <p:nvPr/>
        </p:nvSpPr>
        <p:spPr bwMode="auto">
          <a:xfrm>
            <a:off x="7696200" y="4495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6</a:t>
            </a:r>
          </a:p>
        </p:txBody>
      </p:sp>
      <p:sp>
        <p:nvSpPr>
          <p:cNvPr id="1554442" name="Text Box 10"/>
          <p:cNvSpPr txBox="1">
            <a:spLocks noChangeArrowheads="1"/>
          </p:cNvSpPr>
          <p:nvPr/>
        </p:nvSpPr>
        <p:spPr bwMode="auto">
          <a:xfrm>
            <a:off x="3276600" y="3276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3</a:t>
            </a:r>
          </a:p>
        </p:txBody>
      </p:sp>
      <p:sp>
        <p:nvSpPr>
          <p:cNvPr id="1554443" name="Text Box 11"/>
          <p:cNvSpPr txBox="1">
            <a:spLocks noChangeArrowheads="1"/>
          </p:cNvSpPr>
          <p:nvPr/>
        </p:nvSpPr>
        <p:spPr bwMode="auto">
          <a:xfrm>
            <a:off x="5257800" y="3276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0</a:t>
            </a:r>
          </a:p>
        </p:txBody>
      </p:sp>
      <p:sp>
        <p:nvSpPr>
          <p:cNvPr id="1554444" name="Text Box 12"/>
          <p:cNvSpPr txBox="1">
            <a:spLocks noChangeArrowheads="1"/>
          </p:cNvSpPr>
          <p:nvPr/>
        </p:nvSpPr>
        <p:spPr bwMode="auto">
          <a:xfrm>
            <a:off x="7239000" y="3276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2</a:t>
            </a:r>
          </a:p>
        </p:txBody>
      </p:sp>
      <p:sp>
        <p:nvSpPr>
          <p:cNvPr id="1554445" name="Line 13"/>
          <p:cNvSpPr>
            <a:spLocks noChangeShapeType="1"/>
          </p:cNvSpPr>
          <p:nvPr/>
        </p:nvSpPr>
        <p:spPr bwMode="auto">
          <a:xfrm flipV="1">
            <a:off x="3048000" y="4953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46" name="Line 14"/>
          <p:cNvSpPr>
            <a:spLocks noChangeShapeType="1"/>
          </p:cNvSpPr>
          <p:nvPr/>
        </p:nvSpPr>
        <p:spPr bwMode="auto">
          <a:xfrm flipH="1" flipV="1">
            <a:off x="4038600" y="4876800"/>
            <a:ext cx="2286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47" name="Line 15"/>
          <p:cNvSpPr>
            <a:spLocks noChangeShapeType="1"/>
          </p:cNvSpPr>
          <p:nvPr/>
        </p:nvSpPr>
        <p:spPr bwMode="auto">
          <a:xfrm flipV="1">
            <a:off x="5029200" y="4876800"/>
            <a:ext cx="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48" name="Line 16"/>
          <p:cNvSpPr>
            <a:spLocks noChangeShapeType="1"/>
          </p:cNvSpPr>
          <p:nvPr/>
        </p:nvSpPr>
        <p:spPr bwMode="auto">
          <a:xfrm flipH="1" flipV="1">
            <a:off x="6019800" y="4876800"/>
            <a:ext cx="228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49" name="Line 17"/>
          <p:cNvSpPr>
            <a:spLocks noChangeShapeType="1"/>
          </p:cNvSpPr>
          <p:nvPr/>
        </p:nvSpPr>
        <p:spPr bwMode="auto">
          <a:xfrm flipV="1">
            <a:off x="6629400" y="4876800"/>
            <a:ext cx="762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50" name="Line 18"/>
          <p:cNvSpPr>
            <a:spLocks noChangeShapeType="1"/>
          </p:cNvSpPr>
          <p:nvPr/>
        </p:nvSpPr>
        <p:spPr bwMode="auto">
          <a:xfrm flipH="1" flipV="1">
            <a:off x="7010400" y="4876800"/>
            <a:ext cx="2286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51" name="Line 19"/>
          <p:cNvSpPr>
            <a:spLocks noChangeShapeType="1"/>
          </p:cNvSpPr>
          <p:nvPr/>
        </p:nvSpPr>
        <p:spPr bwMode="auto">
          <a:xfrm flipV="1">
            <a:off x="7543800" y="4876800"/>
            <a:ext cx="152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52" name="Line 20"/>
          <p:cNvSpPr>
            <a:spLocks noChangeShapeType="1"/>
          </p:cNvSpPr>
          <p:nvPr/>
        </p:nvSpPr>
        <p:spPr bwMode="auto">
          <a:xfrm flipH="1" flipV="1">
            <a:off x="8001000" y="4876800"/>
            <a:ext cx="2286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53" name="Line 21"/>
          <p:cNvSpPr>
            <a:spLocks noChangeShapeType="1"/>
          </p:cNvSpPr>
          <p:nvPr/>
        </p:nvSpPr>
        <p:spPr bwMode="auto">
          <a:xfrm flipV="1">
            <a:off x="3581400" y="4876800"/>
            <a:ext cx="1524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54" name="Line 22"/>
          <p:cNvSpPr>
            <a:spLocks noChangeShapeType="1"/>
          </p:cNvSpPr>
          <p:nvPr/>
        </p:nvSpPr>
        <p:spPr bwMode="auto">
          <a:xfrm flipV="1">
            <a:off x="2286000" y="4876800"/>
            <a:ext cx="457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55" name="Line 23"/>
          <p:cNvSpPr>
            <a:spLocks noChangeShapeType="1"/>
          </p:cNvSpPr>
          <p:nvPr/>
        </p:nvSpPr>
        <p:spPr bwMode="auto">
          <a:xfrm flipV="1">
            <a:off x="5562600" y="4876800"/>
            <a:ext cx="1524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56" name="Line 24"/>
          <p:cNvSpPr>
            <a:spLocks noChangeShapeType="1"/>
          </p:cNvSpPr>
          <p:nvPr/>
        </p:nvSpPr>
        <p:spPr bwMode="auto">
          <a:xfrm flipV="1">
            <a:off x="2895600" y="3657600"/>
            <a:ext cx="3810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57" name="Line 25"/>
          <p:cNvSpPr>
            <a:spLocks noChangeShapeType="1"/>
          </p:cNvSpPr>
          <p:nvPr/>
        </p:nvSpPr>
        <p:spPr bwMode="auto">
          <a:xfrm flipH="1" flipV="1">
            <a:off x="3581400" y="3657600"/>
            <a:ext cx="3810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58" name="Line 26"/>
          <p:cNvSpPr>
            <a:spLocks noChangeShapeType="1"/>
          </p:cNvSpPr>
          <p:nvPr/>
        </p:nvSpPr>
        <p:spPr bwMode="auto">
          <a:xfrm flipV="1">
            <a:off x="4800600" y="3581400"/>
            <a:ext cx="4572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59" name="Line 27"/>
          <p:cNvSpPr>
            <a:spLocks noChangeShapeType="1"/>
          </p:cNvSpPr>
          <p:nvPr/>
        </p:nvSpPr>
        <p:spPr bwMode="auto">
          <a:xfrm flipH="1" flipV="1">
            <a:off x="5486400" y="3581400"/>
            <a:ext cx="457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60" name="Line 28"/>
          <p:cNvSpPr>
            <a:spLocks noChangeShapeType="1"/>
          </p:cNvSpPr>
          <p:nvPr/>
        </p:nvSpPr>
        <p:spPr bwMode="auto">
          <a:xfrm flipV="1">
            <a:off x="6781800" y="3581400"/>
            <a:ext cx="4572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4461" name="Line 29"/>
          <p:cNvSpPr>
            <a:spLocks noChangeShapeType="1"/>
          </p:cNvSpPr>
          <p:nvPr/>
        </p:nvSpPr>
        <p:spPr bwMode="auto">
          <a:xfrm flipH="1" flipV="1">
            <a:off x="7467600" y="3657600"/>
            <a:ext cx="457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grpSp>
        <p:nvGrpSpPr>
          <p:cNvPr id="64541" name="Group 30"/>
          <p:cNvGrpSpPr>
            <a:grpSpLocks/>
          </p:cNvGrpSpPr>
          <p:nvPr/>
        </p:nvGrpSpPr>
        <p:grpSpPr bwMode="auto">
          <a:xfrm>
            <a:off x="457200" y="5638800"/>
            <a:ext cx="1600200" cy="519113"/>
            <a:chOff x="288" y="3552"/>
            <a:chExt cx="1008" cy="327"/>
          </a:xfrm>
        </p:grpSpPr>
        <p:sp>
          <p:nvSpPr>
            <p:cNvPr id="1554463" name="Rectangle 31"/>
            <p:cNvSpPr>
              <a:spLocks noChangeArrowheads="1"/>
            </p:cNvSpPr>
            <p:nvPr/>
          </p:nvSpPr>
          <p:spPr bwMode="auto">
            <a:xfrm>
              <a:off x="768" y="3552"/>
              <a:ext cx="528"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54464" name="Text Box 32"/>
            <p:cNvSpPr txBox="1">
              <a:spLocks noChangeArrowheads="1"/>
            </p:cNvSpPr>
            <p:nvPr/>
          </p:nvSpPr>
          <p:spPr bwMode="auto">
            <a:xfrm>
              <a:off x="288" y="3648"/>
              <a:ext cx="10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solidFill>
                    <a:schemeClr val="accent2"/>
                  </a:solidFill>
                  <a:cs typeface="+mn-cs"/>
                </a:rPr>
                <a:t>Payoff for Max</a:t>
              </a:r>
            </a:p>
          </p:txBody>
        </p:sp>
      </p:grpSp>
    </p:spTree>
    <p:extLst>
      <p:ext uri="{BB962C8B-B14F-4D97-AF65-F5344CB8AC3E}">
        <p14:creationId xmlns:p14="http://schemas.microsoft.com/office/powerpoint/2010/main" val="429411693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Recap</a:t>
            </a:r>
            <a:endParaRPr lang="en-US" dirty="0"/>
          </a:p>
        </p:txBody>
      </p:sp>
      <p:sp>
        <p:nvSpPr>
          <p:cNvPr id="6" name="Content Placeholder 5"/>
          <p:cNvSpPr>
            <a:spLocks noGrp="1"/>
          </p:cNvSpPr>
          <p:nvPr>
            <p:ph idx="1"/>
          </p:nvPr>
        </p:nvSpPr>
        <p:spPr/>
        <p:txBody>
          <a:bodyPr/>
          <a:lstStyle/>
          <a:p>
            <a:r>
              <a:rPr lang="en-US" dirty="0" smtClean="0"/>
              <a:t>Search</a:t>
            </a:r>
          </a:p>
          <a:p>
            <a:pPr lvl="1"/>
            <a:r>
              <a:rPr lang="en-US" dirty="0" smtClean="0"/>
              <a:t>Uninformed Search</a:t>
            </a:r>
          </a:p>
          <a:p>
            <a:pPr lvl="1"/>
            <a:r>
              <a:rPr lang="en-US" dirty="0" smtClean="0"/>
              <a:t>Informed Search </a:t>
            </a:r>
          </a:p>
          <a:p>
            <a:r>
              <a:rPr lang="en-US" dirty="0" smtClean="0"/>
              <a:t>CSP</a:t>
            </a:r>
          </a:p>
          <a:p>
            <a:pPr lvl="1"/>
            <a:r>
              <a:rPr lang="en-US" dirty="0" smtClean="0"/>
              <a:t>Ordering</a:t>
            </a:r>
          </a:p>
          <a:p>
            <a:pPr lvl="2"/>
            <a:r>
              <a:rPr lang="en-US" dirty="0" smtClean="0"/>
              <a:t>MRV, Degree, Least Constraining Value</a:t>
            </a:r>
          </a:p>
          <a:p>
            <a:pPr lvl="1"/>
            <a:r>
              <a:rPr lang="en-US" dirty="0" err="1" smtClean="0"/>
              <a:t>Fitering</a:t>
            </a:r>
            <a:endParaRPr lang="en-US" dirty="0" smtClean="0"/>
          </a:p>
          <a:p>
            <a:pPr lvl="2"/>
            <a:r>
              <a:rPr lang="en-US" dirty="0" smtClean="0"/>
              <a:t>Forward Checking</a:t>
            </a:r>
          </a:p>
          <a:p>
            <a:pPr lvl="2"/>
            <a:r>
              <a:rPr lang="en-US" dirty="0" smtClean="0"/>
              <a:t>Arc Consistency</a:t>
            </a:r>
          </a:p>
          <a:p>
            <a:pPr marL="114300" indent="0">
              <a:buNone/>
            </a:pPr>
            <a:endParaRPr lang="en-US" dirty="0" smtClean="0"/>
          </a:p>
        </p:txBody>
      </p:sp>
    </p:spTree>
    <p:extLst>
      <p:ext uri="{BB962C8B-B14F-4D97-AF65-F5344CB8AC3E}">
        <p14:creationId xmlns:p14="http://schemas.microsoft.com/office/powerpoint/2010/main" val="373613789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82" name="Rectangle 2"/>
          <p:cNvSpPr>
            <a:spLocks noGrp="1" noChangeArrowheads="1"/>
          </p:cNvSpPr>
          <p:nvPr>
            <p:ph type="title"/>
          </p:nvPr>
        </p:nvSpPr>
        <p:spPr>
          <a:xfrm>
            <a:off x="838200" y="228600"/>
            <a:ext cx="7772400" cy="1143000"/>
          </a:xfrm>
        </p:spPr>
        <p:txBody>
          <a:bodyPr/>
          <a:lstStyle/>
          <a:p>
            <a:pPr eaLnBrk="1" hangingPunct="1">
              <a:defRPr/>
            </a:pPr>
            <a:r>
              <a:rPr lang="en-US" dirty="0" err="1"/>
              <a:t>Minimax</a:t>
            </a:r>
            <a:r>
              <a:rPr lang="en-US" dirty="0"/>
              <a:t> Algorithm with </a:t>
            </a:r>
            <a:r>
              <a:rPr lang="en-US" dirty="0">
                <a:solidFill>
                  <a:srgbClr val="000000"/>
                </a:solidFill>
              </a:rPr>
              <a:t>α-β Pruning</a:t>
            </a:r>
            <a:r>
              <a:rPr lang="en-US" dirty="0"/>
              <a:t> </a:t>
            </a:r>
            <a:endParaRPr lang="en-US" dirty="0" smtClean="0">
              <a:solidFill>
                <a:schemeClr val="tx1"/>
              </a:solidFill>
              <a:cs typeface="+mj-cs"/>
            </a:endParaRPr>
          </a:p>
        </p:txBody>
      </p:sp>
      <p:pic>
        <p:nvPicPr>
          <p:cNvPr id="1556483" name="Picture 3" descr="minimax"/>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27957" y="2351735"/>
            <a:ext cx="7162800" cy="4495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556484" name="Text Box 4"/>
          <p:cNvSpPr txBox="1">
            <a:spLocks noChangeArrowheads="1"/>
          </p:cNvSpPr>
          <p:nvPr/>
        </p:nvSpPr>
        <p:spPr bwMode="auto">
          <a:xfrm>
            <a:off x="2475757" y="501873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3</a:t>
            </a:r>
          </a:p>
        </p:txBody>
      </p:sp>
      <p:sp>
        <p:nvSpPr>
          <p:cNvPr id="1556485" name="Text Box 5"/>
          <p:cNvSpPr txBox="1">
            <a:spLocks noChangeArrowheads="1"/>
          </p:cNvSpPr>
          <p:nvPr/>
        </p:nvSpPr>
        <p:spPr bwMode="auto">
          <a:xfrm>
            <a:off x="3466357" y="501873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9</a:t>
            </a:r>
          </a:p>
        </p:txBody>
      </p:sp>
      <p:sp>
        <p:nvSpPr>
          <p:cNvPr id="1556486" name="Text Box 6"/>
          <p:cNvSpPr txBox="1">
            <a:spLocks noChangeArrowheads="1"/>
          </p:cNvSpPr>
          <p:nvPr/>
        </p:nvSpPr>
        <p:spPr bwMode="auto">
          <a:xfrm>
            <a:off x="4456957" y="501873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0</a:t>
            </a:r>
          </a:p>
        </p:txBody>
      </p:sp>
      <p:sp>
        <p:nvSpPr>
          <p:cNvPr id="1556487" name="Text Box 7"/>
          <p:cNvSpPr txBox="1">
            <a:spLocks noChangeArrowheads="1"/>
          </p:cNvSpPr>
          <p:nvPr/>
        </p:nvSpPr>
        <p:spPr bwMode="auto">
          <a:xfrm>
            <a:off x="5447557" y="501873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7</a:t>
            </a:r>
          </a:p>
        </p:txBody>
      </p:sp>
      <p:sp>
        <p:nvSpPr>
          <p:cNvPr id="1556488" name="Text Box 8"/>
          <p:cNvSpPr txBox="1">
            <a:spLocks noChangeArrowheads="1"/>
          </p:cNvSpPr>
          <p:nvPr/>
        </p:nvSpPr>
        <p:spPr bwMode="auto">
          <a:xfrm>
            <a:off x="6361957" y="501873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2</a:t>
            </a:r>
          </a:p>
        </p:txBody>
      </p:sp>
      <p:sp>
        <p:nvSpPr>
          <p:cNvPr id="1556489" name="Text Box 9"/>
          <p:cNvSpPr txBox="1">
            <a:spLocks noChangeArrowheads="1"/>
          </p:cNvSpPr>
          <p:nvPr/>
        </p:nvSpPr>
        <p:spPr bwMode="auto">
          <a:xfrm>
            <a:off x="7352557" y="501873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6</a:t>
            </a:r>
          </a:p>
        </p:txBody>
      </p:sp>
      <p:sp>
        <p:nvSpPr>
          <p:cNvPr id="1556490" name="Text Box 10"/>
          <p:cNvSpPr txBox="1">
            <a:spLocks noChangeArrowheads="1"/>
          </p:cNvSpPr>
          <p:nvPr/>
        </p:nvSpPr>
        <p:spPr bwMode="auto">
          <a:xfrm>
            <a:off x="2932957" y="379953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3</a:t>
            </a:r>
          </a:p>
        </p:txBody>
      </p:sp>
      <p:sp>
        <p:nvSpPr>
          <p:cNvPr id="1556491" name="Text Box 11"/>
          <p:cNvSpPr txBox="1">
            <a:spLocks noChangeArrowheads="1"/>
          </p:cNvSpPr>
          <p:nvPr/>
        </p:nvSpPr>
        <p:spPr bwMode="auto">
          <a:xfrm>
            <a:off x="4914157" y="379953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0</a:t>
            </a:r>
          </a:p>
        </p:txBody>
      </p:sp>
      <p:sp>
        <p:nvSpPr>
          <p:cNvPr id="1556492" name="Text Box 12"/>
          <p:cNvSpPr txBox="1">
            <a:spLocks noChangeArrowheads="1"/>
          </p:cNvSpPr>
          <p:nvPr/>
        </p:nvSpPr>
        <p:spPr bwMode="auto">
          <a:xfrm>
            <a:off x="6895357" y="379953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2</a:t>
            </a:r>
          </a:p>
        </p:txBody>
      </p:sp>
      <p:sp>
        <p:nvSpPr>
          <p:cNvPr id="1556493" name="Text Box 13"/>
          <p:cNvSpPr txBox="1">
            <a:spLocks noChangeArrowheads="1"/>
          </p:cNvSpPr>
          <p:nvPr/>
        </p:nvSpPr>
        <p:spPr bwMode="auto">
          <a:xfrm>
            <a:off x="4914157" y="258033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cs typeface="+mn-cs"/>
              </a:rPr>
              <a:t>3</a:t>
            </a:r>
          </a:p>
        </p:txBody>
      </p:sp>
      <p:sp>
        <p:nvSpPr>
          <p:cNvPr id="1556494" name="Line 14"/>
          <p:cNvSpPr>
            <a:spLocks noChangeShapeType="1"/>
          </p:cNvSpPr>
          <p:nvPr/>
        </p:nvSpPr>
        <p:spPr bwMode="auto">
          <a:xfrm flipV="1">
            <a:off x="2704357" y="5475935"/>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6495" name="Line 15"/>
          <p:cNvSpPr>
            <a:spLocks noChangeShapeType="1"/>
          </p:cNvSpPr>
          <p:nvPr/>
        </p:nvSpPr>
        <p:spPr bwMode="auto">
          <a:xfrm flipH="1" flipV="1">
            <a:off x="3694957" y="5399735"/>
            <a:ext cx="2286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6496" name="Line 16"/>
          <p:cNvSpPr>
            <a:spLocks noChangeShapeType="1"/>
          </p:cNvSpPr>
          <p:nvPr/>
        </p:nvSpPr>
        <p:spPr bwMode="auto">
          <a:xfrm flipV="1">
            <a:off x="4685557" y="5399735"/>
            <a:ext cx="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6497" name="Line 17"/>
          <p:cNvSpPr>
            <a:spLocks noChangeShapeType="1"/>
          </p:cNvSpPr>
          <p:nvPr/>
        </p:nvSpPr>
        <p:spPr bwMode="auto">
          <a:xfrm flipH="1" flipV="1">
            <a:off x="5676157" y="5399735"/>
            <a:ext cx="228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6498" name="Line 18"/>
          <p:cNvSpPr>
            <a:spLocks noChangeShapeType="1"/>
          </p:cNvSpPr>
          <p:nvPr/>
        </p:nvSpPr>
        <p:spPr bwMode="auto">
          <a:xfrm flipV="1">
            <a:off x="6285757" y="5399735"/>
            <a:ext cx="762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6499" name="Line 19"/>
          <p:cNvSpPr>
            <a:spLocks noChangeShapeType="1"/>
          </p:cNvSpPr>
          <p:nvPr/>
        </p:nvSpPr>
        <p:spPr bwMode="auto">
          <a:xfrm flipH="1" flipV="1">
            <a:off x="6666757" y="5399735"/>
            <a:ext cx="2286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6500" name="Line 20"/>
          <p:cNvSpPr>
            <a:spLocks noChangeShapeType="1"/>
          </p:cNvSpPr>
          <p:nvPr/>
        </p:nvSpPr>
        <p:spPr bwMode="auto">
          <a:xfrm flipV="1">
            <a:off x="7200157" y="5399735"/>
            <a:ext cx="152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6501" name="Line 21"/>
          <p:cNvSpPr>
            <a:spLocks noChangeShapeType="1"/>
          </p:cNvSpPr>
          <p:nvPr/>
        </p:nvSpPr>
        <p:spPr bwMode="auto">
          <a:xfrm flipH="1" flipV="1">
            <a:off x="7657357" y="5399735"/>
            <a:ext cx="2286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6502" name="Line 22"/>
          <p:cNvSpPr>
            <a:spLocks noChangeShapeType="1"/>
          </p:cNvSpPr>
          <p:nvPr/>
        </p:nvSpPr>
        <p:spPr bwMode="auto">
          <a:xfrm flipV="1">
            <a:off x="3237757" y="5399735"/>
            <a:ext cx="1524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6503" name="Line 23"/>
          <p:cNvSpPr>
            <a:spLocks noChangeShapeType="1"/>
          </p:cNvSpPr>
          <p:nvPr/>
        </p:nvSpPr>
        <p:spPr bwMode="auto">
          <a:xfrm flipV="1">
            <a:off x="1942357" y="5399735"/>
            <a:ext cx="457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6504" name="Line 24"/>
          <p:cNvSpPr>
            <a:spLocks noChangeShapeType="1"/>
          </p:cNvSpPr>
          <p:nvPr/>
        </p:nvSpPr>
        <p:spPr bwMode="auto">
          <a:xfrm flipV="1">
            <a:off x="5218957" y="5399735"/>
            <a:ext cx="1524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6505" name="Line 25"/>
          <p:cNvSpPr>
            <a:spLocks noChangeShapeType="1"/>
          </p:cNvSpPr>
          <p:nvPr/>
        </p:nvSpPr>
        <p:spPr bwMode="auto">
          <a:xfrm flipV="1">
            <a:off x="2551957" y="4180535"/>
            <a:ext cx="3810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6506" name="Line 26"/>
          <p:cNvSpPr>
            <a:spLocks noChangeShapeType="1"/>
          </p:cNvSpPr>
          <p:nvPr/>
        </p:nvSpPr>
        <p:spPr bwMode="auto">
          <a:xfrm flipH="1" flipV="1">
            <a:off x="3237757" y="4180535"/>
            <a:ext cx="3810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6507" name="Line 27"/>
          <p:cNvSpPr>
            <a:spLocks noChangeShapeType="1"/>
          </p:cNvSpPr>
          <p:nvPr/>
        </p:nvSpPr>
        <p:spPr bwMode="auto">
          <a:xfrm flipV="1">
            <a:off x="4456957" y="4104335"/>
            <a:ext cx="4572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6508" name="Line 28"/>
          <p:cNvSpPr>
            <a:spLocks noChangeShapeType="1"/>
          </p:cNvSpPr>
          <p:nvPr/>
        </p:nvSpPr>
        <p:spPr bwMode="auto">
          <a:xfrm flipH="1" flipV="1">
            <a:off x="5142757" y="4104335"/>
            <a:ext cx="457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6509" name="Line 29"/>
          <p:cNvSpPr>
            <a:spLocks noChangeShapeType="1"/>
          </p:cNvSpPr>
          <p:nvPr/>
        </p:nvSpPr>
        <p:spPr bwMode="auto">
          <a:xfrm flipV="1">
            <a:off x="6438157" y="4104335"/>
            <a:ext cx="4572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6510" name="Line 30"/>
          <p:cNvSpPr>
            <a:spLocks noChangeShapeType="1"/>
          </p:cNvSpPr>
          <p:nvPr/>
        </p:nvSpPr>
        <p:spPr bwMode="auto">
          <a:xfrm flipH="1" flipV="1">
            <a:off x="7123957" y="4180535"/>
            <a:ext cx="457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6511" name="Line 31"/>
          <p:cNvSpPr>
            <a:spLocks noChangeShapeType="1"/>
          </p:cNvSpPr>
          <p:nvPr/>
        </p:nvSpPr>
        <p:spPr bwMode="auto">
          <a:xfrm flipV="1">
            <a:off x="3085357" y="2885135"/>
            <a:ext cx="17526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1556512" name="Line 32"/>
          <p:cNvSpPr>
            <a:spLocks noChangeShapeType="1"/>
          </p:cNvSpPr>
          <p:nvPr/>
        </p:nvSpPr>
        <p:spPr bwMode="auto">
          <a:xfrm flipH="1" flipV="1">
            <a:off x="5218957" y="2885135"/>
            <a:ext cx="18288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grpSp>
        <p:nvGrpSpPr>
          <p:cNvPr id="66592" name="Group 33"/>
          <p:cNvGrpSpPr>
            <a:grpSpLocks/>
          </p:cNvGrpSpPr>
          <p:nvPr/>
        </p:nvGrpSpPr>
        <p:grpSpPr bwMode="auto">
          <a:xfrm>
            <a:off x="113557" y="6161735"/>
            <a:ext cx="1600200" cy="519113"/>
            <a:chOff x="288" y="3552"/>
            <a:chExt cx="1008" cy="327"/>
          </a:xfrm>
        </p:grpSpPr>
        <p:sp>
          <p:nvSpPr>
            <p:cNvPr id="1556514" name="Rectangle 34"/>
            <p:cNvSpPr>
              <a:spLocks noChangeArrowheads="1"/>
            </p:cNvSpPr>
            <p:nvPr/>
          </p:nvSpPr>
          <p:spPr bwMode="auto">
            <a:xfrm>
              <a:off x="768" y="3552"/>
              <a:ext cx="528"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56515" name="Text Box 35"/>
            <p:cNvSpPr txBox="1">
              <a:spLocks noChangeArrowheads="1"/>
            </p:cNvSpPr>
            <p:nvPr/>
          </p:nvSpPr>
          <p:spPr bwMode="auto">
            <a:xfrm>
              <a:off x="288" y="3648"/>
              <a:ext cx="10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solidFill>
                    <a:schemeClr val="accent2"/>
                  </a:solidFill>
                  <a:cs typeface="+mn-cs"/>
                </a:rPr>
                <a:t>Payoff for Max</a:t>
              </a:r>
            </a:p>
          </p:txBody>
        </p:sp>
      </p:grpSp>
      <p:sp>
        <p:nvSpPr>
          <p:cNvPr id="39" name="Diagonal Stripe 38"/>
          <p:cNvSpPr/>
          <p:nvPr/>
        </p:nvSpPr>
        <p:spPr>
          <a:xfrm>
            <a:off x="5142757" y="4332935"/>
            <a:ext cx="457200" cy="533400"/>
          </a:xfrm>
          <a:prstGeom prst="diagStripe">
            <a:avLst/>
          </a:prstGeom>
          <a:solidFill>
            <a:srgbClr val="FF0000"/>
          </a:solidFill>
          <a:ln/>
        </p:spPr>
        <p:style>
          <a:lnRef idx="1">
            <a:schemeClr val="accent1"/>
          </a:lnRef>
          <a:fillRef idx="3">
            <a:schemeClr val="accent1"/>
          </a:fillRef>
          <a:effectRef idx="2">
            <a:schemeClr val="accent1"/>
          </a:effectRef>
          <a:fontRef idx="minor">
            <a:schemeClr val="lt1"/>
          </a:fontRef>
        </p:style>
        <p:txBody>
          <a:bodyPr/>
          <a:lstStyle/>
          <a:p>
            <a:pPr>
              <a:defRPr/>
            </a:pPr>
            <a:endParaRPr lang="en-US"/>
          </a:p>
        </p:txBody>
      </p:sp>
      <p:sp>
        <p:nvSpPr>
          <p:cNvPr id="5" name="TextBox 4"/>
          <p:cNvSpPr txBox="1">
            <a:spLocks noChangeArrowheads="1"/>
          </p:cNvSpPr>
          <p:nvPr/>
        </p:nvSpPr>
        <p:spPr bwMode="auto">
          <a:xfrm>
            <a:off x="5371357" y="3875735"/>
            <a:ext cx="1090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solidFill>
                  <a:srgbClr val="FF0000"/>
                </a:solidFill>
              </a:rPr>
              <a:t>Prune!</a:t>
            </a:r>
          </a:p>
        </p:txBody>
      </p:sp>
      <p:sp>
        <p:nvSpPr>
          <p:cNvPr id="41" name="Diagonal Stripe 40"/>
          <p:cNvSpPr/>
          <p:nvPr/>
        </p:nvSpPr>
        <p:spPr>
          <a:xfrm>
            <a:off x="7123957" y="4332935"/>
            <a:ext cx="457200" cy="533400"/>
          </a:xfrm>
          <a:prstGeom prst="diagStripe">
            <a:avLst/>
          </a:prstGeom>
          <a:solidFill>
            <a:srgbClr val="FF0000"/>
          </a:solidFill>
          <a:ln/>
        </p:spPr>
        <p:style>
          <a:lnRef idx="1">
            <a:schemeClr val="accent1"/>
          </a:lnRef>
          <a:fillRef idx="3">
            <a:schemeClr val="accent1"/>
          </a:fillRef>
          <a:effectRef idx="2">
            <a:schemeClr val="accent1"/>
          </a:effectRef>
          <a:fontRef idx="minor">
            <a:schemeClr val="lt1"/>
          </a:fontRef>
        </p:style>
        <p:txBody>
          <a:bodyPr/>
          <a:lstStyle/>
          <a:p>
            <a:pPr>
              <a:defRPr/>
            </a:pPr>
            <a:endParaRPr lang="en-US"/>
          </a:p>
        </p:txBody>
      </p:sp>
      <p:sp>
        <p:nvSpPr>
          <p:cNvPr id="42" name="TextBox 41"/>
          <p:cNvSpPr txBox="1">
            <a:spLocks noChangeArrowheads="1"/>
          </p:cNvSpPr>
          <p:nvPr/>
        </p:nvSpPr>
        <p:spPr bwMode="auto">
          <a:xfrm>
            <a:off x="7504957" y="3875735"/>
            <a:ext cx="1090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solidFill>
                  <a:srgbClr val="FF0000"/>
                </a:solidFill>
              </a:rPr>
              <a:t>Prune!</a:t>
            </a:r>
          </a:p>
        </p:txBody>
      </p:sp>
      <p:sp>
        <p:nvSpPr>
          <p:cNvPr id="6" name="TextBox 5"/>
          <p:cNvSpPr txBox="1">
            <a:spLocks noChangeArrowheads="1"/>
          </p:cNvSpPr>
          <p:nvPr/>
        </p:nvSpPr>
        <p:spPr bwMode="auto">
          <a:xfrm>
            <a:off x="5295157" y="2351735"/>
            <a:ext cx="76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solidFill>
                  <a:srgbClr val="FF0000"/>
                </a:solidFill>
              </a:rPr>
              <a:t>&gt;= 3</a:t>
            </a:r>
          </a:p>
        </p:txBody>
      </p:sp>
      <p:sp>
        <p:nvSpPr>
          <p:cNvPr id="7" name="Rectangle 6"/>
          <p:cNvSpPr>
            <a:spLocks noChangeArrowheads="1"/>
          </p:cNvSpPr>
          <p:nvPr/>
        </p:nvSpPr>
        <p:spPr bwMode="auto">
          <a:xfrm>
            <a:off x="5142757" y="3494735"/>
            <a:ext cx="766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FF0000"/>
                </a:solidFill>
              </a:rPr>
              <a:t>&lt;= 0</a:t>
            </a:r>
          </a:p>
        </p:txBody>
      </p:sp>
      <p:sp>
        <p:nvSpPr>
          <p:cNvPr id="8" name="TextBox 7"/>
          <p:cNvSpPr txBox="1">
            <a:spLocks noChangeArrowheads="1"/>
          </p:cNvSpPr>
          <p:nvPr/>
        </p:nvSpPr>
        <p:spPr bwMode="auto">
          <a:xfrm>
            <a:off x="6044457" y="2351735"/>
            <a:ext cx="2146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b="1" dirty="0">
                <a:solidFill>
                  <a:srgbClr val="FF0000"/>
                </a:solidFill>
              </a:rPr>
              <a:t>(DFS left to right)</a:t>
            </a:r>
            <a:endParaRPr lang="en-US" b="1" dirty="0">
              <a:solidFill>
                <a:srgbClr val="FF0000"/>
              </a:solidFill>
            </a:endParaRPr>
          </a:p>
        </p:txBody>
      </p:sp>
      <p:sp>
        <p:nvSpPr>
          <p:cNvPr id="46" name="Rectangle 45"/>
          <p:cNvSpPr>
            <a:spLocks noChangeArrowheads="1"/>
          </p:cNvSpPr>
          <p:nvPr/>
        </p:nvSpPr>
        <p:spPr bwMode="auto">
          <a:xfrm>
            <a:off x="7123957" y="3418535"/>
            <a:ext cx="766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FF0000"/>
                </a:solidFill>
              </a:rPr>
              <a:t>&lt;= 2</a:t>
            </a:r>
          </a:p>
        </p:txBody>
      </p:sp>
    </p:spTree>
    <p:extLst>
      <p:ext uri="{BB962C8B-B14F-4D97-AF65-F5344CB8AC3E}">
        <p14:creationId xmlns:p14="http://schemas.microsoft.com/office/powerpoint/2010/main" val="9477785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2" grpId="0"/>
      <p:bldP spid="6" grpId="0"/>
      <p:bldP spid="7" grpId="0"/>
      <p:bldP spid="8" grpId="0"/>
      <p:bldP spid="4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sym typeface="Symbol" pitchFamily="18" charset="2"/>
              </a:rPr>
              <a:t>Minimax Example</a:t>
            </a:r>
          </a:p>
        </p:txBody>
      </p:sp>
      <p:sp>
        <p:nvSpPr>
          <p:cNvPr id="21507" name="AutoShape 4"/>
          <p:cNvSpPr>
            <a:spLocks noChangeArrowheads="1"/>
          </p:cNvSpPr>
          <p:nvPr/>
        </p:nvSpPr>
        <p:spPr bwMode="auto">
          <a:xfrm>
            <a:off x="4270375" y="220980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1981200" y="3765550"/>
            <a:ext cx="381000" cy="1187450"/>
            <a:chOff x="1981200" y="3765550"/>
            <a:chExt cx="381000" cy="1187450"/>
          </a:xfrm>
        </p:grpSpPr>
        <p:cxnSp>
          <p:nvCxnSpPr>
            <p:cNvPr id="21550" name="AutoShape 13"/>
            <p:cNvCxnSpPr>
              <a:cxnSpLocks noChangeShapeType="1"/>
              <a:stCxn id="21542"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1551"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173288" y="3765550"/>
            <a:ext cx="950912" cy="1187450"/>
            <a:chOff x="2173288" y="3765550"/>
            <a:chExt cx="950912" cy="1187450"/>
          </a:xfrm>
        </p:grpSpPr>
        <p:cxnSp>
          <p:nvCxnSpPr>
            <p:cNvPr id="21548" name="AutoShape 17"/>
            <p:cNvCxnSpPr>
              <a:cxnSpLocks noChangeShapeType="1"/>
              <a:stCxn id="21542"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1549"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6553200" y="3765550"/>
            <a:ext cx="381000" cy="1187450"/>
            <a:chOff x="6553200" y="3765550"/>
            <a:chExt cx="381000" cy="1187450"/>
          </a:xfrm>
        </p:grpSpPr>
        <p:cxnSp>
          <p:nvCxnSpPr>
            <p:cNvPr id="21546"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47"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6745288" y="3765550"/>
            <a:ext cx="950912" cy="1187450"/>
            <a:chOff x="6745288" y="3765550"/>
            <a:chExt cx="950912" cy="1187450"/>
          </a:xfrm>
        </p:grpSpPr>
        <p:cxnSp>
          <p:nvCxnSpPr>
            <p:cNvPr id="21544"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45"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1984375" y="2514600"/>
            <a:ext cx="2476500" cy="1250950"/>
            <a:chOff x="1984375" y="2514600"/>
            <a:chExt cx="2476501" cy="1250950"/>
          </a:xfrm>
        </p:grpSpPr>
        <p:sp>
          <p:nvSpPr>
            <p:cNvPr id="2154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3" name="AutoShape 7"/>
            <p:cNvCxnSpPr>
              <a:cxnSpLocks noChangeShapeType="1"/>
              <a:stCxn id="21507" idx="3"/>
              <a:endCxn id="21542"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1542" idx="0"/>
          </p:cNvCxnSpPr>
          <p:nvPr/>
        </p:nvCxnSpPr>
        <p:spPr bwMode="auto">
          <a:xfrm flipH="1">
            <a:off x="1412876" y="3765552"/>
            <a:ext cx="760413"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219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4304507" y="2666207"/>
            <a:ext cx="304800" cy="1587"/>
          </a:xfrm>
          <a:prstGeom prst="straightConnector1">
            <a:avLst/>
          </a:prstGeom>
          <a:noFill/>
          <a:ln w="12700">
            <a:solidFill>
              <a:schemeClr val="tx1"/>
            </a:solidFill>
            <a:round/>
            <a:headEnd/>
            <a:tailEnd/>
          </a:ln>
        </p:spPr>
      </p:cxnSp>
      <p:cxnSp>
        <p:nvCxnSpPr>
          <p:cNvPr id="70" name="AutoShape 21"/>
          <p:cNvCxnSpPr>
            <a:cxnSpLocks noChangeShapeType="1"/>
            <a:stCxn id="21507" idx="3"/>
          </p:cNvCxnSpPr>
          <p:nvPr/>
        </p:nvCxnSpPr>
        <p:spPr bwMode="auto">
          <a:xfrm rot="16200000" flipH="1">
            <a:off x="4630738" y="2344739"/>
            <a:ext cx="228600" cy="568325"/>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020094" y="3913982"/>
            <a:ext cx="304800" cy="1588"/>
          </a:xfrm>
          <a:prstGeom prst="straightConnector1">
            <a:avLst/>
          </a:prstGeom>
          <a:noFill/>
          <a:ln w="12700">
            <a:solidFill>
              <a:schemeClr val="tx1"/>
            </a:solidFill>
            <a:round/>
            <a:headEnd/>
            <a:tailEnd/>
          </a:ln>
        </p:spPr>
      </p:cxnSp>
      <p:cxnSp>
        <p:nvCxnSpPr>
          <p:cNvPr id="75" name="AutoShape 21"/>
          <p:cNvCxnSpPr>
            <a:cxnSpLocks noChangeShapeType="1"/>
            <a:stCxn id="21542" idx="0"/>
          </p:cNvCxnSpPr>
          <p:nvPr/>
        </p:nvCxnSpPr>
        <p:spPr bwMode="auto">
          <a:xfrm rot="16200000" flipH="1">
            <a:off x="2170113" y="3770312"/>
            <a:ext cx="196850" cy="187325"/>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4270375" y="2514602"/>
            <a:ext cx="381000" cy="1235075"/>
            <a:chOff x="4270375" y="2514600"/>
            <a:chExt cx="381000" cy="1235075"/>
          </a:xfrm>
        </p:grpSpPr>
        <p:sp>
          <p:nvSpPr>
            <p:cNvPr id="2154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1" name="AutoShape 21"/>
            <p:cNvCxnSpPr>
              <a:cxnSpLocks noChangeShapeType="1"/>
              <a:stCxn id="21507" idx="3"/>
              <a:endCxn id="21540"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3505200" y="3762377"/>
            <a:ext cx="1143000" cy="1190625"/>
            <a:chOff x="3505200" y="3762375"/>
            <a:chExt cx="1142999" cy="1190625"/>
          </a:xfrm>
        </p:grpSpPr>
        <p:cxnSp>
          <p:nvCxnSpPr>
            <p:cNvPr id="21536"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1537"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1538"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1539"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4460875" y="2514600"/>
            <a:ext cx="2476500" cy="1250950"/>
            <a:chOff x="4460875" y="2514600"/>
            <a:chExt cx="2476500" cy="1250950"/>
          </a:xfrm>
        </p:grpSpPr>
        <p:sp>
          <p:nvSpPr>
            <p:cNvPr id="21534"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35" name="AutoShape 27"/>
            <p:cNvCxnSpPr>
              <a:cxnSpLocks noChangeShapeType="1"/>
              <a:stCxn id="21507" idx="3"/>
              <a:endCxn id="21534"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5791200" y="3762377"/>
            <a:ext cx="1143000" cy="1190625"/>
            <a:chOff x="5791200" y="3762375"/>
            <a:chExt cx="1142999" cy="1190625"/>
          </a:xfrm>
        </p:grpSpPr>
        <p:cxnSp>
          <p:nvCxnSpPr>
            <p:cNvPr id="21530"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1531"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1532"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1533"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4267200" y="3765550"/>
            <a:ext cx="381000" cy="1187450"/>
            <a:chOff x="6553200" y="3765550"/>
            <a:chExt cx="381000" cy="1187450"/>
          </a:xfrm>
        </p:grpSpPr>
        <p:cxnSp>
          <p:nvCxnSpPr>
            <p:cNvPr id="2152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2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4459288" y="3765550"/>
            <a:ext cx="950912" cy="1187450"/>
            <a:chOff x="6745288" y="3765550"/>
            <a:chExt cx="950912" cy="1187450"/>
          </a:xfrm>
        </p:grpSpPr>
        <p:cxnSp>
          <p:nvCxnSpPr>
            <p:cNvPr id="2152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2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extLst>
      <p:ext uri="{BB962C8B-B14F-4D97-AF65-F5344CB8AC3E}">
        <p14:creationId xmlns:p14="http://schemas.microsoft.com/office/powerpoint/2010/main" val="6711898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err="1" smtClean="0">
                <a:sym typeface="Symbol" pitchFamily="18" charset="2"/>
              </a:rPr>
              <a:t>Minimax</a:t>
            </a:r>
            <a:r>
              <a:rPr lang="en-US" dirty="0" smtClean="0">
                <a:sym typeface="Symbol" pitchFamily="18" charset="2"/>
              </a:rPr>
              <a:t> with Pruning</a:t>
            </a:r>
          </a:p>
        </p:txBody>
      </p:sp>
      <p:sp>
        <p:nvSpPr>
          <p:cNvPr id="22531" name="AutoShape 4"/>
          <p:cNvSpPr>
            <a:spLocks noChangeArrowheads="1"/>
          </p:cNvSpPr>
          <p:nvPr/>
        </p:nvSpPr>
        <p:spPr bwMode="auto">
          <a:xfrm>
            <a:off x="4270375" y="220980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1981200" y="3765550"/>
            <a:ext cx="381000" cy="1187450"/>
            <a:chOff x="1981200" y="3765550"/>
            <a:chExt cx="381000" cy="1187450"/>
          </a:xfrm>
        </p:grpSpPr>
        <p:cxnSp>
          <p:nvCxnSpPr>
            <p:cNvPr id="22568" name="AutoShape 13"/>
            <p:cNvCxnSpPr>
              <a:cxnSpLocks noChangeShapeType="1"/>
              <a:stCxn id="22560"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2569"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173288" y="3765550"/>
            <a:ext cx="950912" cy="1187450"/>
            <a:chOff x="2173288" y="3765550"/>
            <a:chExt cx="950912" cy="1187450"/>
          </a:xfrm>
        </p:grpSpPr>
        <p:cxnSp>
          <p:nvCxnSpPr>
            <p:cNvPr id="22566" name="AutoShape 17"/>
            <p:cNvCxnSpPr>
              <a:cxnSpLocks noChangeShapeType="1"/>
              <a:stCxn id="22560"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2567"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6553200" y="3765550"/>
            <a:ext cx="381000" cy="1187450"/>
            <a:chOff x="6553200" y="3765550"/>
            <a:chExt cx="381000" cy="1187450"/>
          </a:xfrm>
        </p:grpSpPr>
        <p:cxnSp>
          <p:nvCxnSpPr>
            <p:cNvPr id="22564"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2565"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6745288" y="3765550"/>
            <a:ext cx="950912" cy="1187450"/>
            <a:chOff x="6745288" y="3765550"/>
            <a:chExt cx="950912" cy="1187450"/>
          </a:xfrm>
        </p:grpSpPr>
        <p:cxnSp>
          <p:nvCxnSpPr>
            <p:cNvPr id="22562"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2563"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1984375" y="2514600"/>
            <a:ext cx="2476500" cy="1250950"/>
            <a:chOff x="1984375" y="2514600"/>
            <a:chExt cx="2476501" cy="1250950"/>
          </a:xfrm>
        </p:grpSpPr>
        <p:sp>
          <p:nvSpPr>
            <p:cNvPr id="2256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61" name="AutoShape 7"/>
            <p:cNvCxnSpPr>
              <a:cxnSpLocks noChangeShapeType="1"/>
              <a:stCxn id="22531" idx="3"/>
              <a:endCxn id="22560"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2560" idx="0"/>
          </p:cNvCxnSpPr>
          <p:nvPr/>
        </p:nvCxnSpPr>
        <p:spPr bwMode="auto">
          <a:xfrm flipH="1">
            <a:off x="1412876" y="3765552"/>
            <a:ext cx="760413"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219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4304507" y="2666207"/>
            <a:ext cx="304800" cy="1587"/>
          </a:xfrm>
          <a:prstGeom prst="straightConnector1">
            <a:avLst/>
          </a:prstGeom>
          <a:noFill/>
          <a:ln w="12700">
            <a:solidFill>
              <a:schemeClr val="tx1"/>
            </a:solidFill>
            <a:round/>
            <a:headEnd/>
            <a:tailEnd/>
          </a:ln>
        </p:spPr>
      </p:cxnSp>
      <p:cxnSp>
        <p:nvCxnSpPr>
          <p:cNvPr id="70" name="AutoShape 21"/>
          <p:cNvCxnSpPr>
            <a:cxnSpLocks noChangeShapeType="1"/>
            <a:stCxn id="22531" idx="3"/>
          </p:cNvCxnSpPr>
          <p:nvPr/>
        </p:nvCxnSpPr>
        <p:spPr bwMode="auto">
          <a:xfrm rot="16200000" flipH="1">
            <a:off x="4630738" y="2344739"/>
            <a:ext cx="228600" cy="568325"/>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020094" y="3913982"/>
            <a:ext cx="304800" cy="1588"/>
          </a:xfrm>
          <a:prstGeom prst="straightConnector1">
            <a:avLst/>
          </a:prstGeom>
          <a:noFill/>
          <a:ln w="12700">
            <a:solidFill>
              <a:schemeClr val="tx1"/>
            </a:solidFill>
            <a:round/>
            <a:headEnd/>
            <a:tailEnd/>
          </a:ln>
        </p:spPr>
      </p:cxnSp>
      <p:cxnSp>
        <p:nvCxnSpPr>
          <p:cNvPr id="75" name="AutoShape 21"/>
          <p:cNvCxnSpPr>
            <a:cxnSpLocks noChangeShapeType="1"/>
            <a:stCxn id="22560" idx="0"/>
          </p:cNvCxnSpPr>
          <p:nvPr/>
        </p:nvCxnSpPr>
        <p:spPr bwMode="auto">
          <a:xfrm rot="16200000" flipH="1">
            <a:off x="2170113" y="3770312"/>
            <a:ext cx="196850" cy="187325"/>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4270375" y="2514602"/>
            <a:ext cx="381000" cy="1235075"/>
            <a:chOff x="4270375" y="2514600"/>
            <a:chExt cx="381000" cy="1235075"/>
          </a:xfrm>
        </p:grpSpPr>
        <p:sp>
          <p:nvSpPr>
            <p:cNvPr id="2255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9" name="AutoShape 21"/>
            <p:cNvCxnSpPr>
              <a:cxnSpLocks noChangeShapeType="1"/>
              <a:stCxn id="22531" idx="3"/>
              <a:endCxn id="22558"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3505200" y="3762377"/>
            <a:ext cx="1143000" cy="1190625"/>
            <a:chOff x="3505200" y="3762375"/>
            <a:chExt cx="1142999" cy="1190625"/>
          </a:xfrm>
        </p:grpSpPr>
        <p:cxnSp>
          <p:nvCxnSpPr>
            <p:cNvPr id="22554"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2555"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2556"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2557"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4460875" y="2514600"/>
            <a:ext cx="2476500" cy="1250950"/>
            <a:chOff x="4460875" y="2514600"/>
            <a:chExt cx="2476500" cy="1250950"/>
          </a:xfrm>
        </p:grpSpPr>
        <p:sp>
          <p:nvSpPr>
            <p:cNvPr id="22552"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3" name="AutoShape 27"/>
            <p:cNvCxnSpPr>
              <a:cxnSpLocks noChangeShapeType="1"/>
              <a:stCxn id="22531" idx="3"/>
              <a:endCxn id="22552"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5791200" y="3762377"/>
            <a:ext cx="1143000" cy="1190625"/>
            <a:chOff x="5791200" y="3762375"/>
            <a:chExt cx="1142999" cy="1190625"/>
          </a:xfrm>
        </p:grpSpPr>
        <p:cxnSp>
          <p:nvCxnSpPr>
            <p:cNvPr id="22548"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2549"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2550"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2551"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spTree>
    <p:extLst>
      <p:ext uri="{BB962C8B-B14F-4D97-AF65-F5344CB8AC3E}">
        <p14:creationId xmlns:p14="http://schemas.microsoft.com/office/powerpoint/2010/main" val="14164368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sym typeface="Symbol" pitchFamily="18" charset="2"/>
              </a:rPr>
              <a:t>Alpha-Beta Pruning</a:t>
            </a:r>
          </a:p>
        </p:txBody>
      </p:sp>
      <p:sp>
        <p:nvSpPr>
          <p:cNvPr id="23555" name="Rectangle 3"/>
          <p:cNvSpPr>
            <a:spLocks noGrp="1" noChangeArrowheads="1"/>
          </p:cNvSpPr>
          <p:nvPr>
            <p:ph idx="1"/>
          </p:nvPr>
        </p:nvSpPr>
        <p:spPr>
          <a:xfrm>
            <a:off x="152400" y="1447800"/>
            <a:ext cx="5410200" cy="5029200"/>
          </a:xfrm>
        </p:spPr>
        <p:txBody>
          <a:bodyPr/>
          <a:lstStyle/>
          <a:p>
            <a:pPr indent="-223838" eaLnBrk="1" hangingPunct="1">
              <a:lnSpc>
                <a:spcPct val="110000"/>
              </a:lnSpc>
            </a:pPr>
            <a:r>
              <a:rPr lang="en-US" sz="2000" dirty="0" smtClean="0"/>
              <a:t>General configuration (MIN version)</a:t>
            </a:r>
          </a:p>
          <a:p>
            <a:pPr lvl="1" eaLnBrk="1" hangingPunct="1">
              <a:lnSpc>
                <a:spcPct val="110000"/>
              </a:lnSpc>
            </a:pPr>
            <a:r>
              <a:rPr lang="en-US" sz="1800" dirty="0" smtClean="0">
                <a:sym typeface="Symbol" pitchFamily="18" charset="2"/>
              </a:rPr>
              <a:t>We’re computing the MIN-VALUE at some node </a:t>
            </a:r>
            <a:r>
              <a:rPr lang="en-US" sz="1800" i="1" dirty="0" smtClean="0">
                <a:sym typeface="Symbol" pitchFamily="18" charset="2"/>
              </a:rPr>
              <a:t>n</a:t>
            </a:r>
          </a:p>
          <a:p>
            <a:pPr lvl="1" eaLnBrk="1" hangingPunct="1">
              <a:lnSpc>
                <a:spcPct val="110000"/>
              </a:lnSpc>
            </a:pPr>
            <a:r>
              <a:rPr lang="en-US" sz="1800" dirty="0" smtClean="0">
                <a:sym typeface="Symbol" pitchFamily="18" charset="2"/>
              </a:rPr>
              <a:t>We’re looping over </a:t>
            </a:r>
            <a:r>
              <a:rPr lang="en-US" sz="1800" i="1" dirty="0" err="1" smtClean="0">
                <a:sym typeface="Symbol" pitchFamily="18" charset="2"/>
              </a:rPr>
              <a:t>n</a:t>
            </a:r>
            <a:r>
              <a:rPr lang="en-US" sz="1800" dirty="0" err="1" smtClean="0">
                <a:sym typeface="Symbol" pitchFamily="18" charset="2"/>
              </a:rPr>
              <a:t>’s</a:t>
            </a:r>
            <a:r>
              <a:rPr lang="en-US" sz="1800" dirty="0" smtClean="0">
                <a:sym typeface="Symbol" pitchFamily="18" charset="2"/>
              </a:rPr>
              <a:t> children</a:t>
            </a:r>
          </a:p>
          <a:p>
            <a:pPr lvl="1" eaLnBrk="1" hangingPunct="1">
              <a:lnSpc>
                <a:spcPct val="110000"/>
              </a:lnSpc>
            </a:pPr>
            <a:r>
              <a:rPr lang="en-US" sz="1800" i="1" dirty="0" err="1" smtClean="0">
                <a:sym typeface="Symbol" pitchFamily="18" charset="2"/>
              </a:rPr>
              <a:t>n</a:t>
            </a:r>
            <a:r>
              <a:rPr lang="en-US" sz="1800" dirty="0" err="1" smtClean="0">
                <a:sym typeface="Symbol" pitchFamily="18" charset="2"/>
              </a:rPr>
              <a:t>’s</a:t>
            </a:r>
            <a:r>
              <a:rPr lang="en-US" sz="1800" dirty="0" smtClean="0">
                <a:sym typeface="Symbol" pitchFamily="18" charset="2"/>
              </a:rPr>
              <a:t> estimate of the </a:t>
            </a:r>
            <a:r>
              <a:rPr lang="en-US" sz="1800" dirty="0" err="1" smtClean="0">
                <a:sym typeface="Symbol" pitchFamily="18" charset="2"/>
              </a:rPr>
              <a:t>childrens</a:t>
            </a:r>
            <a:r>
              <a:rPr lang="en-US" sz="1800" dirty="0" smtClean="0">
                <a:sym typeface="Symbol" pitchFamily="18" charset="2"/>
              </a:rPr>
              <a:t>’ min is dropping</a:t>
            </a:r>
          </a:p>
          <a:p>
            <a:pPr lvl="1" eaLnBrk="1" hangingPunct="1">
              <a:lnSpc>
                <a:spcPct val="110000"/>
              </a:lnSpc>
            </a:pPr>
            <a:r>
              <a:rPr lang="en-US" sz="1800" dirty="0" smtClean="0">
                <a:sym typeface="Symbol" pitchFamily="18" charset="2"/>
              </a:rPr>
              <a:t>Who cares about </a:t>
            </a:r>
            <a:r>
              <a:rPr lang="en-US" sz="1800" i="1" dirty="0" err="1" smtClean="0">
                <a:sym typeface="Symbol" pitchFamily="18" charset="2"/>
              </a:rPr>
              <a:t>n</a:t>
            </a:r>
            <a:r>
              <a:rPr lang="en-US" sz="1800" dirty="0" err="1" smtClean="0">
                <a:sym typeface="Symbol" pitchFamily="18" charset="2"/>
              </a:rPr>
              <a:t>’s</a:t>
            </a:r>
            <a:r>
              <a:rPr lang="en-US" sz="1800" dirty="0" smtClean="0">
                <a:sym typeface="Symbol" pitchFamily="18" charset="2"/>
              </a:rPr>
              <a:t> value?  MAX</a:t>
            </a:r>
          </a:p>
          <a:p>
            <a:pPr lvl="1" eaLnBrk="1" hangingPunct="1">
              <a:lnSpc>
                <a:spcPct val="110000"/>
              </a:lnSpc>
            </a:pPr>
            <a:r>
              <a:rPr lang="en-US" sz="1800" dirty="0" smtClean="0">
                <a:sym typeface="Symbol" pitchFamily="18" charset="2"/>
              </a:rPr>
              <a:t>Let </a:t>
            </a:r>
            <a:r>
              <a:rPr lang="en-US" sz="1800" i="1" dirty="0" smtClean="0">
                <a:sym typeface="Symbol" pitchFamily="18" charset="2"/>
              </a:rPr>
              <a:t>a</a:t>
            </a:r>
            <a:r>
              <a:rPr lang="en-US" sz="1800" dirty="0" smtClean="0"/>
              <a:t> be the best value that MAX can get at any choice point along the current path from the root</a:t>
            </a:r>
          </a:p>
          <a:p>
            <a:pPr lvl="1" eaLnBrk="1" hangingPunct="1">
              <a:lnSpc>
                <a:spcPct val="110000"/>
              </a:lnSpc>
            </a:pPr>
            <a:r>
              <a:rPr lang="en-US" sz="1800" dirty="0" smtClean="0"/>
              <a:t>If </a:t>
            </a:r>
            <a:r>
              <a:rPr lang="en-US" sz="1800" i="1" dirty="0" smtClean="0"/>
              <a:t>n</a:t>
            </a:r>
            <a:r>
              <a:rPr lang="en-US" sz="1800" dirty="0" smtClean="0"/>
              <a:t> becomes worse than </a:t>
            </a:r>
            <a:r>
              <a:rPr lang="en-US" sz="1800" i="1" dirty="0" smtClean="0">
                <a:sym typeface="Symbol" pitchFamily="18" charset="2"/>
              </a:rPr>
              <a:t>a</a:t>
            </a:r>
            <a:r>
              <a:rPr lang="en-US" sz="1800" dirty="0" smtClean="0"/>
              <a:t>, MAX will avoid it, so we can stop considering </a:t>
            </a:r>
            <a:r>
              <a:rPr lang="en-US" sz="1800" i="1" dirty="0" smtClean="0"/>
              <a:t>n</a:t>
            </a:r>
            <a:r>
              <a:rPr lang="en-US" sz="1800" dirty="0" smtClean="0"/>
              <a:t>’s other children (it’s already bad enough that it won’t be played)</a:t>
            </a:r>
          </a:p>
          <a:p>
            <a:pPr indent="-223838">
              <a:lnSpc>
                <a:spcPct val="110000"/>
              </a:lnSpc>
            </a:pPr>
            <a:r>
              <a:rPr lang="en-US" sz="2000" dirty="0" smtClean="0"/>
              <a:t>MAX version is symmetric</a:t>
            </a:r>
            <a:endParaRPr lang="en-US" sz="1800" dirty="0" smtClean="0"/>
          </a:p>
        </p:txBody>
      </p:sp>
      <p:sp>
        <p:nvSpPr>
          <p:cNvPr id="23556" name="Text Box 4"/>
          <p:cNvSpPr txBox="1">
            <a:spLocks noChangeArrowheads="1"/>
          </p:cNvSpPr>
          <p:nvPr/>
        </p:nvSpPr>
        <p:spPr bwMode="auto">
          <a:xfrm>
            <a:off x="5834062" y="1995765"/>
            <a:ext cx="635398"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7" name="Text Box 5"/>
          <p:cNvSpPr txBox="1">
            <a:spLocks noChangeArrowheads="1"/>
          </p:cNvSpPr>
          <p:nvPr/>
        </p:nvSpPr>
        <p:spPr bwMode="auto">
          <a:xfrm>
            <a:off x="5834063" y="2819678"/>
            <a:ext cx="589186" cy="369332"/>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58" name="Text Box 6"/>
          <p:cNvSpPr txBox="1">
            <a:spLocks noChangeArrowheads="1"/>
          </p:cNvSpPr>
          <p:nvPr/>
        </p:nvSpPr>
        <p:spPr bwMode="auto">
          <a:xfrm>
            <a:off x="5834062" y="4205565"/>
            <a:ext cx="635398"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9" name="Text Box 7"/>
          <p:cNvSpPr txBox="1">
            <a:spLocks noChangeArrowheads="1"/>
          </p:cNvSpPr>
          <p:nvPr/>
        </p:nvSpPr>
        <p:spPr bwMode="auto">
          <a:xfrm>
            <a:off x="5834063" y="4967566"/>
            <a:ext cx="589186" cy="369332"/>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60" name="AutoShape 8"/>
          <p:cNvSpPr>
            <a:spLocks noChangeArrowheads="1"/>
          </p:cNvSpPr>
          <p:nvPr/>
        </p:nvSpPr>
        <p:spPr bwMode="auto">
          <a:xfrm flipV="1">
            <a:off x="6972300" y="2895600"/>
            <a:ext cx="28575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sym typeface="Symbol" pitchFamily="18" charset="2"/>
              </a:rPr>
              <a:t>a</a:t>
            </a:r>
            <a:endParaRPr lang="en-US" sz="1600" i="1" dirty="0">
              <a:latin typeface="Calibri" pitchFamily="34" charset="0"/>
            </a:endParaRPr>
          </a:p>
        </p:txBody>
      </p:sp>
      <p:cxnSp>
        <p:nvCxnSpPr>
          <p:cNvPr id="23561" name="AutoShape 9"/>
          <p:cNvCxnSpPr>
            <a:cxnSpLocks noChangeShapeType="1"/>
            <a:stCxn id="23564" idx="3"/>
            <a:endCxn id="23560" idx="3"/>
          </p:cNvCxnSpPr>
          <p:nvPr/>
        </p:nvCxnSpPr>
        <p:spPr bwMode="auto">
          <a:xfrm flipH="1">
            <a:off x="7113985" y="2362200"/>
            <a:ext cx="572690" cy="533400"/>
          </a:xfrm>
          <a:prstGeom prst="straightConnector1">
            <a:avLst/>
          </a:prstGeom>
          <a:noFill/>
          <a:ln w="12700">
            <a:solidFill>
              <a:schemeClr val="tx1"/>
            </a:solidFill>
            <a:round/>
            <a:headEnd/>
            <a:tailEnd type="triangle" w="med" len="med"/>
          </a:ln>
        </p:spPr>
      </p:cxnSp>
      <p:sp>
        <p:nvSpPr>
          <p:cNvPr id="23562" name="AutoShape 10"/>
          <p:cNvSpPr>
            <a:spLocks noChangeArrowheads="1"/>
          </p:cNvSpPr>
          <p:nvPr/>
        </p:nvSpPr>
        <p:spPr bwMode="auto">
          <a:xfrm>
            <a:off x="7715250" y="4205288"/>
            <a:ext cx="285750" cy="304800"/>
          </a:xfrm>
          <a:prstGeom prst="triangle">
            <a:avLst>
              <a:gd name="adj" fmla="val 50000"/>
            </a:avLst>
          </a:prstGeom>
          <a:solidFill>
            <a:srgbClr val="CCECFF"/>
          </a:solidFill>
          <a:ln w="12700">
            <a:solidFill>
              <a:schemeClr val="tx1"/>
            </a:solidFill>
            <a:miter lim="800000"/>
            <a:headEnd/>
            <a:tailEnd/>
          </a:ln>
        </p:spPr>
        <p:txBody>
          <a:bodyPr wrap="none" anchor="ctr"/>
          <a:lstStyle/>
          <a:p>
            <a:pPr algn="ctr"/>
            <a:endParaRPr lang="en-US" sz="1600">
              <a:latin typeface="Calibri" pitchFamily="34" charset="0"/>
            </a:endParaRPr>
          </a:p>
        </p:txBody>
      </p:sp>
      <p:cxnSp>
        <p:nvCxnSpPr>
          <p:cNvPr id="23563" name="AutoShape 11"/>
          <p:cNvCxnSpPr>
            <a:cxnSpLocks noChangeShapeType="1"/>
            <a:stCxn id="23560" idx="0"/>
          </p:cNvCxnSpPr>
          <p:nvPr/>
        </p:nvCxnSpPr>
        <p:spPr bwMode="auto">
          <a:xfrm>
            <a:off x="7115175" y="3200400"/>
            <a:ext cx="258366" cy="381000"/>
          </a:xfrm>
          <a:prstGeom prst="straightConnector1">
            <a:avLst/>
          </a:prstGeom>
          <a:noFill/>
          <a:ln w="12700">
            <a:solidFill>
              <a:schemeClr val="tx1"/>
            </a:solidFill>
            <a:round/>
            <a:headEnd/>
            <a:tailEnd type="triangle" w="med" len="med"/>
          </a:ln>
        </p:spPr>
      </p:cxnSp>
      <p:sp>
        <p:nvSpPr>
          <p:cNvPr id="23564" name="AutoShape 12"/>
          <p:cNvSpPr>
            <a:spLocks noChangeArrowheads="1"/>
          </p:cNvSpPr>
          <p:nvPr/>
        </p:nvSpPr>
        <p:spPr bwMode="auto">
          <a:xfrm>
            <a:off x="7543800" y="2057400"/>
            <a:ext cx="285750" cy="304800"/>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a:latin typeface="Calibri" pitchFamily="34" charset="0"/>
            </a:endParaRPr>
          </a:p>
        </p:txBody>
      </p:sp>
      <p:sp>
        <p:nvSpPr>
          <p:cNvPr id="23565" name="Line 13"/>
          <p:cNvSpPr>
            <a:spLocks noChangeShapeType="1"/>
          </p:cNvSpPr>
          <p:nvPr/>
        </p:nvSpPr>
        <p:spPr bwMode="auto">
          <a:xfrm>
            <a:off x="6115050" y="3276600"/>
            <a:ext cx="0" cy="838200"/>
          </a:xfrm>
          <a:prstGeom prst="line">
            <a:avLst/>
          </a:prstGeom>
          <a:noFill/>
          <a:ln w="38100">
            <a:solidFill>
              <a:schemeClr val="tx1"/>
            </a:solidFill>
            <a:prstDash val="sysDot"/>
            <a:round/>
            <a:headEnd/>
            <a:tailEnd/>
          </a:ln>
        </p:spPr>
        <p:txBody>
          <a:bodyPr wrap="none" anchor="ctr"/>
          <a:lstStyle/>
          <a:p>
            <a:endParaRPr lang="en-US">
              <a:latin typeface="Calibri" pitchFamily="34" charset="0"/>
            </a:endParaRPr>
          </a:p>
        </p:txBody>
      </p:sp>
      <p:sp>
        <p:nvSpPr>
          <p:cNvPr id="23566" name="AutoShape 14"/>
          <p:cNvSpPr>
            <a:spLocks noChangeArrowheads="1"/>
          </p:cNvSpPr>
          <p:nvPr/>
        </p:nvSpPr>
        <p:spPr bwMode="auto">
          <a:xfrm flipV="1">
            <a:off x="8001000" y="5029200"/>
            <a:ext cx="28575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rPr>
              <a:t>n</a:t>
            </a:r>
            <a:endParaRPr lang="en-US" sz="1600" dirty="0">
              <a:latin typeface="Calibri" pitchFamily="34" charset="0"/>
            </a:endParaRPr>
          </a:p>
        </p:txBody>
      </p:sp>
      <p:cxnSp>
        <p:nvCxnSpPr>
          <p:cNvPr id="23567" name="AutoShape 15"/>
          <p:cNvCxnSpPr>
            <a:cxnSpLocks noChangeShapeType="1"/>
            <a:stCxn id="23562" idx="3"/>
            <a:endCxn id="23566" idx="3"/>
          </p:cNvCxnSpPr>
          <p:nvPr/>
        </p:nvCxnSpPr>
        <p:spPr bwMode="auto">
          <a:xfrm rot="16200000" flipH="1">
            <a:off x="7741444" y="4626769"/>
            <a:ext cx="519112" cy="285750"/>
          </a:xfrm>
          <a:prstGeom prst="straightConnector1">
            <a:avLst/>
          </a:prstGeom>
          <a:noFill/>
          <a:ln w="12700">
            <a:solidFill>
              <a:schemeClr val="tx1"/>
            </a:solidFill>
            <a:round/>
            <a:headEnd/>
            <a:tailEnd type="triangle" w="med" len="med"/>
          </a:ln>
        </p:spPr>
      </p:cxnSp>
      <p:cxnSp>
        <p:nvCxnSpPr>
          <p:cNvPr id="23568" name="AutoShape 16"/>
          <p:cNvCxnSpPr>
            <a:cxnSpLocks noChangeShapeType="1"/>
            <a:stCxn id="23560" idx="0"/>
          </p:cNvCxnSpPr>
          <p:nvPr/>
        </p:nvCxnSpPr>
        <p:spPr bwMode="auto">
          <a:xfrm flipH="1">
            <a:off x="6859191" y="3200400"/>
            <a:ext cx="255984" cy="381000"/>
          </a:xfrm>
          <a:prstGeom prst="straightConnector1">
            <a:avLst/>
          </a:prstGeom>
          <a:noFill/>
          <a:ln w="12700">
            <a:solidFill>
              <a:schemeClr val="tx1"/>
            </a:solidFill>
            <a:round/>
            <a:headEnd/>
            <a:tailEnd type="triangle" w="med" len="med"/>
          </a:ln>
        </p:spPr>
      </p:cxnSp>
      <p:sp>
        <p:nvSpPr>
          <p:cNvPr id="23569" name="Freeform 17"/>
          <p:cNvSpPr>
            <a:spLocks/>
          </p:cNvSpPr>
          <p:nvPr/>
        </p:nvSpPr>
        <p:spPr bwMode="auto">
          <a:xfrm>
            <a:off x="7639050" y="2362200"/>
            <a:ext cx="333375" cy="1828800"/>
          </a:xfrm>
          <a:custGeom>
            <a:avLst/>
            <a:gdLst>
              <a:gd name="T0" fmla="*/ 2147483647 w 280"/>
              <a:gd name="T1" fmla="*/ 0 h 1152"/>
              <a:gd name="T2" fmla="*/ 2147483647 w 280"/>
              <a:gd name="T3" fmla="*/ 2147483647 h 1152"/>
              <a:gd name="T4" fmla="*/ 2147483647 w 280"/>
              <a:gd name="T5" fmla="*/ 2147483647 h 1152"/>
              <a:gd name="T6" fmla="*/ 2147483647 w 280"/>
              <a:gd name="T7" fmla="*/ 2147483647 h 1152"/>
              <a:gd name="T8" fmla="*/ 2147483647 w 280"/>
              <a:gd name="T9" fmla="*/ 2147483647 h 1152"/>
              <a:gd name="T10" fmla="*/ 2147483647 w 280"/>
              <a:gd name="T11" fmla="*/ 2147483647 h 1152"/>
              <a:gd name="T12" fmla="*/ 0 60000 65536"/>
              <a:gd name="T13" fmla="*/ 0 60000 65536"/>
              <a:gd name="T14" fmla="*/ 0 60000 65536"/>
              <a:gd name="T15" fmla="*/ 0 60000 65536"/>
              <a:gd name="T16" fmla="*/ 0 60000 65536"/>
              <a:gd name="T17" fmla="*/ 0 60000 65536"/>
              <a:gd name="T18" fmla="*/ 0 w 280"/>
              <a:gd name="T19" fmla="*/ 0 h 1152"/>
              <a:gd name="T20" fmla="*/ 280 w 280"/>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280" h="1152">
                <a:moveTo>
                  <a:pt x="40" y="0"/>
                </a:moveTo>
                <a:cubicBezTo>
                  <a:pt x="20" y="112"/>
                  <a:pt x="0" y="224"/>
                  <a:pt x="40" y="288"/>
                </a:cubicBezTo>
                <a:cubicBezTo>
                  <a:pt x="80" y="352"/>
                  <a:pt x="280" y="304"/>
                  <a:pt x="280" y="384"/>
                </a:cubicBezTo>
                <a:cubicBezTo>
                  <a:pt x="280" y="464"/>
                  <a:pt x="48" y="688"/>
                  <a:pt x="40" y="768"/>
                </a:cubicBezTo>
                <a:cubicBezTo>
                  <a:pt x="32" y="848"/>
                  <a:pt x="208" y="800"/>
                  <a:pt x="232" y="864"/>
                </a:cubicBezTo>
                <a:cubicBezTo>
                  <a:pt x="256" y="928"/>
                  <a:pt x="220" y="1040"/>
                  <a:pt x="184" y="1152"/>
                </a:cubicBezTo>
              </a:path>
            </a:pathLst>
          </a:custGeom>
          <a:noFill/>
          <a:ln w="12700">
            <a:solidFill>
              <a:schemeClr val="tx1"/>
            </a:solidFill>
            <a:round/>
            <a:headEnd/>
            <a:tailEnd type="triangle" w="med" len="med"/>
          </a:ln>
        </p:spPr>
        <p:txBody>
          <a:bodyPr wrap="none" anchor="ctr"/>
          <a:lstStyle/>
          <a:p>
            <a:endParaRPr lang="en-US">
              <a:latin typeface="Calibri" pitchFamily="34" charset="0"/>
            </a:endParaRPr>
          </a:p>
        </p:txBody>
      </p:sp>
      <p:cxnSp>
        <p:nvCxnSpPr>
          <p:cNvPr id="23570" name="AutoShape 18"/>
          <p:cNvCxnSpPr>
            <a:cxnSpLocks noChangeShapeType="1"/>
            <a:stCxn id="23562" idx="3"/>
          </p:cNvCxnSpPr>
          <p:nvPr/>
        </p:nvCxnSpPr>
        <p:spPr bwMode="auto">
          <a:xfrm flipH="1">
            <a:off x="7600950" y="4510088"/>
            <a:ext cx="257175" cy="519112"/>
          </a:xfrm>
          <a:prstGeom prst="straightConnector1">
            <a:avLst/>
          </a:prstGeom>
          <a:noFill/>
          <a:ln w="12700">
            <a:solidFill>
              <a:schemeClr val="tx1"/>
            </a:solidFill>
            <a:round/>
            <a:headEnd/>
            <a:tailEnd type="triangle" w="med" len="med"/>
          </a:ln>
        </p:spPr>
      </p:cxnSp>
      <p:cxnSp>
        <p:nvCxnSpPr>
          <p:cNvPr id="23571" name="AutoShape 19"/>
          <p:cNvCxnSpPr>
            <a:cxnSpLocks noChangeShapeType="1"/>
            <a:endCxn id="23564" idx="0"/>
          </p:cNvCxnSpPr>
          <p:nvPr/>
        </p:nvCxnSpPr>
        <p:spPr bwMode="auto">
          <a:xfrm flipH="1">
            <a:off x="7686675" y="1600200"/>
            <a:ext cx="314325" cy="457200"/>
          </a:xfrm>
          <a:prstGeom prst="straightConnector1">
            <a:avLst/>
          </a:prstGeom>
          <a:noFill/>
          <a:ln w="12700">
            <a:solidFill>
              <a:schemeClr val="tx1"/>
            </a:solidFill>
            <a:round/>
            <a:headEnd/>
            <a:tailEnd type="triangle" w="med" len="med"/>
          </a:ln>
        </p:spPr>
      </p:cxnSp>
      <p:cxnSp>
        <p:nvCxnSpPr>
          <p:cNvPr id="23573" name="AutoShape 15"/>
          <p:cNvCxnSpPr>
            <a:cxnSpLocks noChangeShapeType="1"/>
            <a:stCxn id="23566" idx="0"/>
          </p:cNvCxnSpPr>
          <p:nvPr/>
        </p:nvCxnSpPr>
        <p:spPr bwMode="auto">
          <a:xfrm rot="16200000" flipH="1">
            <a:off x="8101013" y="5376863"/>
            <a:ext cx="228600" cy="142875"/>
          </a:xfrm>
          <a:prstGeom prst="straightConnector1">
            <a:avLst/>
          </a:prstGeom>
          <a:noFill/>
          <a:ln w="12700">
            <a:solidFill>
              <a:schemeClr val="tx1"/>
            </a:solidFill>
            <a:round/>
            <a:headEnd/>
            <a:tailEnd/>
          </a:ln>
        </p:spPr>
      </p:cxnSp>
      <p:cxnSp>
        <p:nvCxnSpPr>
          <p:cNvPr id="23574" name="AutoShape 18"/>
          <p:cNvCxnSpPr>
            <a:cxnSpLocks noChangeShapeType="1"/>
            <a:stCxn id="23566" idx="0"/>
          </p:cNvCxnSpPr>
          <p:nvPr/>
        </p:nvCxnSpPr>
        <p:spPr bwMode="auto">
          <a:xfrm rot="5400000">
            <a:off x="7770614" y="5479853"/>
            <a:ext cx="519113" cy="227409"/>
          </a:xfrm>
          <a:prstGeom prst="straightConnector1">
            <a:avLst/>
          </a:prstGeom>
          <a:noFill/>
          <a:ln w="12700">
            <a:solidFill>
              <a:schemeClr val="tx1"/>
            </a:solidFill>
            <a:round/>
            <a:headEnd/>
            <a:tailEnd type="triangle" w="med" len="med"/>
          </a:ln>
        </p:spPr>
      </p:cxnSp>
      <p:cxnSp>
        <p:nvCxnSpPr>
          <p:cNvPr id="23575" name="AutoShape 15"/>
          <p:cNvCxnSpPr>
            <a:cxnSpLocks noChangeShapeType="1"/>
            <a:stCxn id="23566" idx="0"/>
          </p:cNvCxnSpPr>
          <p:nvPr/>
        </p:nvCxnSpPr>
        <p:spPr bwMode="auto">
          <a:xfrm rot="16200000" flipH="1">
            <a:off x="7929563" y="5548313"/>
            <a:ext cx="457200" cy="28575"/>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22771315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55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5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55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55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55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55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5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743450" y="3048000"/>
            <a:ext cx="4057650" cy="3124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42900" y="3048000"/>
            <a:ext cx="4057650" cy="3124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smtClean="0"/>
              <a:t>Alpha-Beta Implementation</a:t>
            </a:r>
          </a:p>
        </p:txBody>
      </p:sp>
      <p:sp>
        <p:nvSpPr>
          <p:cNvPr id="7" name="Content Placeholder 2"/>
          <p:cNvSpPr txBox="1">
            <a:spLocks/>
          </p:cNvSpPr>
          <p:nvPr/>
        </p:nvSpPr>
        <p:spPr bwMode="auto">
          <a:xfrm>
            <a:off x="4826000" y="3203575"/>
            <a:ext cx="4000500" cy="2895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lvl="0" indent="-342882">
              <a:lnSpc>
                <a:spcPct val="80000"/>
              </a:lnSpc>
              <a:spcBef>
                <a:spcPts val="1200"/>
              </a:spcBef>
              <a:buClr>
                <a:schemeClr val="accent2"/>
              </a:buClr>
            </a:pPr>
            <a:r>
              <a:rPr kumimoji="0" lang="en-US" sz="2300" b="0" i="0" u="none" strike="noStrike" kern="0" cap="none" spc="0" normalizeH="0" baseline="0" noProof="0" dirty="0" smtClean="0">
                <a:ln>
                  <a:noFill/>
                </a:ln>
                <a:solidFill>
                  <a:srgbClr val="C00000"/>
                </a:solidFill>
                <a:effectLst/>
                <a:uLnTx/>
                <a:uFillTx/>
                <a:latin typeface="Calibri" pitchFamily="34" charset="0"/>
                <a:ea typeface="+mn-ea"/>
              </a:rPr>
              <a:t>def min-value(state</a:t>
            </a:r>
            <a:r>
              <a:rPr lang="en-US" sz="2300" kern="0" dirty="0" smtClean="0">
                <a:solidFill>
                  <a:srgbClr val="C00000"/>
                </a:solidFill>
                <a:latin typeface="Calibri" pitchFamily="34" charset="0"/>
              </a:rPr>
              <a:t> , </a:t>
            </a:r>
            <a:r>
              <a:rPr lang="el-GR" sz="2300" kern="0" dirty="0" smtClean="0">
                <a:solidFill>
                  <a:srgbClr val="C00000"/>
                </a:solidFill>
                <a:latin typeface="Calibri" pitchFamily="34" charset="0"/>
              </a:rPr>
              <a:t>α</a:t>
            </a:r>
            <a:r>
              <a:rPr lang="en-US" sz="2300" kern="0" dirty="0" smtClean="0">
                <a:solidFill>
                  <a:srgbClr val="C00000"/>
                </a:solidFill>
                <a:latin typeface="Calibri" pitchFamily="34" charset="0"/>
              </a:rPr>
              <a:t>, </a:t>
            </a:r>
            <a:r>
              <a:rPr lang="el-GR" sz="2300" kern="0" dirty="0" smtClean="0">
                <a:solidFill>
                  <a:srgbClr val="C00000"/>
                </a:solidFill>
                <a:latin typeface="Calibri" pitchFamily="34" charset="0"/>
              </a:rPr>
              <a:t>β</a:t>
            </a:r>
            <a:r>
              <a:rPr kumimoji="0" lang="en-US" sz="2300" b="0" i="0" u="none" strike="noStrike" kern="0" cap="none" spc="0" normalizeH="0" baseline="0" noProof="0" dirty="0" smtClean="0">
                <a:ln>
                  <a:noFill/>
                </a:ln>
                <a:solidFill>
                  <a:srgbClr val="C00000"/>
                </a:solidFill>
                <a:effectLst/>
                <a:uLnTx/>
                <a:uFillTx/>
                <a:latin typeface="Calibri" pitchFamily="34" charset="0"/>
                <a:ea typeface="+mn-ea"/>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300" b="0" i="0" u="none" strike="noStrike" kern="0" cap="none" spc="0" normalizeH="0" baseline="0" noProof="0" dirty="0" smtClean="0">
                <a:ln>
                  <a:noFill/>
                </a:ln>
                <a:solidFill>
                  <a:schemeClr val="tx1"/>
                </a:solidFill>
                <a:effectLst/>
                <a:uLnTx/>
                <a:uFillTx/>
                <a:latin typeface="Calibri" pitchFamily="34" charset="0"/>
              </a:rPr>
              <a:t>initialize v = </a:t>
            </a:r>
            <a:r>
              <a:rPr lang="en-US" sz="2300" kern="0" dirty="0" smtClean="0">
                <a:latin typeface="Times New Roman" pitchFamily="18" charset="0"/>
                <a:cs typeface="Times New Roman" pitchFamily="18" charset="0"/>
              </a:rPr>
              <a:t>+</a:t>
            </a:r>
            <a:r>
              <a:rPr kumimoji="0" lang="en-US" sz="23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300" b="0" i="0" u="none" strike="noStrike" kern="0" cap="none" spc="0" normalizeH="0" baseline="0" noProof="0" dirty="0" smtClean="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lang="en-US" sz="2300" kern="0" dirty="0" smtClean="0">
                <a:latin typeface="Calibri" pitchFamily="34" charset="0"/>
              </a:rPr>
              <a:t>v = min(v, </a:t>
            </a:r>
            <a:r>
              <a:rPr kumimoji="0" lang="en-US" sz="2300" b="0" i="0" u="none" strike="noStrike" kern="0" cap="none" spc="0" normalizeH="0" baseline="0" noProof="0" dirty="0" smtClean="0">
                <a:ln>
                  <a:noFill/>
                </a:ln>
                <a:solidFill>
                  <a:srgbClr val="7030A0"/>
                </a:solidFill>
                <a:effectLst/>
                <a:uLnTx/>
                <a:uFillTx/>
                <a:latin typeface="Calibri" pitchFamily="34" charset="0"/>
              </a:rPr>
              <a:t>value(successor</a:t>
            </a:r>
            <a:r>
              <a:rPr lang="en-US" sz="2300" kern="0" dirty="0" smtClean="0">
                <a:solidFill>
                  <a:srgbClr val="7030A0"/>
                </a:solidFill>
                <a:latin typeface="Calibri" pitchFamily="34" charset="0"/>
              </a:rPr>
              <a:t>, </a:t>
            </a:r>
            <a:r>
              <a:rPr lang="el-GR" sz="2300" kern="0" dirty="0" smtClean="0">
                <a:solidFill>
                  <a:srgbClr val="7030A0"/>
                </a:solidFill>
                <a:latin typeface="Calibri" pitchFamily="34" charset="0"/>
              </a:rPr>
              <a:t>α</a:t>
            </a:r>
            <a:r>
              <a:rPr lang="en-US" sz="2300" kern="0" dirty="0" smtClean="0">
                <a:solidFill>
                  <a:srgbClr val="7030A0"/>
                </a:solidFill>
                <a:latin typeface="Calibri" pitchFamily="34" charset="0"/>
              </a:rPr>
              <a:t>, </a:t>
            </a:r>
            <a:r>
              <a:rPr lang="el-GR" sz="2300" kern="0" dirty="0" smtClean="0">
                <a:solidFill>
                  <a:srgbClr val="7030A0"/>
                </a:solidFill>
                <a:latin typeface="Calibri" pitchFamily="34" charset="0"/>
              </a:rPr>
              <a:t>β</a:t>
            </a:r>
            <a:r>
              <a:rPr kumimoji="0" lang="en-US" sz="2300" b="0" i="0" u="none" strike="noStrike" kern="0" cap="none" spc="0" normalizeH="0" baseline="0" noProof="0" dirty="0" smtClean="0">
                <a:ln>
                  <a:noFill/>
                </a:ln>
                <a:solidFill>
                  <a:srgbClr val="7030A0"/>
                </a:solidFill>
                <a:effectLst/>
                <a:uLnTx/>
                <a:uFillTx/>
                <a:latin typeface="Calibri" pitchFamily="34" charset="0"/>
              </a:rPr>
              <a:t>)</a:t>
            </a:r>
            <a:r>
              <a:rPr kumimoji="0" lang="en-US" sz="2300" b="0" i="0" u="none" strike="noStrike" kern="0" cap="none" spc="0" normalizeH="0" baseline="0" noProof="0" dirty="0" smtClean="0">
                <a:ln>
                  <a:noFill/>
                </a:ln>
                <a:effectLst/>
                <a:uLnTx/>
                <a:uFillTx/>
                <a:latin typeface="Calibri" pitchFamily="34" charset="0"/>
              </a:rPr>
              <a:t>)</a:t>
            </a:r>
          </a:p>
          <a:p>
            <a:pPr marL="1142942" lvl="2" indent="-228589">
              <a:lnSpc>
                <a:spcPct val="80000"/>
              </a:lnSpc>
              <a:spcBef>
                <a:spcPct val="20000"/>
              </a:spcBef>
              <a:buClr>
                <a:schemeClr val="accent2"/>
              </a:buClr>
            </a:pPr>
            <a:r>
              <a:rPr lang="en-US" sz="2300" kern="0" dirty="0" smtClean="0">
                <a:latin typeface="Calibri" pitchFamily="34" charset="0"/>
              </a:rPr>
              <a:t>if v ≤ </a:t>
            </a:r>
            <a:r>
              <a:rPr lang="el-GR" sz="2300" kern="0" dirty="0" smtClean="0">
                <a:latin typeface="Calibri" pitchFamily="34" charset="0"/>
              </a:rPr>
              <a:t>α</a:t>
            </a:r>
            <a:r>
              <a:rPr lang="en-US" sz="2300" kern="0" dirty="0" smtClean="0">
                <a:latin typeface="Calibri" pitchFamily="34" charset="0"/>
              </a:rPr>
              <a:t> return v</a:t>
            </a:r>
            <a:endParaRPr kumimoji="0" lang="en-US" sz="2300" b="0" i="0" u="none" strike="noStrike" kern="0" cap="none" spc="0" normalizeH="0" baseline="0" noProof="0" dirty="0" smtClean="0">
              <a:ln>
                <a:noFill/>
              </a:ln>
              <a:solidFill>
                <a:schemeClr val="tx1"/>
              </a:solidFill>
              <a:effectLst/>
              <a:uLnTx/>
              <a:uFillTx/>
              <a:latin typeface="Calibri" pitchFamily="34" charset="0"/>
            </a:endParaRPr>
          </a:p>
          <a:p>
            <a:pPr marL="1142942" lvl="2" indent="-228589">
              <a:lnSpc>
                <a:spcPct val="80000"/>
              </a:lnSpc>
              <a:spcBef>
                <a:spcPct val="20000"/>
              </a:spcBef>
              <a:buClr>
                <a:schemeClr val="accent2"/>
              </a:buClr>
            </a:pPr>
            <a:r>
              <a:rPr lang="el-GR" sz="2300" kern="0" dirty="0" smtClean="0">
                <a:latin typeface="Calibri" pitchFamily="34" charset="0"/>
              </a:rPr>
              <a:t>β </a:t>
            </a:r>
            <a:r>
              <a:rPr lang="en-US" sz="2300" kern="0" dirty="0" smtClean="0">
                <a:latin typeface="Calibri" pitchFamily="34" charset="0"/>
              </a:rPr>
              <a:t>= min(</a:t>
            </a:r>
            <a:r>
              <a:rPr lang="el-GR" sz="2300" kern="0" dirty="0" smtClean="0">
                <a:latin typeface="Calibri" pitchFamily="34" charset="0"/>
              </a:rPr>
              <a:t>β</a:t>
            </a:r>
            <a:r>
              <a:rPr lang="en-US" sz="2300" kern="0" dirty="0" smtClean="0">
                <a:latin typeface="Calibri" pitchFamily="34" charset="0"/>
              </a:rPr>
              <a:t>, v)</a:t>
            </a:r>
            <a:endParaRPr kumimoji="0" lang="en-US" sz="2300" b="0" i="0" u="none" strike="noStrike" kern="0" cap="none" spc="0" normalizeH="0" baseline="0" noProof="0" dirty="0" smtClean="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300" b="0" i="0" u="none" strike="noStrike" kern="0" cap="none" spc="0" normalizeH="0" baseline="0" noProof="0" dirty="0" smtClean="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457200" y="2971800"/>
            <a:ext cx="405765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smtClean="0">
              <a:ln>
                <a:noFill/>
              </a:ln>
              <a:solidFill>
                <a:srgbClr val="00B0F0"/>
              </a:solidFill>
              <a:effectLst/>
              <a:uLnTx/>
              <a:uFillTx/>
              <a:latin typeface="Calibri" pitchFamily="34" charset="0"/>
              <a:ea typeface="+mn-ea"/>
              <a:cs typeface="+mn-cs"/>
            </a:endParaRPr>
          </a:p>
          <a:p>
            <a:pPr marL="342882" lvl="0" indent="-342882">
              <a:lnSpc>
                <a:spcPct val="80000"/>
              </a:lnSpc>
              <a:spcBef>
                <a:spcPts val="1200"/>
              </a:spcBef>
              <a:buClr>
                <a:schemeClr val="accent2"/>
              </a:buClr>
            </a:pPr>
            <a:r>
              <a:rPr kumimoji="0" lang="en-US" sz="2300" b="0" i="0" u="none" strike="noStrike" kern="0" cap="none" spc="0" normalizeH="0" baseline="0" noProof="0" dirty="0" smtClean="0">
                <a:ln>
                  <a:noFill/>
                </a:ln>
                <a:solidFill>
                  <a:srgbClr val="0066CC"/>
                </a:solidFill>
                <a:effectLst/>
                <a:uLnTx/>
                <a:uFillTx/>
                <a:latin typeface="Calibri" pitchFamily="34" charset="0"/>
                <a:ea typeface="+mn-ea"/>
              </a:rPr>
              <a:t>def max-value(state, </a:t>
            </a:r>
            <a:r>
              <a:rPr lang="el-GR" sz="2300" kern="0" dirty="0" smtClean="0">
                <a:solidFill>
                  <a:srgbClr val="0066CC"/>
                </a:solidFill>
                <a:latin typeface="Calibri" pitchFamily="34" charset="0"/>
              </a:rPr>
              <a:t>α</a:t>
            </a:r>
            <a:r>
              <a:rPr lang="en-US" sz="2300" kern="0" dirty="0" smtClean="0">
                <a:solidFill>
                  <a:srgbClr val="0066CC"/>
                </a:solidFill>
                <a:latin typeface="Calibri" pitchFamily="34" charset="0"/>
              </a:rPr>
              <a:t>, </a:t>
            </a:r>
            <a:r>
              <a:rPr lang="el-GR" sz="2300" kern="0" dirty="0" smtClean="0">
                <a:solidFill>
                  <a:srgbClr val="0066CC"/>
                </a:solidFill>
                <a:latin typeface="Calibri" pitchFamily="34" charset="0"/>
              </a:rPr>
              <a:t>β</a:t>
            </a:r>
            <a:r>
              <a:rPr kumimoji="0" lang="en-US" sz="2300" b="0" i="0" u="none" strike="noStrike" kern="0" cap="none" spc="0" normalizeH="0" baseline="0" noProof="0" dirty="0" smtClean="0">
                <a:ln>
                  <a:noFill/>
                </a:ln>
                <a:solidFill>
                  <a:srgbClr val="0066CC"/>
                </a:solidFill>
                <a:effectLst/>
                <a:uLnTx/>
                <a:uFillTx/>
                <a:latin typeface="Calibri" pitchFamily="34" charset="0"/>
                <a:ea typeface="+mn-ea"/>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300" b="0" i="0" u="none" strike="noStrike" kern="0" cap="none" spc="0" normalizeH="0" baseline="0" noProof="0" dirty="0" smtClean="0">
                <a:ln>
                  <a:noFill/>
                </a:ln>
                <a:solidFill>
                  <a:schemeClr val="tx1"/>
                </a:solidFill>
                <a:effectLst/>
                <a:uLnTx/>
                <a:uFillTx/>
                <a:latin typeface="Calibri" pitchFamily="34" charset="0"/>
              </a:rPr>
              <a:t>initialize v = </a:t>
            </a:r>
            <a:r>
              <a:rPr kumimoji="0" lang="en-US" sz="23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300" b="0" i="0" u="none" strike="noStrike" kern="0" cap="none" spc="0" normalizeH="0" baseline="0" noProof="0" dirty="0" smtClean="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kumimoji="0" lang="en-US" sz="2300" b="0" i="0" u="none" strike="noStrike" kern="0" cap="none" spc="0" normalizeH="0" baseline="0" noProof="0" dirty="0" smtClean="0">
                <a:ln>
                  <a:noFill/>
                </a:ln>
                <a:solidFill>
                  <a:schemeClr val="tx1"/>
                </a:solidFill>
                <a:effectLst/>
                <a:uLnTx/>
                <a:uFillTx/>
                <a:latin typeface="Calibri" pitchFamily="34" charset="0"/>
              </a:rPr>
              <a:t>v = </a:t>
            </a:r>
            <a:r>
              <a:rPr lang="en-US" sz="2300" kern="0" noProof="0" dirty="0" smtClean="0">
                <a:latin typeface="Calibri" pitchFamily="34" charset="0"/>
              </a:rPr>
              <a:t>max(v, </a:t>
            </a:r>
            <a:r>
              <a:rPr kumimoji="0" lang="en-US" sz="2300" b="0" i="0" u="none" strike="noStrike" kern="0" cap="none" spc="0" normalizeH="0" baseline="0" noProof="0" dirty="0" smtClean="0">
                <a:ln>
                  <a:noFill/>
                </a:ln>
                <a:solidFill>
                  <a:srgbClr val="7030A0"/>
                </a:solidFill>
                <a:effectLst/>
                <a:uLnTx/>
                <a:uFillTx/>
                <a:latin typeface="Calibri" pitchFamily="34" charset="0"/>
              </a:rPr>
              <a:t>value(successor</a:t>
            </a:r>
            <a:r>
              <a:rPr lang="en-US" sz="2300" kern="0" dirty="0" smtClean="0">
                <a:solidFill>
                  <a:srgbClr val="7030A0"/>
                </a:solidFill>
                <a:latin typeface="Calibri" pitchFamily="34" charset="0"/>
              </a:rPr>
              <a:t>, </a:t>
            </a:r>
            <a:r>
              <a:rPr lang="el-GR" sz="2300" kern="0" dirty="0" smtClean="0">
                <a:solidFill>
                  <a:srgbClr val="7030A0"/>
                </a:solidFill>
                <a:latin typeface="Calibri" pitchFamily="34" charset="0"/>
              </a:rPr>
              <a:t>α</a:t>
            </a:r>
            <a:r>
              <a:rPr lang="en-US" sz="2300" kern="0" dirty="0" smtClean="0">
                <a:solidFill>
                  <a:srgbClr val="7030A0"/>
                </a:solidFill>
                <a:latin typeface="Calibri" pitchFamily="34" charset="0"/>
              </a:rPr>
              <a:t>, </a:t>
            </a:r>
            <a:r>
              <a:rPr lang="el-GR" sz="2300" kern="0" dirty="0" smtClean="0">
                <a:solidFill>
                  <a:srgbClr val="7030A0"/>
                </a:solidFill>
                <a:latin typeface="Calibri" pitchFamily="34" charset="0"/>
              </a:rPr>
              <a:t>β</a:t>
            </a:r>
            <a:r>
              <a:rPr kumimoji="0" lang="en-US" sz="2300" b="0" i="0" u="none" strike="noStrike" kern="0" cap="none" spc="0" normalizeH="0" baseline="0" noProof="0" dirty="0" smtClean="0">
                <a:ln>
                  <a:noFill/>
                </a:ln>
                <a:solidFill>
                  <a:srgbClr val="7030A0"/>
                </a:solidFill>
                <a:effectLst/>
                <a:uLnTx/>
                <a:uFillTx/>
                <a:latin typeface="Calibri" pitchFamily="34" charset="0"/>
              </a:rPr>
              <a:t>)</a:t>
            </a:r>
            <a:r>
              <a:rPr lang="en-US" sz="2300" kern="0" dirty="0" smtClean="0">
                <a:latin typeface="Calibri" pitchFamily="34" charset="0"/>
              </a:rPr>
              <a:t>)</a:t>
            </a:r>
            <a:endParaRPr kumimoji="0" lang="en-US" sz="2300" b="0" i="0" u="none" strike="noStrike" kern="0" cap="none" spc="0" normalizeH="0" baseline="0" noProof="0" dirty="0" smtClean="0">
              <a:ln>
                <a:noFill/>
              </a:ln>
              <a:solidFill>
                <a:srgbClr val="7030A0"/>
              </a:solidFill>
              <a:effectLst/>
              <a:uLnTx/>
              <a:uFillTx/>
              <a:latin typeface="Calibri" pitchFamily="34" charset="0"/>
            </a:endParaRP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300" kern="0" baseline="0" dirty="0" smtClean="0">
                <a:latin typeface="Calibri" pitchFamily="34" charset="0"/>
              </a:rPr>
              <a:t>if</a:t>
            </a:r>
            <a:r>
              <a:rPr lang="en-US" sz="2300" kern="0" dirty="0" smtClean="0">
                <a:latin typeface="Calibri" pitchFamily="34" charset="0"/>
              </a:rPr>
              <a:t> v ≥ </a:t>
            </a:r>
            <a:r>
              <a:rPr lang="el-GR" sz="2300" kern="0" dirty="0" smtClean="0">
                <a:latin typeface="Calibri" pitchFamily="34" charset="0"/>
              </a:rPr>
              <a:t>β</a:t>
            </a:r>
            <a:r>
              <a:rPr lang="en-US" sz="2300" kern="0" dirty="0" smtClean="0">
                <a:latin typeface="Calibri" pitchFamily="34" charset="0"/>
              </a:rPr>
              <a:t> return v</a:t>
            </a:r>
          </a:p>
          <a:p>
            <a:pPr marL="1142942" lvl="2" indent="-228589">
              <a:lnSpc>
                <a:spcPct val="80000"/>
              </a:lnSpc>
              <a:spcBef>
                <a:spcPct val="20000"/>
              </a:spcBef>
              <a:buClr>
                <a:schemeClr val="accent2"/>
              </a:buClr>
            </a:pPr>
            <a:r>
              <a:rPr lang="el-GR" sz="2300" kern="0" dirty="0" smtClean="0">
                <a:latin typeface="Calibri" pitchFamily="34" charset="0"/>
              </a:rPr>
              <a:t>α</a:t>
            </a:r>
            <a:r>
              <a:rPr lang="en-US" sz="2300" kern="0" dirty="0" smtClean="0">
                <a:latin typeface="Calibri" pitchFamily="34" charset="0"/>
              </a:rPr>
              <a:t> = max(</a:t>
            </a:r>
            <a:r>
              <a:rPr lang="el-GR" sz="2300" kern="0" dirty="0" smtClean="0">
                <a:latin typeface="Calibri" pitchFamily="34" charset="0"/>
              </a:rPr>
              <a:t>α</a:t>
            </a:r>
            <a:r>
              <a:rPr lang="en-US" sz="2300" kern="0" dirty="0" smtClean="0">
                <a:latin typeface="Calibri" pitchFamily="34" charset="0"/>
              </a:rPr>
              <a:t>, v)</a:t>
            </a:r>
            <a:endParaRPr kumimoji="0" lang="en-US" sz="2300" b="0" i="0" u="none" strike="noStrike" kern="0" cap="none" spc="0" normalizeH="0" baseline="0" noProof="0" dirty="0" smtClean="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300" b="0" i="0" u="none" strike="noStrike" kern="0" cap="none" spc="0" normalizeH="0" baseline="0" noProof="0" dirty="0" smtClean="0">
                <a:ln>
                  <a:noFill/>
                </a:ln>
                <a:solidFill>
                  <a:schemeClr val="tx1"/>
                </a:solidFill>
                <a:effectLst/>
                <a:uLnTx/>
                <a:uFillTx/>
                <a:latin typeface="Calibri" pitchFamily="34" charset="0"/>
              </a:rPr>
              <a:t>return v</a:t>
            </a:r>
          </a:p>
        </p:txBody>
      </p:sp>
      <p:sp>
        <p:nvSpPr>
          <p:cNvPr id="14" name="Rounded Rectangle 13"/>
          <p:cNvSpPr/>
          <p:nvPr/>
        </p:nvSpPr>
        <p:spPr>
          <a:xfrm>
            <a:off x="2057400" y="1524000"/>
            <a:ext cx="5105400" cy="10668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
          </p:nvPr>
        </p:nvSpPr>
        <p:spPr>
          <a:xfrm>
            <a:off x="0" y="1676400"/>
            <a:ext cx="8801100" cy="1447800"/>
          </a:xfrm>
        </p:spPr>
        <p:txBody>
          <a:bodyPr/>
          <a:lstStyle/>
          <a:p>
            <a:pPr lvl="1" algn="ctr">
              <a:lnSpc>
                <a:spcPct val="80000"/>
              </a:lnSpc>
              <a:buNone/>
            </a:pPr>
            <a:r>
              <a:rPr lang="el-GR" sz="2400" dirty="0" smtClean="0">
                <a:solidFill>
                  <a:srgbClr val="0066CC"/>
                </a:solidFill>
              </a:rPr>
              <a:t>α</a:t>
            </a:r>
            <a:r>
              <a:rPr lang="en-US" sz="2400" dirty="0" smtClean="0">
                <a:solidFill>
                  <a:srgbClr val="0066CC"/>
                </a:solidFill>
              </a:rPr>
              <a:t>: </a:t>
            </a:r>
            <a:r>
              <a:rPr lang="en-US" sz="2400" dirty="0" smtClean="0">
                <a:solidFill>
                  <a:srgbClr val="0070C0"/>
                </a:solidFill>
              </a:rPr>
              <a:t>MAX’s best option on path to root</a:t>
            </a:r>
          </a:p>
          <a:p>
            <a:pPr lvl="1" algn="ctr">
              <a:lnSpc>
                <a:spcPct val="80000"/>
              </a:lnSpc>
              <a:buNone/>
            </a:pPr>
            <a:r>
              <a:rPr lang="el-GR" sz="2400" dirty="0" smtClean="0">
                <a:solidFill>
                  <a:srgbClr val="C00000"/>
                </a:solidFill>
              </a:rPr>
              <a:t>β</a:t>
            </a:r>
            <a:r>
              <a:rPr lang="en-US" sz="2400" dirty="0" smtClean="0">
                <a:solidFill>
                  <a:srgbClr val="C00000"/>
                </a:solidFill>
              </a:rPr>
              <a:t>:</a:t>
            </a:r>
            <a:r>
              <a:rPr lang="el-GR" sz="2400" dirty="0" smtClean="0">
                <a:solidFill>
                  <a:srgbClr val="C00000"/>
                </a:solidFill>
              </a:rPr>
              <a:t> </a:t>
            </a:r>
            <a:r>
              <a:rPr lang="en-US" sz="2400" dirty="0" smtClean="0">
                <a:solidFill>
                  <a:srgbClr val="C00000"/>
                </a:solidFill>
              </a:rPr>
              <a:t>MIN’s best option on path to root</a:t>
            </a:r>
          </a:p>
        </p:txBody>
      </p:sp>
    </p:spTree>
    <p:extLst>
      <p:ext uri="{BB962C8B-B14F-4D97-AF65-F5344CB8AC3E}">
        <p14:creationId xmlns:p14="http://schemas.microsoft.com/office/powerpoint/2010/main" val="373783650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sym typeface="Symbol" pitchFamily="18" charset="2"/>
              </a:rPr>
              <a:t>Alpha-Beta Pruning Properties</a:t>
            </a:r>
          </a:p>
        </p:txBody>
      </p:sp>
      <p:sp>
        <p:nvSpPr>
          <p:cNvPr id="32771" name="Rectangle 3"/>
          <p:cNvSpPr>
            <a:spLocks noGrp="1" noChangeArrowheads="1"/>
          </p:cNvSpPr>
          <p:nvPr>
            <p:ph idx="1"/>
          </p:nvPr>
        </p:nvSpPr>
        <p:spPr>
          <a:xfrm>
            <a:off x="228600" y="1600200"/>
            <a:ext cx="6248400" cy="4525963"/>
          </a:xfrm>
        </p:spPr>
        <p:txBody>
          <a:bodyPr/>
          <a:lstStyle/>
          <a:p>
            <a:pPr eaLnBrk="1" hangingPunct="1">
              <a:lnSpc>
                <a:spcPct val="90000"/>
              </a:lnSpc>
            </a:pPr>
            <a:r>
              <a:rPr lang="en-US" sz="2000" dirty="0" smtClean="0"/>
              <a:t>This pruning has </a:t>
            </a:r>
            <a:r>
              <a:rPr lang="en-US" sz="2000" dirty="0" smtClean="0">
                <a:solidFill>
                  <a:srgbClr val="CC0000"/>
                </a:solidFill>
              </a:rPr>
              <a:t>no effect</a:t>
            </a:r>
            <a:r>
              <a:rPr lang="en-US" sz="2000" dirty="0" smtClean="0"/>
              <a:t> on </a:t>
            </a:r>
            <a:r>
              <a:rPr lang="en-US" sz="2000" dirty="0" err="1"/>
              <a:t>M</a:t>
            </a:r>
            <a:r>
              <a:rPr lang="en-US" sz="2000" dirty="0" err="1" smtClean="0"/>
              <a:t>inimax</a:t>
            </a:r>
            <a:r>
              <a:rPr lang="en-US" sz="2000" dirty="0" smtClean="0"/>
              <a:t> value computed for the root!</a:t>
            </a:r>
            <a:endParaRPr lang="en-US" sz="1800" dirty="0" smtClean="0"/>
          </a:p>
          <a:p>
            <a:pPr eaLnBrk="1" hangingPunct="1">
              <a:lnSpc>
                <a:spcPct val="90000"/>
              </a:lnSpc>
            </a:pPr>
            <a:r>
              <a:rPr lang="en-US" sz="2000" dirty="0" smtClean="0"/>
              <a:t>Good child ordering improves effectiveness of pruning</a:t>
            </a:r>
            <a:endParaRPr lang="en-US" sz="1800" dirty="0" smtClean="0"/>
          </a:p>
          <a:p>
            <a:pPr eaLnBrk="1" hangingPunct="1">
              <a:lnSpc>
                <a:spcPct val="90000"/>
              </a:lnSpc>
            </a:pPr>
            <a:r>
              <a:rPr lang="en-US" sz="2000" dirty="0" smtClean="0"/>
              <a:t>With “perfect ordering”:</a:t>
            </a:r>
          </a:p>
          <a:p>
            <a:pPr lvl="1" eaLnBrk="1" hangingPunct="1">
              <a:lnSpc>
                <a:spcPct val="90000"/>
              </a:lnSpc>
            </a:pPr>
            <a:r>
              <a:rPr lang="en-US" sz="1800" dirty="0" smtClean="0"/>
              <a:t>Time complexity drops to O(</a:t>
            </a:r>
            <a:r>
              <a:rPr lang="en-US" sz="1800" dirty="0" err="1" smtClean="0"/>
              <a:t>b</a:t>
            </a:r>
            <a:r>
              <a:rPr lang="en-US" sz="1800" baseline="30000" dirty="0" err="1" smtClean="0"/>
              <a:t>m</a:t>
            </a:r>
            <a:r>
              <a:rPr lang="en-US" sz="1800" baseline="30000" dirty="0" smtClean="0"/>
              <a:t>/2</a:t>
            </a:r>
            <a:r>
              <a:rPr lang="en-US" sz="1800" dirty="0" smtClean="0"/>
              <a:t>)</a:t>
            </a:r>
          </a:p>
          <a:p>
            <a:pPr lvl="1" eaLnBrk="1" hangingPunct="1">
              <a:lnSpc>
                <a:spcPct val="90000"/>
              </a:lnSpc>
            </a:pPr>
            <a:r>
              <a:rPr lang="en-US" sz="1800" dirty="0" smtClean="0"/>
              <a:t>Doubles solvable depth!</a:t>
            </a:r>
          </a:p>
          <a:p>
            <a:pPr lvl="1" eaLnBrk="1" hangingPunct="1">
              <a:lnSpc>
                <a:spcPct val="90000"/>
              </a:lnSpc>
            </a:pPr>
            <a:r>
              <a:rPr lang="en-US" sz="1800" dirty="0" smtClean="0"/>
              <a:t>Full search of, e.g. chess, is still hopeless…</a:t>
            </a:r>
          </a:p>
          <a:p>
            <a:pPr lvl="1" eaLnBrk="1" hangingPunct="1">
              <a:lnSpc>
                <a:spcPct val="90000"/>
              </a:lnSpc>
            </a:pPr>
            <a:endParaRPr lang="en-US" sz="1800" dirty="0" smtClean="0"/>
          </a:p>
          <a:p>
            <a:pPr eaLnBrk="1" hangingPunct="1">
              <a:lnSpc>
                <a:spcPct val="90000"/>
              </a:lnSpc>
            </a:pPr>
            <a:r>
              <a:rPr lang="en-US" sz="2000" dirty="0" smtClean="0"/>
              <a:t>This is a simple example of </a:t>
            </a:r>
            <a:r>
              <a:rPr lang="en-US" sz="2000" dirty="0" err="1" smtClean="0">
                <a:solidFill>
                  <a:srgbClr val="CC0000"/>
                </a:solidFill>
              </a:rPr>
              <a:t>metareasoning</a:t>
            </a:r>
            <a:r>
              <a:rPr lang="en-US" sz="2000" dirty="0" smtClean="0">
                <a:solidFill>
                  <a:srgbClr val="CC0000"/>
                </a:solidFill>
              </a:rPr>
              <a:t> </a:t>
            </a:r>
            <a:r>
              <a:rPr lang="en-US" sz="2000" dirty="0" smtClean="0"/>
              <a:t>(computing about what to compute)</a:t>
            </a:r>
          </a:p>
        </p:txBody>
      </p:sp>
      <p:sp>
        <p:nvSpPr>
          <p:cNvPr id="6" name="AutoShape 5"/>
          <p:cNvSpPr>
            <a:spLocks noChangeArrowheads="1"/>
          </p:cNvSpPr>
          <p:nvPr/>
        </p:nvSpPr>
        <p:spPr bwMode="auto">
          <a:xfrm>
            <a:off x="7143750" y="2438400"/>
            <a:ext cx="28575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7" name="AutoShape 6"/>
          <p:cNvSpPr>
            <a:spLocks noChangeArrowheads="1"/>
          </p:cNvSpPr>
          <p:nvPr/>
        </p:nvSpPr>
        <p:spPr bwMode="auto">
          <a:xfrm rot="10800000">
            <a:off x="6572250" y="3429000"/>
            <a:ext cx="28575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auto">
          <a:xfrm rot="10800000">
            <a:off x="7715250" y="3429000"/>
            <a:ext cx="28575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9" name="Rectangle 8"/>
          <p:cNvSpPr>
            <a:spLocks noChangeArrowheads="1"/>
          </p:cNvSpPr>
          <p:nvPr/>
        </p:nvSpPr>
        <p:spPr bwMode="auto">
          <a:xfrm>
            <a:off x="6572250" y="4724400"/>
            <a:ext cx="28575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1" name="Rectangle 10"/>
          <p:cNvSpPr>
            <a:spLocks noChangeArrowheads="1"/>
          </p:cNvSpPr>
          <p:nvPr/>
        </p:nvSpPr>
        <p:spPr bwMode="auto">
          <a:xfrm>
            <a:off x="7429500" y="4724400"/>
            <a:ext cx="285750" cy="304800"/>
          </a:xfrm>
          <a:prstGeom prst="rect">
            <a:avLst/>
          </a:prstGeom>
          <a:solidFill>
            <a:srgbClr val="BD92DE"/>
          </a:solidFill>
          <a:ln w="9525">
            <a:solidFill>
              <a:schemeClr val="tx1"/>
            </a:solidFill>
            <a:miter lim="800000"/>
            <a:headEnd/>
            <a:tailEnd/>
          </a:ln>
        </p:spPr>
        <p:txBody>
          <a:bodyPr wrap="none" anchor="ctr"/>
          <a:lstStyle/>
          <a:p>
            <a:pPr algn="ctr"/>
            <a:r>
              <a:rPr lang="en-US" dirty="0" smtClean="0"/>
              <a:t>10</a:t>
            </a:r>
            <a:endParaRPr lang="en-US" dirty="0"/>
          </a:p>
        </p:txBody>
      </p:sp>
      <p:sp>
        <p:nvSpPr>
          <p:cNvPr id="12" name="Rectangle 11"/>
          <p:cNvSpPr>
            <a:spLocks noChangeArrowheads="1"/>
          </p:cNvSpPr>
          <p:nvPr/>
        </p:nvSpPr>
        <p:spPr bwMode="auto">
          <a:xfrm>
            <a:off x="8001000" y="4724400"/>
            <a:ext cx="285750" cy="304800"/>
          </a:xfrm>
          <a:prstGeom prst="rect">
            <a:avLst/>
          </a:prstGeom>
          <a:solidFill>
            <a:srgbClr val="BD92DE"/>
          </a:solidFill>
          <a:ln w="9525">
            <a:solidFill>
              <a:schemeClr val="tx1"/>
            </a:solidFill>
            <a:miter lim="800000"/>
            <a:headEnd/>
            <a:tailEnd/>
          </a:ln>
        </p:spPr>
        <p:txBody>
          <a:bodyPr wrap="none" anchor="ctr"/>
          <a:lstStyle/>
          <a:p>
            <a:pPr algn="ctr"/>
            <a:r>
              <a:rPr lang="en-US" dirty="0" smtClean="0"/>
              <a:t>0</a:t>
            </a:r>
            <a:endParaRPr lang="en-US" dirty="0"/>
          </a:p>
        </p:txBody>
      </p:sp>
      <p:cxnSp>
        <p:nvCxnSpPr>
          <p:cNvPr id="13" name="AutoShape 12"/>
          <p:cNvCxnSpPr>
            <a:cxnSpLocks noChangeShapeType="1"/>
            <a:stCxn id="6" idx="3"/>
            <a:endCxn id="7" idx="3"/>
          </p:cNvCxnSpPr>
          <p:nvPr/>
        </p:nvCxnSpPr>
        <p:spPr bwMode="auto">
          <a:xfrm flipH="1">
            <a:off x="6715125" y="2743200"/>
            <a:ext cx="571500" cy="68580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7286625" y="2743200"/>
            <a:ext cx="571500" cy="68580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6715125" y="3733800"/>
            <a:ext cx="0" cy="99060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7572375" y="3733800"/>
            <a:ext cx="285750" cy="99060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7858125" y="3733800"/>
            <a:ext cx="285750" cy="99060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7446169" y="2437091"/>
            <a:ext cx="859631" cy="369332"/>
          </a:xfrm>
          <a:prstGeom prst="rect">
            <a:avLst/>
          </a:prstGeom>
          <a:noFill/>
          <a:ln w="12700">
            <a:noFill/>
            <a:miter lim="800000"/>
            <a:headEnd/>
            <a:tailEnd/>
          </a:ln>
        </p:spPr>
        <p:txBody>
          <a:bodyPr wrap="square" anchor="ctr">
            <a:spAutoFit/>
          </a:bodyPr>
          <a:lstStyle/>
          <a:p>
            <a:pPr algn="ctr">
              <a:spcBef>
                <a:spcPct val="50000"/>
              </a:spcBef>
            </a:pPr>
            <a:r>
              <a:rPr lang="en-US" b="1" dirty="0"/>
              <a:t>max</a:t>
            </a:r>
          </a:p>
        </p:txBody>
      </p:sp>
      <p:sp>
        <p:nvSpPr>
          <p:cNvPr id="20" name="Text Box 19"/>
          <p:cNvSpPr txBox="1">
            <a:spLocks noChangeArrowheads="1"/>
          </p:cNvSpPr>
          <p:nvPr/>
        </p:nvSpPr>
        <p:spPr bwMode="auto">
          <a:xfrm>
            <a:off x="8001000" y="3351491"/>
            <a:ext cx="704849" cy="369332"/>
          </a:xfrm>
          <a:prstGeom prst="rect">
            <a:avLst/>
          </a:prstGeom>
          <a:noFill/>
          <a:ln w="12700">
            <a:noFill/>
            <a:miter lim="800000"/>
            <a:headEnd/>
            <a:tailEnd/>
          </a:ln>
        </p:spPr>
        <p:txBody>
          <a:bodyPr wrap="square" anchor="ctr">
            <a:spAutoFit/>
          </a:bodyPr>
          <a:lstStyle/>
          <a:p>
            <a:pPr algn="ctr">
              <a:spcBef>
                <a:spcPct val="50000"/>
              </a:spcBef>
            </a:pPr>
            <a:r>
              <a:rPr lang="en-US" b="1" dirty="0"/>
              <a:t>min</a:t>
            </a:r>
          </a:p>
        </p:txBody>
      </p:sp>
    </p:spTree>
    <p:extLst>
      <p:ext uri="{BB962C8B-B14F-4D97-AF65-F5344CB8AC3E}">
        <p14:creationId xmlns:p14="http://schemas.microsoft.com/office/powerpoint/2010/main" val="40225519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Alpha-Beta Quiz</a:t>
            </a:r>
            <a:endParaRPr lang="en-US" dirty="0"/>
          </a:p>
        </p:txBody>
      </p:sp>
      <p:pic>
        <p:nvPicPr>
          <p:cNvPr id="6" name="Picture 5" descr="alpha-beta-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0" y="1371600"/>
            <a:ext cx="4876800" cy="4826000"/>
          </a:xfrm>
          <a:prstGeom prst="rect">
            <a:avLst/>
          </a:prstGeom>
        </p:spPr>
      </p:pic>
    </p:spTree>
    <p:extLst>
      <p:ext uri="{BB962C8B-B14F-4D97-AF65-F5344CB8AC3E}">
        <p14:creationId xmlns:p14="http://schemas.microsoft.com/office/powerpoint/2010/main" val="83457255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Alpha </a:t>
            </a:r>
            <a:r>
              <a:rPr lang="en-US" smtClean="0"/>
              <a:t>Beta Quiz 2</a:t>
            </a:r>
            <a:endParaRPr lang="en-US"/>
          </a:p>
        </p:txBody>
      </p:sp>
      <p:sp>
        <p:nvSpPr>
          <p:cNvPr id="3" name="Content Placeholder 2"/>
          <p:cNvSpPr>
            <a:spLocks noGrp="1"/>
          </p:cNvSpPr>
          <p:nvPr>
            <p:ph idx="1"/>
          </p:nvPr>
        </p:nvSpPr>
        <p:spPr/>
        <p:txBody>
          <a:bodyPr/>
          <a:lstStyle/>
          <a:p>
            <a:endParaRPr lang="en-US" dirty="0"/>
          </a:p>
        </p:txBody>
      </p:sp>
      <p:pic>
        <p:nvPicPr>
          <p:cNvPr id="5" name="Picture 4" descr="alpha-beta-large.png"/>
          <p:cNvPicPr/>
          <p:nvPr/>
        </p:nvPicPr>
        <p:blipFill>
          <a:blip r:embed="rId2">
            <a:extLst>
              <a:ext uri="{28A0092B-C50C-407E-A947-70E740481C1C}">
                <a14:useLocalDpi xmlns:a14="http://schemas.microsoft.com/office/drawing/2010/main" val="0"/>
              </a:ext>
            </a:extLst>
          </a:blip>
          <a:stretch>
            <a:fillRect/>
          </a:stretch>
        </p:blipFill>
        <p:spPr>
          <a:xfrm>
            <a:off x="1066800" y="1600200"/>
            <a:ext cx="7162800" cy="4953000"/>
          </a:xfrm>
          <a:prstGeom prst="rect">
            <a:avLst/>
          </a:prstGeom>
        </p:spPr>
      </p:pic>
    </p:spTree>
    <p:extLst>
      <p:ext uri="{BB962C8B-B14F-4D97-AF65-F5344CB8AC3E}">
        <p14:creationId xmlns:p14="http://schemas.microsoft.com/office/powerpoint/2010/main" val="1654507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314" name="Rectangle 2"/>
          <p:cNvSpPr>
            <a:spLocks noGrp="1" noChangeArrowheads="1"/>
          </p:cNvSpPr>
          <p:nvPr>
            <p:ph type="title"/>
          </p:nvPr>
        </p:nvSpPr>
        <p:spPr/>
        <p:txBody>
          <a:bodyPr/>
          <a:lstStyle/>
          <a:p>
            <a:pPr eaLnBrk="1" hangingPunct="1">
              <a:defRPr/>
            </a:pPr>
            <a:r>
              <a:rPr lang="en-US" sz="3600" dirty="0" smtClean="0">
                <a:cs typeface="+mj-cs"/>
              </a:rPr>
              <a:t>When Chance is involved:</a:t>
            </a:r>
            <a:br>
              <a:rPr lang="en-US" sz="3600" dirty="0" smtClean="0">
                <a:cs typeface="+mj-cs"/>
              </a:rPr>
            </a:br>
            <a:r>
              <a:rPr lang="en-US" sz="3600" dirty="0" smtClean="0">
                <a:cs typeface="+mj-cs"/>
              </a:rPr>
              <a:t>Backgammon Board</a:t>
            </a:r>
          </a:p>
        </p:txBody>
      </p:sp>
      <p:sp>
        <p:nvSpPr>
          <p:cNvPr id="1677315" name="Rectangle 3"/>
          <p:cNvSpPr>
            <a:spLocks noChangeArrowheads="1"/>
          </p:cNvSpPr>
          <p:nvPr/>
        </p:nvSpPr>
        <p:spPr bwMode="auto">
          <a:xfrm>
            <a:off x="1993530" y="2044044"/>
            <a:ext cx="5181600" cy="4191000"/>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16" name="Rectangle 4"/>
          <p:cNvSpPr>
            <a:spLocks noChangeArrowheads="1"/>
          </p:cNvSpPr>
          <p:nvPr/>
        </p:nvSpPr>
        <p:spPr bwMode="auto">
          <a:xfrm>
            <a:off x="2069730" y="2120244"/>
            <a:ext cx="5029200" cy="4038600"/>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17" name="Rectangle 5"/>
          <p:cNvSpPr>
            <a:spLocks noChangeArrowheads="1"/>
          </p:cNvSpPr>
          <p:nvPr/>
        </p:nvSpPr>
        <p:spPr bwMode="auto">
          <a:xfrm>
            <a:off x="4508130" y="2120244"/>
            <a:ext cx="228600" cy="40386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18" name="AutoShape 6"/>
          <p:cNvSpPr>
            <a:spLocks noChangeArrowheads="1"/>
          </p:cNvSpPr>
          <p:nvPr/>
        </p:nvSpPr>
        <p:spPr bwMode="auto">
          <a:xfrm>
            <a:off x="3288930" y="4406244"/>
            <a:ext cx="381000" cy="1752600"/>
          </a:xfrm>
          <a:prstGeom prst="triangle">
            <a:avLst>
              <a:gd name="adj" fmla="val 50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19" name="AutoShape 7"/>
          <p:cNvSpPr>
            <a:spLocks noChangeArrowheads="1"/>
          </p:cNvSpPr>
          <p:nvPr/>
        </p:nvSpPr>
        <p:spPr bwMode="auto">
          <a:xfrm>
            <a:off x="4050930" y="4406244"/>
            <a:ext cx="381000" cy="1752600"/>
          </a:xfrm>
          <a:prstGeom prst="triangle">
            <a:avLst>
              <a:gd name="adj" fmla="val 50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20" name="AutoShape 8"/>
          <p:cNvSpPr>
            <a:spLocks noChangeArrowheads="1"/>
          </p:cNvSpPr>
          <p:nvPr/>
        </p:nvSpPr>
        <p:spPr bwMode="auto">
          <a:xfrm>
            <a:off x="2145930" y="4406244"/>
            <a:ext cx="381000" cy="1752600"/>
          </a:xfrm>
          <a:prstGeom prst="triangle">
            <a:avLst>
              <a:gd name="adj" fmla="val 50000"/>
            </a:avLst>
          </a:prstGeom>
          <a:solidFill>
            <a:srgbClr val="99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21" name="AutoShape 9"/>
          <p:cNvSpPr>
            <a:spLocks noChangeArrowheads="1"/>
          </p:cNvSpPr>
          <p:nvPr/>
        </p:nvSpPr>
        <p:spPr bwMode="auto">
          <a:xfrm>
            <a:off x="3669930" y="4406244"/>
            <a:ext cx="381000" cy="1752600"/>
          </a:xfrm>
          <a:prstGeom prst="triangle">
            <a:avLst>
              <a:gd name="adj" fmla="val 50000"/>
            </a:avLst>
          </a:prstGeom>
          <a:solidFill>
            <a:srgbClr val="99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22" name="AutoShape 10"/>
          <p:cNvSpPr>
            <a:spLocks noChangeArrowheads="1"/>
          </p:cNvSpPr>
          <p:nvPr/>
        </p:nvSpPr>
        <p:spPr bwMode="auto">
          <a:xfrm>
            <a:off x="2526930" y="4406244"/>
            <a:ext cx="381000" cy="1752600"/>
          </a:xfrm>
          <a:prstGeom prst="triangle">
            <a:avLst>
              <a:gd name="adj" fmla="val 50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23" name="AutoShape 11"/>
          <p:cNvSpPr>
            <a:spLocks noChangeArrowheads="1"/>
          </p:cNvSpPr>
          <p:nvPr/>
        </p:nvSpPr>
        <p:spPr bwMode="auto">
          <a:xfrm>
            <a:off x="2907930" y="4406244"/>
            <a:ext cx="381000" cy="1752600"/>
          </a:xfrm>
          <a:prstGeom prst="triangle">
            <a:avLst>
              <a:gd name="adj" fmla="val 50000"/>
            </a:avLst>
          </a:prstGeom>
          <a:solidFill>
            <a:srgbClr val="99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24" name="AutoShape 12"/>
          <p:cNvSpPr>
            <a:spLocks noChangeArrowheads="1"/>
          </p:cNvSpPr>
          <p:nvPr/>
        </p:nvSpPr>
        <p:spPr bwMode="auto">
          <a:xfrm>
            <a:off x="5955930" y="4406244"/>
            <a:ext cx="381000" cy="1752600"/>
          </a:xfrm>
          <a:prstGeom prst="triangle">
            <a:avLst>
              <a:gd name="adj" fmla="val 50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25" name="AutoShape 13"/>
          <p:cNvSpPr>
            <a:spLocks noChangeArrowheads="1"/>
          </p:cNvSpPr>
          <p:nvPr/>
        </p:nvSpPr>
        <p:spPr bwMode="auto">
          <a:xfrm>
            <a:off x="6717930" y="4406244"/>
            <a:ext cx="381000" cy="1752600"/>
          </a:xfrm>
          <a:prstGeom prst="triangle">
            <a:avLst>
              <a:gd name="adj" fmla="val 50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26" name="AutoShape 14"/>
          <p:cNvSpPr>
            <a:spLocks noChangeArrowheads="1"/>
          </p:cNvSpPr>
          <p:nvPr/>
        </p:nvSpPr>
        <p:spPr bwMode="auto">
          <a:xfrm>
            <a:off x="4812930" y="4406244"/>
            <a:ext cx="381000" cy="1752600"/>
          </a:xfrm>
          <a:prstGeom prst="triangle">
            <a:avLst>
              <a:gd name="adj" fmla="val 50000"/>
            </a:avLst>
          </a:prstGeom>
          <a:solidFill>
            <a:srgbClr val="99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27" name="AutoShape 15"/>
          <p:cNvSpPr>
            <a:spLocks noChangeArrowheads="1"/>
          </p:cNvSpPr>
          <p:nvPr/>
        </p:nvSpPr>
        <p:spPr bwMode="auto">
          <a:xfrm>
            <a:off x="6336930" y="4406244"/>
            <a:ext cx="381000" cy="1752600"/>
          </a:xfrm>
          <a:prstGeom prst="triangle">
            <a:avLst>
              <a:gd name="adj" fmla="val 50000"/>
            </a:avLst>
          </a:prstGeom>
          <a:solidFill>
            <a:srgbClr val="99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28" name="AutoShape 16"/>
          <p:cNvSpPr>
            <a:spLocks noChangeArrowheads="1"/>
          </p:cNvSpPr>
          <p:nvPr/>
        </p:nvSpPr>
        <p:spPr bwMode="auto">
          <a:xfrm>
            <a:off x="5193930" y="4406244"/>
            <a:ext cx="381000" cy="1752600"/>
          </a:xfrm>
          <a:prstGeom prst="triangle">
            <a:avLst>
              <a:gd name="adj" fmla="val 50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29" name="AutoShape 17"/>
          <p:cNvSpPr>
            <a:spLocks noChangeArrowheads="1"/>
          </p:cNvSpPr>
          <p:nvPr/>
        </p:nvSpPr>
        <p:spPr bwMode="auto">
          <a:xfrm>
            <a:off x="5574930" y="4406244"/>
            <a:ext cx="381000" cy="1752600"/>
          </a:xfrm>
          <a:prstGeom prst="triangle">
            <a:avLst>
              <a:gd name="adj" fmla="val 50000"/>
            </a:avLst>
          </a:prstGeom>
          <a:solidFill>
            <a:srgbClr val="99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30" name="AutoShape 18"/>
          <p:cNvSpPr>
            <a:spLocks noChangeArrowheads="1"/>
          </p:cNvSpPr>
          <p:nvPr/>
        </p:nvSpPr>
        <p:spPr bwMode="auto">
          <a:xfrm rot="10800000">
            <a:off x="3288930" y="2120244"/>
            <a:ext cx="381000" cy="1752600"/>
          </a:xfrm>
          <a:prstGeom prst="triangle">
            <a:avLst>
              <a:gd name="adj" fmla="val 50000"/>
            </a:avLst>
          </a:prstGeom>
          <a:solidFill>
            <a:srgbClr val="99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31" name="AutoShape 19"/>
          <p:cNvSpPr>
            <a:spLocks noChangeArrowheads="1"/>
          </p:cNvSpPr>
          <p:nvPr/>
        </p:nvSpPr>
        <p:spPr bwMode="auto">
          <a:xfrm rot="10800000">
            <a:off x="4050930" y="2120244"/>
            <a:ext cx="381000" cy="1752600"/>
          </a:xfrm>
          <a:prstGeom prst="triangle">
            <a:avLst>
              <a:gd name="adj" fmla="val 50000"/>
            </a:avLst>
          </a:prstGeom>
          <a:solidFill>
            <a:srgbClr val="99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32" name="AutoShape 20"/>
          <p:cNvSpPr>
            <a:spLocks noChangeArrowheads="1"/>
          </p:cNvSpPr>
          <p:nvPr/>
        </p:nvSpPr>
        <p:spPr bwMode="auto">
          <a:xfrm rot="10800000">
            <a:off x="2145930" y="2120244"/>
            <a:ext cx="381000" cy="1752600"/>
          </a:xfrm>
          <a:prstGeom prst="triangle">
            <a:avLst>
              <a:gd name="adj" fmla="val 50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33" name="AutoShape 21"/>
          <p:cNvSpPr>
            <a:spLocks noChangeArrowheads="1"/>
          </p:cNvSpPr>
          <p:nvPr/>
        </p:nvSpPr>
        <p:spPr bwMode="auto">
          <a:xfrm rot="10800000">
            <a:off x="3669930" y="2120244"/>
            <a:ext cx="381000" cy="1752600"/>
          </a:xfrm>
          <a:prstGeom prst="triangle">
            <a:avLst>
              <a:gd name="adj" fmla="val 50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34" name="AutoShape 22"/>
          <p:cNvSpPr>
            <a:spLocks noChangeArrowheads="1"/>
          </p:cNvSpPr>
          <p:nvPr/>
        </p:nvSpPr>
        <p:spPr bwMode="auto">
          <a:xfrm rot="10800000">
            <a:off x="2526930" y="2120244"/>
            <a:ext cx="381000" cy="1752600"/>
          </a:xfrm>
          <a:prstGeom prst="triangle">
            <a:avLst>
              <a:gd name="adj" fmla="val 50000"/>
            </a:avLst>
          </a:prstGeom>
          <a:solidFill>
            <a:srgbClr val="99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35" name="AutoShape 23"/>
          <p:cNvSpPr>
            <a:spLocks noChangeArrowheads="1"/>
          </p:cNvSpPr>
          <p:nvPr/>
        </p:nvSpPr>
        <p:spPr bwMode="auto">
          <a:xfrm rot="10800000">
            <a:off x="2907930" y="2120244"/>
            <a:ext cx="381000" cy="1752600"/>
          </a:xfrm>
          <a:prstGeom prst="triangle">
            <a:avLst>
              <a:gd name="adj" fmla="val 50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36" name="AutoShape 24"/>
          <p:cNvSpPr>
            <a:spLocks noChangeArrowheads="1"/>
          </p:cNvSpPr>
          <p:nvPr/>
        </p:nvSpPr>
        <p:spPr bwMode="auto">
          <a:xfrm rot="10800000">
            <a:off x="5955930" y="2120244"/>
            <a:ext cx="381000" cy="1752600"/>
          </a:xfrm>
          <a:prstGeom prst="triangle">
            <a:avLst>
              <a:gd name="adj" fmla="val 50000"/>
            </a:avLst>
          </a:prstGeom>
          <a:solidFill>
            <a:srgbClr val="99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37" name="AutoShape 25"/>
          <p:cNvSpPr>
            <a:spLocks noChangeArrowheads="1"/>
          </p:cNvSpPr>
          <p:nvPr/>
        </p:nvSpPr>
        <p:spPr bwMode="auto">
          <a:xfrm rot="10800000">
            <a:off x="6717930" y="2120244"/>
            <a:ext cx="381000" cy="1752600"/>
          </a:xfrm>
          <a:prstGeom prst="triangle">
            <a:avLst>
              <a:gd name="adj" fmla="val 50000"/>
            </a:avLst>
          </a:prstGeom>
          <a:solidFill>
            <a:srgbClr val="99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38" name="AutoShape 26"/>
          <p:cNvSpPr>
            <a:spLocks noChangeArrowheads="1"/>
          </p:cNvSpPr>
          <p:nvPr/>
        </p:nvSpPr>
        <p:spPr bwMode="auto">
          <a:xfrm rot="10800000">
            <a:off x="4812930" y="2120244"/>
            <a:ext cx="381000" cy="1752600"/>
          </a:xfrm>
          <a:prstGeom prst="triangle">
            <a:avLst>
              <a:gd name="adj" fmla="val 50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39" name="AutoShape 27"/>
          <p:cNvSpPr>
            <a:spLocks noChangeArrowheads="1"/>
          </p:cNvSpPr>
          <p:nvPr/>
        </p:nvSpPr>
        <p:spPr bwMode="auto">
          <a:xfrm rot="10800000">
            <a:off x="6336930" y="2120244"/>
            <a:ext cx="381000" cy="1752600"/>
          </a:xfrm>
          <a:prstGeom prst="triangle">
            <a:avLst>
              <a:gd name="adj" fmla="val 50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40" name="AutoShape 28"/>
          <p:cNvSpPr>
            <a:spLocks noChangeArrowheads="1"/>
          </p:cNvSpPr>
          <p:nvPr/>
        </p:nvSpPr>
        <p:spPr bwMode="auto">
          <a:xfrm rot="10800000">
            <a:off x="5193930" y="2120244"/>
            <a:ext cx="381000" cy="1752600"/>
          </a:xfrm>
          <a:prstGeom prst="triangle">
            <a:avLst>
              <a:gd name="adj" fmla="val 50000"/>
            </a:avLst>
          </a:prstGeom>
          <a:solidFill>
            <a:srgbClr val="99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41" name="AutoShape 29"/>
          <p:cNvSpPr>
            <a:spLocks noChangeArrowheads="1"/>
          </p:cNvSpPr>
          <p:nvPr/>
        </p:nvSpPr>
        <p:spPr bwMode="auto">
          <a:xfrm rot="10800000">
            <a:off x="5574930" y="2120244"/>
            <a:ext cx="381000" cy="1752600"/>
          </a:xfrm>
          <a:prstGeom prst="triangle">
            <a:avLst>
              <a:gd name="adj" fmla="val 50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42" name="Rectangle 30"/>
          <p:cNvSpPr>
            <a:spLocks noChangeArrowheads="1"/>
          </p:cNvSpPr>
          <p:nvPr/>
        </p:nvSpPr>
        <p:spPr bwMode="auto">
          <a:xfrm>
            <a:off x="4584330" y="2120244"/>
            <a:ext cx="76200" cy="4038600"/>
          </a:xfrm>
          <a:prstGeom prst="rect">
            <a:avLst/>
          </a:prstGeom>
          <a:solidFill>
            <a:srgbClr val="99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43" name="Rectangle 31"/>
          <p:cNvSpPr>
            <a:spLocks noChangeArrowheads="1"/>
          </p:cNvSpPr>
          <p:nvPr/>
        </p:nvSpPr>
        <p:spPr bwMode="auto">
          <a:xfrm>
            <a:off x="3441330" y="4025244"/>
            <a:ext cx="381000" cy="381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44" name="Oval 32"/>
          <p:cNvSpPr>
            <a:spLocks noChangeArrowheads="1"/>
          </p:cNvSpPr>
          <p:nvPr/>
        </p:nvSpPr>
        <p:spPr bwMode="auto">
          <a:xfrm>
            <a:off x="3669930" y="4101444"/>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45" name="Oval 33"/>
          <p:cNvSpPr>
            <a:spLocks noChangeArrowheads="1"/>
          </p:cNvSpPr>
          <p:nvPr/>
        </p:nvSpPr>
        <p:spPr bwMode="auto">
          <a:xfrm>
            <a:off x="3517530" y="4253844"/>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46" name="Oval 34"/>
          <p:cNvSpPr>
            <a:spLocks noChangeArrowheads="1"/>
          </p:cNvSpPr>
          <p:nvPr/>
        </p:nvSpPr>
        <p:spPr bwMode="auto">
          <a:xfrm>
            <a:off x="3669930" y="4253844"/>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47" name="Oval 35"/>
          <p:cNvSpPr>
            <a:spLocks noChangeArrowheads="1"/>
          </p:cNvSpPr>
          <p:nvPr/>
        </p:nvSpPr>
        <p:spPr bwMode="auto">
          <a:xfrm>
            <a:off x="3593730" y="4177644"/>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48" name="Oval 36"/>
          <p:cNvSpPr>
            <a:spLocks noChangeArrowheads="1"/>
          </p:cNvSpPr>
          <p:nvPr/>
        </p:nvSpPr>
        <p:spPr bwMode="auto">
          <a:xfrm>
            <a:off x="3517530" y="4101444"/>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49" name="Oval 37"/>
          <p:cNvSpPr>
            <a:spLocks noChangeArrowheads="1"/>
          </p:cNvSpPr>
          <p:nvPr/>
        </p:nvSpPr>
        <p:spPr bwMode="auto">
          <a:xfrm>
            <a:off x="4050930" y="5777844"/>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aphicFrame>
        <p:nvGraphicFramePr>
          <p:cNvPr id="95269" name="Object 38"/>
          <p:cNvGraphicFramePr>
            <a:graphicFrameLocks noChangeAspect="1"/>
          </p:cNvGraphicFramePr>
          <p:nvPr>
            <p:extLst>
              <p:ext uri="{D42A27DB-BD31-4B8C-83A1-F6EECF244321}">
                <p14:modId xmlns:p14="http://schemas.microsoft.com/office/powerpoint/2010/main" val="2378653833"/>
              </p:ext>
            </p:extLst>
          </p:nvPr>
        </p:nvGraphicFramePr>
        <p:xfrm>
          <a:off x="2249118" y="1674157"/>
          <a:ext cx="165100" cy="306387"/>
        </p:xfrm>
        <a:graphic>
          <a:graphicData uri="http://schemas.openxmlformats.org/presentationml/2006/ole">
            <mc:AlternateContent xmlns:mc="http://schemas.openxmlformats.org/markup-compatibility/2006">
              <mc:Choice xmlns:v="urn:schemas-microsoft-com:vml" Requires="v">
                <p:oleObj spid="_x0000_s9019" name="Equation" r:id="rId4" imgW="88707" imgH="164742" progId="Equation.DSMT4">
                  <p:embed/>
                </p:oleObj>
              </mc:Choice>
              <mc:Fallback>
                <p:oleObj name="Equation" r:id="rId4" imgW="88707" imgH="16474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9118" y="1674157"/>
                        <a:ext cx="1651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70" name="Object 39"/>
          <p:cNvGraphicFramePr>
            <a:graphicFrameLocks noChangeAspect="1"/>
          </p:cNvGraphicFramePr>
          <p:nvPr>
            <p:extLst>
              <p:ext uri="{D42A27DB-BD31-4B8C-83A1-F6EECF244321}">
                <p14:modId xmlns:p14="http://schemas.microsoft.com/office/powerpoint/2010/main" val="928065466"/>
              </p:ext>
            </p:extLst>
          </p:nvPr>
        </p:nvGraphicFramePr>
        <p:xfrm>
          <a:off x="2595193" y="1674157"/>
          <a:ext cx="236537" cy="306387"/>
        </p:xfrm>
        <a:graphic>
          <a:graphicData uri="http://schemas.openxmlformats.org/presentationml/2006/ole">
            <mc:AlternateContent xmlns:mc="http://schemas.openxmlformats.org/markup-compatibility/2006">
              <mc:Choice xmlns:v="urn:schemas-microsoft-com:vml" Requires="v">
                <p:oleObj spid="_x0000_s9020" name="Equation" r:id="rId6" imgW="126780" imgH="164814" progId="Equation.DSMT4">
                  <p:embed/>
                </p:oleObj>
              </mc:Choice>
              <mc:Fallback>
                <p:oleObj name="Equation" r:id="rId6" imgW="126780" imgH="164814"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5193" y="1674157"/>
                        <a:ext cx="236537"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71" name="Object 40"/>
          <p:cNvGraphicFramePr>
            <a:graphicFrameLocks noChangeAspect="1"/>
          </p:cNvGraphicFramePr>
          <p:nvPr>
            <p:extLst>
              <p:ext uri="{D42A27DB-BD31-4B8C-83A1-F6EECF244321}">
                <p14:modId xmlns:p14="http://schemas.microsoft.com/office/powerpoint/2010/main" val="3248022198"/>
              </p:ext>
            </p:extLst>
          </p:nvPr>
        </p:nvGraphicFramePr>
        <p:xfrm>
          <a:off x="2987305" y="1663044"/>
          <a:ext cx="212725" cy="330200"/>
        </p:xfrm>
        <a:graphic>
          <a:graphicData uri="http://schemas.openxmlformats.org/presentationml/2006/ole">
            <mc:AlternateContent xmlns:mc="http://schemas.openxmlformats.org/markup-compatibility/2006">
              <mc:Choice xmlns:v="urn:schemas-microsoft-com:vml" Requires="v">
                <p:oleObj spid="_x0000_s9021" name="Equation" r:id="rId8" imgW="114102" imgH="177492" progId="Equation.DSMT4">
                  <p:embed/>
                </p:oleObj>
              </mc:Choice>
              <mc:Fallback>
                <p:oleObj name="Equation" r:id="rId8" imgW="114102" imgH="17749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305" y="1663044"/>
                        <a:ext cx="212725"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72" name="Object 41"/>
          <p:cNvGraphicFramePr>
            <a:graphicFrameLocks noChangeAspect="1"/>
          </p:cNvGraphicFramePr>
          <p:nvPr>
            <p:extLst>
              <p:ext uri="{D42A27DB-BD31-4B8C-83A1-F6EECF244321}">
                <p14:modId xmlns:p14="http://schemas.microsoft.com/office/powerpoint/2010/main" val="389189575"/>
              </p:ext>
            </p:extLst>
          </p:nvPr>
        </p:nvGraphicFramePr>
        <p:xfrm>
          <a:off x="3357193" y="1674157"/>
          <a:ext cx="236537" cy="306387"/>
        </p:xfrm>
        <a:graphic>
          <a:graphicData uri="http://schemas.openxmlformats.org/presentationml/2006/ole">
            <mc:AlternateContent xmlns:mc="http://schemas.openxmlformats.org/markup-compatibility/2006">
              <mc:Choice xmlns:v="urn:schemas-microsoft-com:vml" Requires="v">
                <p:oleObj spid="_x0000_s9022" name="Equation" r:id="rId10" imgW="126780" imgH="164814" progId="Equation.DSMT4">
                  <p:embed/>
                </p:oleObj>
              </mc:Choice>
              <mc:Fallback>
                <p:oleObj name="Equation" r:id="rId10" imgW="126780" imgH="164814"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7193" y="1674157"/>
                        <a:ext cx="236537"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73" name="Object 42"/>
          <p:cNvGraphicFramePr>
            <a:graphicFrameLocks noChangeAspect="1"/>
          </p:cNvGraphicFramePr>
          <p:nvPr>
            <p:extLst>
              <p:ext uri="{D42A27DB-BD31-4B8C-83A1-F6EECF244321}">
                <p14:modId xmlns:p14="http://schemas.microsoft.com/office/powerpoint/2010/main" val="232871244"/>
              </p:ext>
            </p:extLst>
          </p:nvPr>
        </p:nvGraphicFramePr>
        <p:xfrm>
          <a:off x="3749305" y="1663044"/>
          <a:ext cx="212725" cy="330200"/>
        </p:xfrm>
        <a:graphic>
          <a:graphicData uri="http://schemas.openxmlformats.org/presentationml/2006/ole">
            <mc:AlternateContent xmlns:mc="http://schemas.openxmlformats.org/markup-compatibility/2006">
              <mc:Choice xmlns:v="urn:schemas-microsoft-com:vml" Requires="v">
                <p:oleObj spid="_x0000_s9023" name="Equation" r:id="rId12" imgW="114102" imgH="177492" progId="Equation.DSMT4">
                  <p:embed/>
                </p:oleObj>
              </mc:Choice>
              <mc:Fallback>
                <p:oleObj name="Equation" r:id="rId12" imgW="114102" imgH="17749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49305" y="1663044"/>
                        <a:ext cx="212725"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74" name="Object 43"/>
          <p:cNvGraphicFramePr>
            <a:graphicFrameLocks noChangeAspect="1"/>
          </p:cNvGraphicFramePr>
          <p:nvPr>
            <p:extLst>
              <p:ext uri="{D42A27DB-BD31-4B8C-83A1-F6EECF244321}">
                <p14:modId xmlns:p14="http://schemas.microsoft.com/office/powerpoint/2010/main" val="684427765"/>
              </p:ext>
            </p:extLst>
          </p:nvPr>
        </p:nvGraphicFramePr>
        <p:xfrm>
          <a:off x="4889130" y="1663044"/>
          <a:ext cx="236538" cy="330200"/>
        </p:xfrm>
        <a:graphic>
          <a:graphicData uri="http://schemas.openxmlformats.org/presentationml/2006/ole">
            <mc:AlternateContent xmlns:mc="http://schemas.openxmlformats.org/markup-compatibility/2006">
              <mc:Choice xmlns:v="urn:schemas-microsoft-com:vml" Requires="v">
                <p:oleObj spid="_x0000_s9024" name="Equation" r:id="rId14" imgW="126725" imgH="177415" progId="Equation.DSMT4">
                  <p:embed/>
                </p:oleObj>
              </mc:Choice>
              <mc:Fallback>
                <p:oleObj name="Equation" r:id="rId14" imgW="126725" imgH="177415"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89130" y="1663044"/>
                        <a:ext cx="236538"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75" name="Object 44"/>
          <p:cNvGraphicFramePr>
            <a:graphicFrameLocks noChangeAspect="1"/>
          </p:cNvGraphicFramePr>
          <p:nvPr>
            <p:extLst>
              <p:ext uri="{D42A27DB-BD31-4B8C-83A1-F6EECF244321}">
                <p14:modId xmlns:p14="http://schemas.microsoft.com/office/powerpoint/2010/main" val="3697906253"/>
              </p:ext>
            </p:extLst>
          </p:nvPr>
        </p:nvGraphicFramePr>
        <p:xfrm>
          <a:off x="1612530" y="1663044"/>
          <a:ext cx="236538" cy="330200"/>
        </p:xfrm>
        <a:graphic>
          <a:graphicData uri="http://schemas.openxmlformats.org/presentationml/2006/ole">
            <mc:AlternateContent xmlns:mc="http://schemas.openxmlformats.org/markup-compatibility/2006">
              <mc:Choice xmlns:v="urn:schemas-microsoft-com:vml" Requires="v">
                <p:oleObj spid="_x0000_s9025" name="Equation" r:id="rId16" imgW="126725" imgH="177415" progId="Equation.DSMT4">
                  <p:embed/>
                </p:oleObj>
              </mc:Choice>
              <mc:Fallback>
                <p:oleObj name="Equation" r:id="rId16" imgW="126725" imgH="177415"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12530" y="1663044"/>
                        <a:ext cx="236538"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76" name="Object 45"/>
          <p:cNvGraphicFramePr>
            <a:graphicFrameLocks noChangeAspect="1"/>
          </p:cNvGraphicFramePr>
          <p:nvPr>
            <p:extLst>
              <p:ext uri="{D42A27DB-BD31-4B8C-83A1-F6EECF244321}">
                <p14:modId xmlns:p14="http://schemas.microsoft.com/office/powerpoint/2010/main" val="2450825744"/>
              </p:ext>
            </p:extLst>
          </p:nvPr>
        </p:nvGraphicFramePr>
        <p:xfrm>
          <a:off x="5281243" y="1663044"/>
          <a:ext cx="212725" cy="330200"/>
        </p:xfrm>
        <a:graphic>
          <a:graphicData uri="http://schemas.openxmlformats.org/presentationml/2006/ole">
            <mc:AlternateContent xmlns:mc="http://schemas.openxmlformats.org/markup-compatibility/2006">
              <mc:Choice xmlns:v="urn:schemas-microsoft-com:vml" Requires="v">
                <p:oleObj spid="_x0000_s9026" name="Equation" r:id="rId18" imgW="114102" imgH="177492" progId="Equation.DSMT4">
                  <p:embed/>
                </p:oleObj>
              </mc:Choice>
              <mc:Fallback>
                <p:oleObj name="Equation" r:id="rId18" imgW="114102" imgH="177492"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81243" y="1663044"/>
                        <a:ext cx="212725"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77" name="Object 46"/>
          <p:cNvGraphicFramePr>
            <a:graphicFrameLocks noChangeAspect="1"/>
          </p:cNvGraphicFramePr>
          <p:nvPr>
            <p:extLst>
              <p:ext uri="{D42A27DB-BD31-4B8C-83A1-F6EECF244321}">
                <p14:modId xmlns:p14="http://schemas.microsoft.com/office/powerpoint/2010/main" val="1261202062"/>
              </p:ext>
            </p:extLst>
          </p:nvPr>
        </p:nvGraphicFramePr>
        <p:xfrm>
          <a:off x="5654305" y="1663044"/>
          <a:ext cx="212725" cy="330200"/>
        </p:xfrm>
        <a:graphic>
          <a:graphicData uri="http://schemas.openxmlformats.org/presentationml/2006/ole">
            <mc:AlternateContent xmlns:mc="http://schemas.openxmlformats.org/markup-compatibility/2006">
              <mc:Choice xmlns:v="urn:schemas-microsoft-com:vml" Requires="v">
                <p:oleObj spid="_x0000_s9027" name="Equation" r:id="rId20" imgW="114102" imgH="177492" progId="Equation.DSMT4">
                  <p:embed/>
                </p:oleObj>
              </mc:Choice>
              <mc:Fallback>
                <p:oleObj name="Equation" r:id="rId20" imgW="114102" imgH="177492"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54305" y="1663044"/>
                        <a:ext cx="212725"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78" name="Object 47"/>
          <p:cNvGraphicFramePr>
            <a:graphicFrameLocks noChangeAspect="1"/>
          </p:cNvGraphicFramePr>
          <p:nvPr>
            <p:extLst>
              <p:ext uri="{D42A27DB-BD31-4B8C-83A1-F6EECF244321}">
                <p14:modId xmlns:p14="http://schemas.microsoft.com/office/powerpoint/2010/main" val="1731152133"/>
              </p:ext>
            </p:extLst>
          </p:nvPr>
        </p:nvGraphicFramePr>
        <p:xfrm>
          <a:off x="5978155" y="1663044"/>
          <a:ext cx="330200" cy="330200"/>
        </p:xfrm>
        <a:graphic>
          <a:graphicData uri="http://schemas.openxmlformats.org/presentationml/2006/ole">
            <mc:AlternateContent xmlns:mc="http://schemas.openxmlformats.org/markup-compatibility/2006">
              <mc:Choice xmlns:v="urn:schemas-microsoft-com:vml" Requires="v">
                <p:oleObj spid="_x0000_s9028" name="Equation" r:id="rId22" imgW="177492" imgH="177492" progId="Equation.DSMT4">
                  <p:embed/>
                </p:oleObj>
              </mc:Choice>
              <mc:Fallback>
                <p:oleObj name="Equation" r:id="rId22" imgW="177492" imgH="177492"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78155" y="1663044"/>
                        <a:ext cx="330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79" name="Object 48"/>
          <p:cNvGraphicFramePr>
            <a:graphicFrameLocks noChangeAspect="1"/>
          </p:cNvGraphicFramePr>
          <p:nvPr>
            <p:extLst>
              <p:ext uri="{D42A27DB-BD31-4B8C-83A1-F6EECF244321}">
                <p14:modId xmlns:p14="http://schemas.microsoft.com/office/powerpoint/2010/main" val="490036512"/>
              </p:ext>
            </p:extLst>
          </p:nvPr>
        </p:nvGraphicFramePr>
        <p:xfrm>
          <a:off x="6370268" y="1674157"/>
          <a:ext cx="307975" cy="306387"/>
        </p:xfrm>
        <a:graphic>
          <a:graphicData uri="http://schemas.openxmlformats.org/presentationml/2006/ole">
            <mc:AlternateContent xmlns:mc="http://schemas.openxmlformats.org/markup-compatibility/2006">
              <mc:Choice xmlns:v="urn:schemas-microsoft-com:vml" Requires="v">
                <p:oleObj spid="_x0000_s9029" name="Equation" r:id="rId24" imgW="164885" imgH="164885" progId="Equation.DSMT4">
                  <p:embed/>
                </p:oleObj>
              </mc:Choice>
              <mc:Fallback>
                <p:oleObj name="Equation" r:id="rId24" imgW="164885" imgH="164885"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370268" y="1674157"/>
                        <a:ext cx="307975"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80" name="Object 49"/>
          <p:cNvGraphicFramePr>
            <a:graphicFrameLocks noChangeAspect="1"/>
          </p:cNvGraphicFramePr>
          <p:nvPr>
            <p:extLst>
              <p:ext uri="{D42A27DB-BD31-4B8C-83A1-F6EECF244321}">
                <p14:modId xmlns:p14="http://schemas.microsoft.com/office/powerpoint/2010/main" val="674194689"/>
              </p:ext>
            </p:extLst>
          </p:nvPr>
        </p:nvGraphicFramePr>
        <p:xfrm>
          <a:off x="6740155" y="1674157"/>
          <a:ext cx="330200" cy="306387"/>
        </p:xfrm>
        <a:graphic>
          <a:graphicData uri="http://schemas.openxmlformats.org/presentationml/2006/ole">
            <mc:AlternateContent xmlns:mc="http://schemas.openxmlformats.org/markup-compatibility/2006">
              <mc:Choice xmlns:v="urn:schemas-microsoft-com:vml" Requires="v">
                <p:oleObj spid="_x0000_s9030" name="Equation" r:id="rId26" imgW="177492" imgH="164814" progId="Equation.DSMT4">
                  <p:embed/>
                </p:oleObj>
              </mc:Choice>
              <mc:Fallback>
                <p:oleObj name="Equation" r:id="rId26" imgW="177492" imgH="164814"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740155" y="1674157"/>
                        <a:ext cx="3302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81" name="Object 50"/>
          <p:cNvGraphicFramePr>
            <a:graphicFrameLocks noChangeAspect="1"/>
          </p:cNvGraphicFramePr>
          <p:nvPr>
            <p:extLst>
              <p:ext uri="{D42A27DB-BD31-4B8C-83A1-F6EECF244321}">
                <p14:modId xmlns:p14="http://schemas.microsoft.com/office/powerpoint/2010/main" val="3427871635"/>
              </p:ext>
            </p:extLst>
          </p:nvPr>
        </p:nvGraphicFramePr>
        <p:xfrm>
          <a:off x="4119193" y="1663044"/>
          <a:ext cx="236537" cy="330200"/>
        </p:xfrm>
        <a:graphic>
          <a:graphicData uri="http://schemas.openxmlformats.org/presentationml/2006/ole">
            <mc:AlternateContent xmlns:mc="http://schemas.openxmlformats.org/markup-compatibility/2006">
              <mc:Choice xmlns:v="urn:schemas-microsoft-com:vml" Requires="v">
                <p:oleObj spid="_x0000_s9031" name="Equation" r:id="rId28" imgW="126725" imgH="177415" progId="Equation.DSMT4">
                  <p:embed/>
                </p:oleObj>
              </mc:Choice>
              <mc:Fallback>
                <p:oleObj name="Equation" r:id="rId28" imgW="126725" imgH="177415"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119193" y="1663044"/>
                        <a:ext cx="236537"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82" name="Object 51"/>
          <p:cNvGraphicFramePr>
            <a:graphicFrameLocks noChangeAspect="1"/>
          </p:cNvGraphicFramePr>
          <p:nvPr>
            <p:extLst>
              <p:ext uri="{D42A27DB-BD31-4B8C-83A1-F6EECF244321}">
                <p14:modId xmlns:p14="http://schemas.microsoft.com/office/powerpoint/2010/main" val="3510131789"/>
              </p:ext>
            </p:extLst>
          </p:nvPr>
        </p:nvGraphicFramePr>
        <p:xfrm>
          <a:off x="2142755" y="6322357"/>
          <a:ext cx="379413" cy="306387"/>
        </p:xfrm>
        <a:graphic>
          <a:graphicData uri="http://schemas.openxmlformats.org/presentationml/2006/ole">
            <mc:AlternateContent xmlns:mc="http://schemas.openxmlformats.org/markup-compatibility/2006">
              <mc:Choice xmlns:v="urn:schemas-microsoft-com:vml" Requires="v">
                <p:oleObj spid="_x0000_s9032" name="Equation" r:id="rId30" imgW="203024" imgH="164957" progId="Equation.DSMT4">
                  <p:embed/>
                </p:oleObj>
              </mc:Choice>
              <mc:Fallback>
                <p:oleObj name="Equation" r:id="rId30" imgW="203024" imgH="164957"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142755" y="6322357"/>
                        <a:ext cx="379413"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83" name="Object 52"/>
          <p:cNvGraphicFramePr>
            <a:graphicFrameLocks noChangeAspect="1"/>
          </p:cNvGraphicFramePr>
          <p:nvPr>
            <p:extLst>
              <p:ext uri="{D42A27DB-BD31-4B8C-83A1-F6EECF244321}">
                <p14:modId xmlns:p14="http://schemas.microsoft.com/office/powerpoint/2010/main" val="542158897"/>
              </p:ext>
            </p:extLst>
          </p:nvPr>
        </p:nvGraphicFramePr>
        <p:xfrm>
          <a:off x="2536455" y="6311244"/>
          <a:ext cx="354013" cy="330200"/>
        </p:xfrm>
        <a:graphic>
          <a:graphicData uri="http://schemas.openxmlformats.org/presentationml/2006/ole">
            <mc:AlternateContent xmlns:mc="http://schemas.openxmlformats.org/markup-compatibility/2006">
              <mc:Choice xmlns:v="urn:schemas-microsoft-com:vml" Requires="v">
                <p:oleObj spid="_x0000_s9033" name="Equation" r:id="rId32" imgW="190335" imgH="177646" progId="Equation.DSMT4">
                  <p:embed/>
                </p:oleObj>
              </mc:Choice>
              <mc:Fallback>
                <p:oleObj name="Equation" r:id="rId32" imgW="190335" imgH="177646" progId="Equation.DSMT4">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536455" y="6311244"/>
                        <a:ext cx="354013"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84" name="Object 53"/>
          <p:cNvGraphicFramePr>
            <a:graphicFrameLocks noChangeAspect="1"/>
          </p:cNvGraphicFramePr>
          <p:nvPr>
            <p:extLst>
              <p:ext uri="{D42A27DB-BD31-4B8C-83A1-F6EECF244321}">
                <p14:modId xmlns:p14="http://schemas.microsoft.com/office/powerpoint/2010/main" val="572058072"/>
              </p:ext>
            </p:extLst>
          </p:nvPr>
        </p:nvGraphicFramePr>
        <p:xfrm>
          <a:off x="2912693" y="6322357"/>
          <a:ext cx="379412" cy="306387"/>
        </p:xfrm>
        <a:graphic>
          <a:graphicData uri="http://schemas.openxmlformats.org/presentationml/2006/ole">
            <mc:AlternateContent xmlns:mc="http://schemas.openxmlformats.org/markup-compatibility/2006">
              <mc:Choice xmlns:v="urn:schemas-microsoft-com:vml" Requires="v">
                <p:oleObj spid="_x0000_s9034" name="Equation" r:id="rId34" imgW="203024" imgH="164957" progId="Equation.DSMT4">
                  <p:embed/>
                </p:oleObj>
              </mc:Choice>
              <mc:Fallback>
                <p:oleObj name="Equation" r:id="rId34" imgW="203024" imgH="164957" progId="Equation.DSMT4">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912693" y="6322357"/>
                        <a:ext cx="379412"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85" name="Object 54"/>
          <p:cNvGraphicFramePr>
            <a:graphicFrameLocks noChangeAspect="1"/>
          </p:cNvGraphicFramePr>
          <p:nvPr>
            <p:extLst>
              <p:ext uri="{D42A27DB-BD31-4B8C-83A1-F6EECF244321}">
                <p14:modId xmlns:p14="http://schemas.microsoft.com/office/powerpoint/2010/main" val="2928998657"/>
              </p:ext>
            </p:extLst>
          </p:nvPr>
        </p:nvGraphicFramePr>
        <p:xfrm>
          <a:off x="3666755" y="6311244"/>
          <a:ext cx="379413" cy="330200"/>
        </p:xfrm>
        <a:graphic>
          <a:graphicData uri="http://schemas.openxmlformats.org/presentationml/2006/ole">
            <mc:AlternateContent xmlns:mc="http://schemas.openxmlformats.org/markup-compatibility/2006">
              <mc:Choice xmlns:v="urn:schemas-microsoft-com:vml" Requires="v">
                <p:oleObj spid="_x0000_s9035" name="Equation" r:id="rId36" imgW="202936" imgH="177569" progId="Equation.DSMT4">
                  <p:embed/>
                </p:oleObj>
              </mc:Choice>
              <mc:Fallback>
                <p:oleObj name="Equation" r:id="rId36" imgW="202936" imgH="177569" progId="Equation.DSMT4">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666755" y="6311244"/>
                        <a:ext cx="379413"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86" name="Object 55"/>
          <p:cNvGraphicFramePr>
            <a:graphicFrameLocks noChangeAspect="1"/>
          </p:cNvGraphicFramePr>
          <p:nvPr>
            <p:extLst>
              <p:ext uri="{D42A27DB-BD31-4B8C-83A1-F6EECF244321}">
                <p14:modId xmlns:p14="http://schemas.microsoft.com/office/powerpoint/2010/main" val="3361089513"/>
              </p:ext>
            </p:extLst>
          </p:nvPr>
        </p:nvGraphicFramePr>
        <p:xfrm>
          <a:off x="1312493" y="6311244"/>
          <a:ext cx="379412" cy="330200"/>
        </p:xfrm>
        <a:graphic>
          <a:graphicData uri="http://schemas.openxmlformats.org/presentationml/2006/ole">
            <mc:AlternateContent xmlns:mc="http://schemas.openxmlformats.org/markup-compatibility/2006">
              <mc:Choice xmlns:v="urn:schemas-microsoft-com:vml" Requires="v">
                <p:oleObj spid="_x0000_s9036" name="Equation" r:id="rId38" imgW="202936" imgH="177569" progId="Equation.DSMT4">
                  <p:embed/>
                </p:oleObj>
              </mc:Choice>
              <mc:Fallback>
                <p:oleObj name="Equation" r:id="rId38" imgW="202936" imgH="177569" progId="Equation.DSMT4">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312493" y="6311244"/>
                        <a:ext cx="379412"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87" name="Object 56"/>
          <p:cNvGraphicFramePr>
            <a:graphicFrameLocks noChangeAspect="1"/>
          </p:cNvGraphicFramePr>
          <p:nvPr>
            <p:extLst>
              <p:ext uri="{D42A27DB-BD31-4B8C-83A1-F6EECF244321}">
                <p14:modId xmlns:p14="http://schemas.microsoft.com/office/powerpoint/2010/main" val="2440428802"/>
              </p:ext>
            </p:extLst>
          </p:nvPr>
        </p:nvGraphicFramePr>
        <p:xfrm>
          <a:off x="4073155" y="6311244"/>
          <a:ext cx="330200" cy="330200"/>
        </p:xfrm>
        <a:graphic>
          <a:graphicData uri="http://schemas.openxmlformats.org/presentationml/2006/ole">
            <mc:AlternateContent xmlns:mc="http://schemas.openxmlformats.org/markup-compatibility/2006">
              <mc:Choice xmlns:v="urn:schemas-microsoft-com:vml" Requires="v">
                <p:oleObj spid="_x0000_s9037" name="Equation" r:id="rId40" imgW="177492" imgH="177492" progId="Equation.DSMT4">
                  <p:embed/>
                </p:oleObj>
              </mc:Choice>
              <mc:Fallback>
                <p:oleObj name="Equation" r:id="rId40" imgW="177492" imgH="177492" progId="Equation.DSMT4">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073155" y="6311244"/>
                        <a:ext cx="330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88" name="Object 57"/>
          <p:cNvGraphicFramePr>
            <a:graphicFrameLocks noChangeAspect="1"/>
          </p:cNvGraphicFramePr>
          <p:nvPr>
            <p:extLst>
              <p:ext uri="{D42A27DB-BD31-4B8C-83A1-F6EECF244321}">
                <p14:modId xmlns:p14="http://schemas.microsoft.com/office/powerpoint/2010/main" val="3570307788"/>
              </p:ext>
            </p:extLst>
          </p:nvPr>
        </p:nvGraphicFramePr>
        <p:xfrm>
          <a:off x="4835155" y="6311244"/>
          <a:ext cx="330200" cy="330200"/>
        </p:xfrm>
        <a:graphic>
          <a:graphicData uri="http://schemas.openxmlformats.org/presentationml/2006/ole">
            <mc:AlternateContent xmlns:mc="http://schemas.openxmlformats.org/markup-compatibility/2006">
              <mc:Choice xmlns:v="urn:schemas-microsoft-com:vml" Requires="v">
                <p:oleObj spid="_x0000_s9038" name="Equation" r:id="rId42" imgW="177492" imgH="177492" progId="Equation.DSMT4">
                  <p:embed/>
                </p:oleObj>
              </mc:Choice>
              <mc:Fallback>
                <p:oleObj name="Equation" r:id="rId42" imgW="177492" imgH="177492" progId="Equation.DSMT4">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835155" y="6311244"/>
                        <a:ext cx="330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89" name="Object 58"/>
          <p:cNvGraphicFramePr>
            <a:graphicFrameLocks noChangeAspect="1"/>
          </p:cNvGraphicFramePr>
          <p:nvPr>
            <p:extLst>
              <p:ext uri="{D42A27DB-BD31-4B8C-83A1-F6EECF244321}">
                <p14:modId xmlns:p14="http://schemas.microsoft.com/office/powerpoint/2010/main" val="1156352571"/>
              </p:ext>
            </p:extLst>
          </p:nvPr>
        </p:nvGraphicFramePr>
        <p:xfrm>
          <a:off x="5211393" y="6311244"/>
          <a:ext cx="355600" cy="330200"/>
        </p:xfrm>
        <a:graphic>
          <a:graphicData uri="http://schemas.openxmlformats.org/presentationml/2006/ole">
            <mc:AlternateContent xmlns:mc="http://schemas.openxmlformats.org/markup-compatibility/2006">
              <mc:Choice xmlns:v="urn:schemas-microsoft-com:vml" Requires="v">
                <p:oleObj spid="_x0000_s9039" name="Equation" r:id="rId44" imgW="190335" imgH="177646" progId="Equation.DSMT4">
                  <p:embed/>
                </p:oleObj>
              </mc:Choice>
              <mc:Fallback>
                <p:oleObj name="Equation" r:id="rId44" imgW="190335" imgH="177646" progId="Equation.DSMT4">
                  <p:embed/>
                  <p:pic>
                    <p:nvPicPr>
                      <p:cNvPr id="0" name=""/>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211393" y="6311244"/>
                        <a:ext cx="3556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90" name="Object 59"/>
          <p:cNvGraphicFramePr>
            <a:graphicFrameLocks noChangeAspect="1"/>
          </p:cNvGraphicFramePr>
          <p:nvPr>
            <p:extLst>
              <p:ext uri="{D42A27DB-BD31-4B8C-83A1-F6EECF244321}">
                <p14:modId xmlns:p14="http://schemas.microsoft.com/office/powerpoint/2010/main" val="1104348948"/>
              </p:ext>
            </p:extLst>
          </p:nvPr>
        </p:nvGraphicFramePr>
        <p:xfrm>
          <a:off x="5597155" y="6311244"/>
          <a:ext cx="330200" cy="330200"/>
        </p:xfrm>
        <a:graphic>
          <a:graphicData uri="http://schemas.openxmlformats.org/presentationml/2006/ole">
            <mc:AlternateContent xmlns:mc="http://schemas.openxmlformats.org/markup-compatibility/2006">
              <mc:Choice xmlns:v="urn:schemas-microsoft-com:vml" Requires="v">
                <p:oleObj spid="_x0000_s9040" name="Equation" r:id="rId46" imgW="177492" imgH="177492" progId="Equation.DSMT4">
                  <p:embed/>
                </p:oleObj>
              </mc:Choice>
              <mc:Fallback>
                <p:oleObj name="Equation" r:id="rId46" imgW="177492" imgH="177492" progId="Equation.DSMT4">
                  <p:embed/>
                  <p:pic>
                    <p:nvPicPr>
                      <p:cNvPr id="0" name=""/>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597155" y="6311244"/>
                        <a:ext cx="330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91" name="Object 60"/>
          <p:cNvGraphicFramePr>
            <a:graphicFrameLocks noChangeAspect="1"/>
          </p:cNvGraphicFramePr>
          <p:nvPr>
            <p:extLst>
              <p:ext uri="{D42A27DB-BD31-4B8C-83A1-F6EECF244321}">
                <p14:modId xmlns:p14="http://schemas.microsoft.com/office/powerpoint/2010/main" val="1714715830"/>
              </p:ext>
            </p:extLst>
          </p:nvPr>
        </p:nvGraphicFramePr>
        <p:xfrm>
          <a:off x="5978155" y="6311244"/>
          <a:ext cx="330200" cy="330200"/>
        </p:xfrm>
        <a:graphic>
          <a:graphicData uri="http://schemas.openxmlformats.org/presentationml/2006/ole">
            <mc:AlternateContent xmlns:mc="http://schemas.openxmlformats.org/markup-compatibility/2006">
              <mc:Choice xmlns:v="urn:schemas-microsoft-com:vml" Requires="v">
                <p:oleObj spid="_x0000_s9041" name="Equation" r:id="rId48" imgW="177492" imgH="177492" progId="Equation.DSMT4">
                  <p:embed/>
                </p:oleObj>
              </mc:Choice>
              <mc:Fallback>
                <p:oleObj name="Equation" r:id="rId48" imgW="177492" imgH="177492" progId="Equation.DSMT4">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5978155" y="6311244"/>
                        <a:ext cx="330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92" name="Object 61"/>
          <p:cNvGraphicFramePr>
            <a:graphicFrameLocks noChangeAspect="1"/>
          </p:cNvGraphicFramePr>
          <p:nvPr>
            <p:extLst>
              <p:ext uri="{D42A27DB-BD31-4B8C-83A1-F6EECF244321}">
                <p14:modId xmlns:p14="http://schemas.microsoft.com/office/powerpoint/2010/main" val="961659634"/>
              </p:ext>
            </p:extLst>
          </p:nvPr>
        </p:nvGraphicFramePr>
        <p:xfrm>
          <a:off x="6359155" y="6322357"/>
          <a:ext cx="330200" cy="306387"/>
        </p:xfrm>
        <a:graphic>
          <a:graphicData uri="http://schemas.openxmlformats.org/presentationml/2006/ole">
            <mc:AlternateContent xmlns:mc="http://schemas.openxmlformats.org/markup-compatibility/2006">
              <mc:Choice xmlns:v="urn:schemas-microsoft-com:vml" Requires="v">
                <p:oleObj spid="_x0000_s9042" name="Equation" r:id="rId50" imgW="177492" imgH="164814" progId="Equation.DSMT4">
                  <p:embed/>
                </p:oleObj>
              </mc:Choice>
              <mc:Fallback>
                <p:oleObj name="Equation" r:id="rId50" imgW="177492" imgH="164814" progId="Equation.DSMT4">
                  <p:embed/>
                  <p:pic>
                    <p:nvPicPr>
                      <p:cNvPr id="0" name=""/>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6359155" y="6322357"/>
                        <a:ext cx="3302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93" name="Object 62"/>
          <p:cNvGraphicFramePr>
            <a:graphicFrameLocks noChangeAspect="1"/>
          </p:cNvGraphicFramePr>
          <p:nvPr>
            <p:extLst>
              <p:ext uri="{D42A27DB-BD31-4B8C-83A1-F6EECF244321}">
                <p14:modId xmlns:p14="http://schemas.microsoft.com/office/powerpoint/2010/main" val="2811640150"/>
              </p:ext>
            </p:extLst>
          </p:nvPr>
        </p:nvGraphicFramePr>
        <p:xfrm>
          <a:off x="6740155" y="6311244"/>
          <a:ext cx="330200" cy="330200"/>
        </p:xfrm>
        <a:graphic>
          <a:graphicData uri="http://schemas.openxmlformats.org/presentationml/2006/ole">
            <mc:AlternateContent xmlns:mc="http://schemas.openxmlformats.org/markup-compatibility/2006">
              <mc:Choice xmlns:v="urn:schemas-microsoft-com:vml" Requires="v">
                <p:oleObj spid="_x0000_s9043" name="Equation" r:id="rId52" imgW="177492" imgH="177492" progId="Equation.DSMT4">
                  <p:embed/>
                </p:oleObj>
              </mc:Choice>
              <mc:Fallback>
                <p:oleObj name="Equation" r:id="rId52" imgW="177492" imgH="177492" progId="Equation.DSMT4">
                  <p:embed/>
                  <p:pic>
                    <p:nvPicPr>
                      <p:cNvPr id="0" name=""/>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6740155" y="6311244"/>
                        <a:ext cx="330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5294" name="Object 63"/>
          <p:cNvGraphicFramePr>
            <a:graphicFrameLocks noChangeAspect="1"/>
          </p:cNvGraphicFramePr>
          <p:nvPr>
            <p:extLst>
              <p:ext uri="{D42A27DB-BD31-4B8C-83A1-F6EECF244321}">
                <p14:modId xmlns:p14="http://schemas.microsoft.com/office/powerpoint/2010/main" val="3148296692"/>
              </p:ext>
            </p:extLst>
          </p:nvPr>
        </p:nvGraphicFramePr>
        <p:xfrm>
          <a:off x="3306393" y="6322357"/>
          <a:ext cx="355600" cy="306387"/>
        </p:xfrm>
        <a:graphic>
          <a:graphicData uri="http://schemas.openxmlformats.org/presentationml/2006/ole">
            <mc:AlternateContent xmlns:mc="http://schemas.openxmlformats.org/markup-compatibility/2006">
              <mc:Choice xmlns:v="urn:schemas-microsoft-com:vml" Requires="v">
                <p:oleObj spid="_x0000_s9044" name="Equation" r:id="rId54" imgW="190335" imgH="164957" progId="Equation.3">
                  <p:embed/>
                </p:oleObj>
              </mc:Choice>
              <mc:Fallback>
                <p:oleObj name="Equation" r:id="rId54" imgW="190335" imgH="164957" progId="Equation.3">
                  <p:embed/>
                  <p:pic>
                    <p:nvPicPr>
                      <p:cNvPr id="0" name=""/>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3306393" y="6322357"/>
                        <a:ext cx="3556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677376" name="Oval 64"/>
          <p:cNvSpPr>
            <a:spLocks noChangeArrowheads="1"/>
          </p:cNvSpPr>
          <p:nvPr/>
        </p:nvSpPr>
        <p:spPr bwMode="auto">
          <a:xfrm>
            <a:off x="4050930" y="5473044"/>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77" name="Oval 65"/>
          <p:cNvSpPr>
            <a:spLocks noChangeArrowheads="1"/>
          </p:cNvSpPr>
          <p:nvPr/>
        </p:nvSpPr>
        <p:spPr bwMode="auto">
          <a:xfrm>
            <a:off x="2603130" y="5777844"/>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78" name="Oval 66"/>
          <p:cNvSpPr>
            <a:spLocks noChangeArrowheads="1"/>
          </p:cNvSpPr>
          <p:nvPr/>
        </p:nvSpPr>
        <p:spPr bwMode="auto">
          <a:xfrm>
            <a:off x="2603130" y="5473044"/>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79" name="Oval 67"/>
          <p:cNvSpPr>
            <a:spLocks noChangeArrowheads="1"/>
          </p:cNvSpPr>
          <p:nvPr/>
        </p:nvSpPr>
        <p:spPr bwMode="auto">
          <a:xfrm>
            <a:off x="2984130" y="5777844"/>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80" name="Oval 68"/>
          <p:cNvSpPr>
            <a:spLocks noChangeArrowheads="1"/>
          </p:cNvSpPr>
          <p:nvPr/>
        </p:nvSpPr>
        <p:spPr bwMode="auto">
          <a:xfrm>
            <a:off x="2984130" y="5473044"/>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81" name="Oval 69"/>
          <p:cNvSpPr>
            <a:spLocks noChangeArrowheads="1"/>
          </p:cNvSpPr>
          <p:nvPr/>
        </p:nvSpPr>
        <p:spPr bwMode="auto">
          <a:xfrm>
            <a:off x="3288930" y="5777844"/>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82" name="Oval 70"/>
          <p:cNvSpPr>
            <a:spLocks noChangeArrowheads="1"/>
          </p:cNvSpPr>
          <p:nvPr/>
        </p:nvSpPr>
        <p:spPr bwMode="auto">
          <a:xfrm>
            <a:off x="3288930" y="5473044"/>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83" name="Oval 71"/>
          <p:cNvSpPr>
            <a:spLocks noChangeArrowheads="1"/>
          </p:cNvSpPr>
          <p:nvPr/>
        </p:nvSpPr>
        <p:spPr bwMode="auto">
          <a:xfrm>
            <a:off x="2145930" y="5777844"/>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84" name="Oval 72"/>
          <p:cNvSpPr>
            <a:spLocks noChangeArrowheads="1"/>
          </p:cNvSpPr>
          <p:nvPr/>
        </p:nvSpPr>
        <p:spPr bwMode="auto">
          <a:xfrm>
            <a:off x="2603130" y="5168244"/>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85" name="Oval 73"/>
          <p:cNvSpPr>
            <a:spLocks noChangeArrowheads="1"/>
          </p:cNvSpPr>
          <p:nvPr/>
        </p:nvSpPr>
        <p:spPr bwMode="auto">
          <a:xfrm>
            <a:off x="3669930" y="2425044"/>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86" name="Oval 74"/>
          <p:cNvSpPr>
            <a:spLocks noChangeArrowheads="1"/>
          </p:cNvSpPr>
          <p:nvPr/>
        </p:nvSpPr>
        <p:spPr bwMode="auto">
          <a:xfrm>
            <a:off x="3669930" y="2120244"/>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87" name="Oval 75"/>
          <p:cNvSpPr>
            <a:spLocks noChangeArrowheads="1"/>
          </p:cNvSpPr>
          <p:nvPr/>
        </p:nvSpPr>
        <p:spPr bwMode="auto">
          <a:xfrm>
            <a:off x="2907930" y="2425044"/>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88" name="Oval 76"/>
          <p:cNvSpPr>
            <a:spLocks noChangeArrowheads="1"/>
          </p:cNvSpPr>
          <p:nvPr/>
        </p:nvSpPr>
        <p:spPr bwMode="auto">
          <a:xfrm>
            <a:off x="2907930" y="2120244"/>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89" name="Oval 77"/>
          <p:cNvSpPr>
            <a:spLocks noChangeArrowheads="1"/>
          </p:cNvSpPr>
          <p:nvPr/>
        </p:nvSpPr>
        <p:spPr bwMode="auto">
          <a:xfrm>
            <a:off x="3288930" y="2120244"/>
            <a:ext cx="304800" cy="304800"/>
          </a:xfrm>
          <a:prstGeom prst="ellipse">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90" name="Oval 78"/>
          <p:cNvSpPr>
            <a:spLocks noChangeArrowheads="1"/>
          </p:cNvSpPr>
          <p:nvPr/>
        </p:nvSpPr>
        <p:spPr bwMode="auto">
          <a:xfrm>
            <a:off x="2907930" y="2729844"/>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91" name="Oval 79"/>
          <p:cNvSpPr>
            <a:spLocks noChangeArrowheads="1"/>
          </p:cNvSpPr>
          <p:nvPr/>
        </p:nvSpPr>
        <p:spPr bwMode="auto">
          <a:xfrm>
            <a:off x="3288930" y="2425044"/>
            <a:ext cx="304800" cy="304800"/>
          </a:xfrm>
          <a:prstGeom prst="ellipse">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92" name="Oval 80"/>
          <p:cNvSpPr>
            <a:spLocks noChangeArrowheads="1"/>
          </p:cNvSpPr>
          <p:nvPr/>
        </p:nvSpPr>
        <p:spPr bwMode="auto">
          <a:xfrm>
            <a:off x="5574930" y="2120244"/>
            <a:ext cx="304800" cy="304800"/>
          </a:xfrm>
          <a:prstGeom prst="ellipse">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93" name="Oval 81"/>
          <p:cNvSpPr>
            <a:spLocks noChangeArrowheads="1"/>
          </p:cNvSpPr>
          <p:nvPr/>
        </p:nvSpPr>
        <p:spPr bwMode="auto">
          <a:xfrm>
            <a:off x="5574930" y="2425044"/>
            <a:ext cx="304800" cy="304800"/>
          </a:xfrm>
          <a:prstGeom prst="ellipse">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94" name="Oval 82"/>
          <p:cNvSpPr>
            <a:spLocks noChangeArrowheads="1"/>
          </p:cNvSpPr>
          <p:nvPr/>
        </p:nvSpPr>
        <p:spPr bwMode="auto">
          <a:xfrm>
            <a:off x="5193930" y="2120244"/>
            <a:ext cx="304800" cy="304800"/>
          </a:xfrm>
          <a:prstGeom prst="ellipse">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95" name="Oval 83"/>
          <p:cNvSpPr>
            <a:spLocks noChangeArrowheads="1"/>
          </p:cNvSpPr>
          <p:nvPr/>
        </p:nvSpPr>
        <p:spPr bwMode="auto">
          <a:xfrm>
            <a:off x="5193930" y="2425044"/>
            <a:ext cx="304800" cy="304800"/>
          </a:xfrm>
          <a:prstGeom prst="ellipse">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96" name="Oval 84"/>
          <p:cNvSpPr>
            <a:spLocks noChangeArrowheads="1"/>
          </p:cNvSpPr>
          <p:nvPr/>
        </p:nvSpPr>
        <p:spPr bwMode="auto">
          <a:xfrm>
            <a:off x="4812930" y="2729844"/>
            <a:ext cx="304800" cy="304800"/>
          </a:xfrm>
          <a:prstGeom prst="ellipse">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97" name="Oval 85"/>
          <p:cNvSpPr>
            <a:spLocks noChangeArrowheads="1"/>
          </p:cNvSpPr>
          <p:nvPr/>
        </p:nvSpPr>
        <p:spPr bwMode="auto">
          <a:xfrm>
            <a:off x="5955930" y="2120244"/>
            <a:ext cx="304800" cy="304800"/>
          </a:xfrm>
          <a:prstGeom prst="ellipse">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98" name="Oval 86"/>
          <p:cNvSpPr>
            <a:spLocks noChangeArrowheads="1"/>
          </p:cNvSpPr>
          <p:nvPr/>
        </p:nvSpPr>
        <p:spPr bwMode="auto">
          <a:xfrm>
            <a:off x="4812930" y="2120244"/>
            <a:ext cx="304800" cy="304800"/>
          </a:xfrm>
          <a:prstGeom prst="ellipse">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399" name="Oval 87"/>
          <p:cNvSpPr>
            <a:spLocks noChangeArrowheads="1"/>
          </p:cNvSpPr>
          <p:nvPr/>
        </p:nvSpPr>
        <p:spPr bwMode="auto">
          <a:xfrm>
            <a:off x="4812930" y="2425044"/>
            <a:ext cx="304800" cy="304800"/>
          </a:xfrm>
          <a:prstGeom prst="ellipse">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400" name="Oval 88"/>
          <p:cNvSpPr>
            <a:spLocks noChangeArrowheads="1"/>
          </p:cNvSpPr>
          <p:nvPr/>
        </p:nvSpPr>
        <p:spPr bwMode="auto">
          <a:xfrm>
            <a:off x="2145930" y="2120244"/>
            <a:ext cx="304800" cy="304800"/>
          </a:xfrm>
          <a:prstGeom prst="ellipse">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401" name="Oval 89"/>
          <p:cNvSpPr>
            <a:spLocks noChangeArrowheads="1"/>
          </p:cNvSpPr>
          <p:nvPr/>
        </p:nvSpPr>
        <p:spPr bwMode="auto">
          <a:xfrm>
            <a:off x="2145930" y="2425044"/>
            <a:ext cx="304800" cy="304800"/>
          </a:xfrm>
          <a:prstGeom prst="ellipse">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402" name="Oval 90"/>
          <p:cNvSpPr>
            <a:spLocks noChangeArrowheads="1"/>
          </p:cNvSpPr>
          <p:nvPr/>
        </p:nvSpPr>
        <p:spPr bwMode="auto">
          <a:xfrm>
            <a:off x="4050930" y="2120244"/>
            <a:ext cx="304800" cy="304800"/>
          </a:xfrm>
          <a:prstGeom prst="ellipse">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403" name="Oval 91"/>
          <p:cNvSpPr>
            <a:spLocks noChangeArrowheads="1"/>
          </p:cNvSpPr>
          <p:nvPr/>
        </p:nvSpPr>
        <p:spPr bwMode="auto">
          <a:xfrm>
            <a:off x="4050930" y="2425044"/>
            <a:ext cx="304800" cy="304800"/>
          </a:xfrm>
          <a:prstGeom prst="ellipse">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7404" name="Oval 92"/>
          <p:cNvSpPr>
            <a:spLocks noChangeArrowheads="1"/>
          </p:cNvSpPr>
          <p:nvPr/>
        </p:nvSpPr>
        <p:spPr bwMode="auto">
          <a:xfrm>
            <a:off x="4050930" y="2729844"/>
            <a:ext cx="304800" cy="304800"/>
          </a:xfrm>
          <a:prstGeom prst="ellipse">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pic>
        <p:nvPicPr>
          <p:cNvPr id="1677405" name="Picture 93"/>
          <p:cNvPicPr>
            <a:picLocks noChangeAspect="1" noChangeArrowheads="1"/>
          </p:cNvPicPr>
          <p:nvPr/>
        </p:nvPicPr>
        <p:blipFill>
          <a:blip r:embed="rId56">
            <a:extLst>
              <a:ext uri="{28A0092B-C50C-407E-A947-70E740481C1C}">
                <a14:useLocalDpi xmlns:a14="http://schemas.microsoft.com/office/drawing/2010/main" val="0"/>
              </a:ext>
            </a:extLst>
          </a:blip>
          <a:srcRect l="11705" t="11705" r="11705" b="11705"/>
          <a:stretch>
            <a:fillRect/>
          </a:stretch>
        </p:blipFill>
        <p:spPr bwMode="auto">
          <a:xfrm rot="19478253">
            <a:off x="2831730" y="3949044"/>
            <a:ext cx="358775"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6702697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773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773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773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773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773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773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773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773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773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773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773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773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773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773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773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773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773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773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773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773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773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773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773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773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773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773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773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773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773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773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773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6773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773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6773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7734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526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527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527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527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527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527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527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527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527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27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9527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28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28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9528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528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528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528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9528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9528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9528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9528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9529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95291"/>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9529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9529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9529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67737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67737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67737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67737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67738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67738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67738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67738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67738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67738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67738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67738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677388"/>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677389"/>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67739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67739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677392"/>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677393"/>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677394"/>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67739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677396"/>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677397"/>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677398"/>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677399"/>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677400"/>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677401"/>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677402"/>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677403"/>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67740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677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7315" grpId="0" animBg="1"/>
      <p:bldP spid="1677316" grpId="0" animBg="1"/>
      <p:bldP spid="1677317" grpId="0" animBg="1"/>
      <p:bldP spid="1677318" grpId="0" animBg="1"/>
      <p:bldP spid="1677319" grpId="0" animBg="1"/>
      <p:bldP spid="1677320" grpId="0" animBg="1"/>
      <p:bldP spid="1677321" grpId="0" animBg="1"/>
      <p:bldP spid="1677322" grpId="0" animBg="1"/>
      <p:bldP spid="1677323" grpId="0" animBg="1"/>
      <p:bldP spid="1677324" grpId="0" animBg="1"/>
      <p:bldP spid="1677325" grpId="0" animBg="1"/>
      <p:bldP spid="1677326" grpId="0" animBg="1"/>
      <p:bldP spid="1677327" grpId="0" animBg="1"/>
      <p:bldP spid="1677328" grpId="0" animBg="1"/>
      <p:bldP spid="1677329" grpId="0" animBg="1"/>
      <p:bldP spid="1677330" grpId="0" animBg="1"/>
      <p:bldP spid="1677331" grpId="0" animBg="1"/>
      <p:bldP spid="1677332" grpId="0" animBg="1"/>
      <p:bldP spid="1677333" grpId="0" animBg="1"/>
      <p:bldP spid="1677334" grpId="0" animBg="1"/>
      <p:bldP spid="1677335" grpId="0" animBg="1"/>
      <p:bldP spid="1677336" grpId="0" animBg="1"/>
      <p:bldP spid="1677337" grpId="0" animBg="1"/>
      <p:bldP spid="1677338" grpId="0" animBg="1"/>
      <p:bldP spid="1677339" grpId="0" animBg="1"/>
      <p:bldP spid="1677340" grpId="0" animBg="1"/>
      <p:bldP spid="1677341" grpId="0" animBg="1"/>
      <p:bldP spid="1677342" grpId="0" animBg="1"/>
      <p:bldP spid="1677343" grpId="0" animBg="1"/>
      <p:bldP spid="1677344" grpId="0" animBg="1"/>
      <p:bldP spid="1677345" grpId="0" animBg="1"/>
      <p:bldP spid="1677346" grpId="0" animBg="1"/>
      <p:bldP spid="1677347" grpId="0" animBg="1"/>
      <p:bldP spid="1677348" grpId="0" animBg="1"/>
      <p:bldP spid="1677349" grpId="0" animBg="1"/>
      <p:bldP spid="1677376" grpId="0" animBg="1"/>
      <p:bldP spid="1677377" grpId="0" animBg="1"/>
      <p:bldP spid="1677378" grpId="0" animBg="1"/>
      <p:bldP spid="1677379" grpId="0" animBg="1"/>
      <p:bldP spid="1677380" grpId="0" animBg="1"/>
      <p:bldP spid="1677381" grpId="0" animBg="1"/>
      <p:bldP spid="1677382" grpId="0" animBg="1"/>
      <p:bldP spid="1677383" grpId="0" animBg="1"/>
      <p:bldP spid="1677384" grpId="0" animBg="1"/>
      <p:bldP spid="1677385" grpId="0" animBg="1"/>
      <p:bldP spid="1677386" grpId="0" animBg="1"/>
      <p:bldP spid="1677387" grpId="0" animBg="1"/>
      <p:bldP spid="1677388" grpId="0" animBg="1"/>
      <p:bldP spid="1677389" grpId="0" animBg="1"/>
      <p:bldP spid="1677390" grpId="0" animBg="1"/>
      <p:bldP spid="1677391" grpId="0" animBg="1"/>
      <p:bldP spid="1677392" grpId="0" animBg="1"/>
      <p:bldP spid="1677393" grpId="0" animBg="1"/>
      <p:bldP spid="1677394" grpId="0" animBg="1"/>
      <p:bldP spid="1677395" grpId="0" animBg="1"/>
      <p:bldP spid="1677396" grpId="0" animBg="1"/>
      <p:bldP spid="1677397" grpId="0" animBg="1"/>
      <p:bldP spid="1677398" grpId="0" animBg="1"/>
      <p:bldP spid="1677399" grpId="0" animBg="1"/>
      <p:bldP spid="1677400" grpId="0" animBg="1"/>
      <p:bldP spid="1677401" grpId="0" animBg="1"/>
      <p:bldP spid="1677402" grpId="0" animBg="1"/>
      <p:bldP spid="1677403" grpId="0" animBg="1"/>
      <p:bldP spid="167740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9490" name="Rectangle 2"/>
          <p:cNvSpPr>
            <a:spLocks noGrp="1" noChangeArrowheads="1"/>
          </p:cNvSpPr>
          <p:nvPr>
            <p:ph type="title"/>
          </p:nvPr>
        </p:nvSpPr>
        <p:spPr/>
        <p:txBody>
          <a:bodyPr/>
          <a:lstStyle/>
          <a:p>
            <a:pPr eaLnBrk="1" hangingPunct="1">
              <a:defRPr/>
            </a:pPr>
            <a:r>
              <a:rPr lang="en-US" dirty="0" err="1" smtClean="0">
                <a:solidFill>
                  <a:srgbClr val="000000"/>
                </a:solidFill>
                <a:cs typeface="+mj-cs"/>
              </a:rPr>
              <a:t>Expectiminimax</a:t>
            </a:r>
            <a:endParaRPr lang="en-US" dirty="0" smtClean="0">
              <a:solidFill>
                <a:srgbClr val="000000"/>
              </a:solidFill>
              <a:cs typeface="+mj-cs"/>
            </a:endParaRPr>
          </a:p>
        </p:txBody>
      </p:sp>
      <p:sp>
        <p:nvSpPr>
          <p:cNvPr id="2" name="Content Placeholder 1"/>
          <p:cNvSpPr>
            <a:spLocks noGrp="1"/>
          </p:cNvSpPr>
          <p:nvPr>
            <p:ph idx="1"/>
          </p:nvPr>
        </p:nvSpPr>
        <p:spPr>
          <a:xfrm>
            <a:off x="457200" y="1524000"/>
            <a:ext cx="8229600" cy="4525963"/>
          </a:xfrm>
        </p:spPr>
        <p:txBody>
          <a:bodyPr/>
          <a:lstStyle/>
          <a:p>
            <a:pPr>
              <a:defRPr/>
            </a:pPr>
            <a:r>
              <a:rPr lang="en-US" sz="2800" dirty="0">
                <a:solidFill>
                  <a:srgbClr val="000000"/>
                </a:solidFill>
              </a:rPr>
              <a:t>Generalization of </a:t>
            </a:r>
            <a:r>
              <a:rPr lang="en-US" sz="2800" dirty="0" err="1" smtClean="0">
                <a:solidFill>
                  <a:srgbClr val="000000"/>
                </a:solidFill>
              </a:rPr>
              <a:t>Minimax</a:t>
            </a:r>
            <a:r>
              <a:rPr lang="en-US" sz="2800" dirty="0" smtClean="0">
                <a:solidFill>
                  <a:srgbClr val="000000"/>
                </a:solidFill>
              </a:rPr>
              <a:t> </a:t>
            </a:r>
            <a:r>
              <a:rPr lang="en-US" sz="2800" dirty="0">
                <a:solidFill>
                  <a:srgbClr val="000000"/>
                </a:solidFill>
              </a:rPr>
              <a:t>for games with chance </a:t>
            </a:r>
            <a:r>
              <a:rPr lang="en-US" sz="2800" dirty="0" smtClean="0">
                <a:solidFill>
                  <a:srgbClr val="000000"/>
                </a:solidFill>
              </a:rPr>
              <a:t>nodes</a:t>
            </a:r>
            <a:endParaRPr lang="en-US" sz="2800" dirty="0">
              <a:solidFill>
                <a:srgbClr val="000000"/>
              </a:solidFill>
            </a:endParaRPr>
          </a:p>
          <a:p>
            <a:pPr>
              <a:defRPr/>
            </a:pPr>
            <a:r>
              <a:rPr lang="en-US" sz="2800" dirty="0">
                <a:solidFill>
                  <a:srgbClr val="000000"/>
                </a:solidFill>
              </a:rPr>
              <a:t>Examples: Backgammon, </a:t>
            </a:r>
            <a:r>
              <a:rPr lang="en-US" sz="2800" dirty="0" smtClean="0">
                <a:solidFill>
                  <a:srgbClr val="000000"/>
                </a:solidFill>
              </a:rPr>
              <a:t>bridge</a:t>
            </a:r>
            <a:endParaRPr lang="en-US" sz="2800" dirty="0">
              <a:solidFill>
                <a:srgbClr val="000000"/>
              </a:solidFill>
            </a:endParaRPr>
          </a:p>
          <a:p>
            <a:pPr>
              <a:defRPr/>
            </a:pPr>
            <a:r>
              <a:rPr lang="en-US" sz="2800" dirty="0">
                <a:solidFill>
                  <a:srgbClr val="000000"/>
                </a:solidFill>
              </a:rPr>
              <a:t>Calculates </a:t>
            </a:r>
            <a:r>
              <a:rPr lang="en-US" sz="2800" dirty="0">
                <a:solidFill>
                  <a:srgbClr val="FF0000"/>
                </a:solidFill>
              </a:rPr>
              <a:t>expected value </a:t>
            </a:r>
            <a:r>
              <a:rPr lang="en-US" sz="2800" dirty="0">
                <a:solidFill>
                  <a:srgbClr val="000000"/>
                </a:solidFill>
              </a:rPr>
              <a:t>where probability is taken </a:t>
            </a:r>
            <a:r>
              <a:rPr lang="en-US" sz="2800" dirty="0" smtClean="0">
                <a:solidFill>
                  <a:srgbClr val="000000"/>
                </a:solidFill>
              </a:rPr>
              <a:t>(More in Section 3 of this class)</a:t>
            </a:r>
            <a:endParaRPr lang="en-US" sz="2800" dirty="0">
              <a:solidFill>
                <a:srgbClr val="000000"/>
              </a:solidFill>
            </a:endParaRPr>
          </a:p>
          <a:p>
            <a:pPr>
              <a:defRPr/>
            </a:pPr>
            <a:r>
              <a:rPr lang="en-US" sz="2800" dirty="0" smtClean="0">
                <a:solidFill>
                  <a:srgbClr val="000000"/>
                </a:solidFill>
              </a:rPr>
              <a:t>Over </a:t>
            </a:r>
            <a:r>
              <a:rPr lang="en-US" sz="2800" dirty="0">
                <a:solidFill>
                  <a:srgbClr val="000000"/>
                </a:solidFill>
              </a:rPr>
              <a:t>all possible dice rolls/chance events</a:t>
            </a:r>
          </a:p>
          <a:p>
            <a:pPr>
              <a:buFont typeface="Wingdings" charset="0"/>
              <a:buNone/>
              <a:defRPr/>
            </a:pPr>
            <a:r>
              <a:rPr lang="en-US" sz="2800" dirty="0">
                <a:solidFill>
                  <a:srgbClr val="000000"/>
                </a:solidFill>
              </a:rPr>
              <a:t>	- Max and Min nodes determined as before</a:t>
            </a:r>
          </a:p>
          <a:p>
            <a:pPr>
              <a:buFont typeface="Wingdings" charset="0"/>
              <a:buNone/>
              <a:defRPr/>
            </a:pPr>
            <a:r>
              <a:rPr lang="en-US" sz="2800" dirty="0">
                <a:solidFill>
                  <a:srgbClr val="000000"/>
                </a:solidFill>
              </a:rPr>
              <a:t>	- Chance nodes evaluated as weighted </a:t>
            </a:r>
            <a:r>
              <a:rPr lang="en-US" sz="2800" dirty="0" smtClean="0">
                <a:solidFill>
                  <a:srgbClr val="000000"/>
                </a:solidFill>
              </a:rPr>
              <a:t>average</a:t>
            </a:r>
            <a:endParaRPr lang="en-US" sz="2800" dirty="0">
              <a:solidFill>
                <a:srgbClr val="000000"/>
              </a:solidFill>
            </a:endParaRPr>
          </a:p>
        </p:txBody>
      </p:sp>
    </p:spTree>
    <p:extLst>
      <p:ext uri="{BB962C8B-B14F-4D97-AF65-F5344CB8AC3E}">
        <p14:creationId xmlns:p14="http://schemas.microsoft.com/office/powerpoint/2010/main" val="1716773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smtClean="0"/>
              <a:t>Today’s Outline</a:t>
            </a:r>
            <a:endParaRPr lang="en-US" dirty="0"/>
          </a:p>
        </p:txBody>
      </p:sp>
      <p:sp>
        <p:nvSpPr>
          <p:cNvPr id="4099" name="Rectangle 3"/>
          <p:cNvSpPr>
            <a:spLocks noGrp="1" noChangeArrowheads="1"/>
          </p:cNvSpPr>
          <p:nvPr>
            <p:ph type="body" idx="1"/>
          </p:nvPr>
        </p:nvSpPr>
        <p:spPr/>
        <p:txBody>
          <a:bodyPr/>
          <a:lstStyle/>
          <a:p>
            <a:r>
              <a:rPr lang="en-US" dirty="0" smtClean="0"/>
              <a:t>Adversarial Search (or Game playing)</a:t>
            </a:r>
          </a:p>
          <a:p>
            <a:pPr lvl="1"/>
            <a:r>
              <a:rPr lang="en-US" dirty="0" err="1" smtClean="0"/>
              <a:t>Minimax</a:t>
            </a:r>
            <a:r>
              <a:rPr lang="en-US" dirty="0" smtClean="0"/>
              <a:t> Algorithm</a:t>
            </a:r>
          </a:p>
          <a:p>
            <a:pPr lvl="1"/>
            <a:r>
              <a:rPr lang="en-US" dirty="0" smtClean="0"/>
              <a:t>α</a:t>
            </a:r>
            <a:r>
              <a:rPr lang="en-US" dirty="0"/>
              <a:t>-β pruning</a:t>
            </a:r>
          </a:p>
          <a:p>
            <a:pPr lvl="1"/>
            <a:r>
              <a:rPr lang="en-US" dirty="0" err="1" smtClean="0"/>
              <a:t>Expectiminimax</a:t>
            </a:r>
            <a:r>
              <a:rPr lang="en-US" dirty="0" smtClean="0"/>
              <a:t> Algorithm</a:t>
            </a:r>
          </a:p>
          <a:p>
            <a:pPr lvl="1"/>
            <a:r>
              <a:rPr lang="en-US" dirty="0" smtClean="0"/>
              <a:t>In </a:t>
            </a:r>
            <a:r>
              <a:rPr lang="en-US" dirty="0"/>
              <a:t>c</a:t>
            </a:r>
            <a:r>
              <a:rPr lang="en-US" dirty="0" smtClean="0"/>
              <a:t>lass Assignment</a:t>
            </a:r>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62" name="Rectangle 2"/>
          <p:cNvSpPr>
            <a:spLocks noGrp="1" noChangeArrowheads="1"/>
          </p:cNvSpPr>
          <p:nvPr>
            <p:ph type="title"/>
          </p:nvPr>
        </p:nvSpPr>
        <p:spPr/>
        <p:txBody>
          <a:bodyPr/>
          <a:lstStyle/>
          <a:p>
            <a:pPr eaLnBrk="1" hangingPunct="1">
              <a:defRPr/>
            </a:pPr>
            <a:r>
              <a:rPr lang="en-US" smtClean="0">
                <a:cs typeface="+mj-cs"/>
              </a:rPr>
              <a:t>Game Tree for Backgammon</a:t>
            </a:r>
          </a:p>
        </p:txBody>
      </p:sp>
      <p:sp>
        <p:nvSpPr>
          <p:cNvPr id="1679363" name="Oval 3"/>
          <p:cNvSpPr>
            <a:spLocks noChangeArrowheads="1"/>
          </p:cNvSpPr>
          <p:nvPr/>
        </p:nvSpPr>
        <p:spPr bwMode="auto">
          <a:xfrm>
            <a:off x="4495800" y="2286000"/>
            <a:ext cx="304800" cy="304800"/>
          </a:xfrm>
          <a:prstGeom prst="ellipse">
            <a:avLst/>
          </a:prstGeom>
          <a:solidFill>
            <a:srgbClr val="66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9364" name="Oval 4"/>
          <p:cNvSpPr>
            <a:spLocks noChangeArrowheads="1"/>
          </p:cNvSpPr>
          <p:nvPr/>
        </p:nvSpPr>
        <p:spPr bwMode="auto">
          <a:xfrm>
            <a:off x="5562600" y="2286000"/>
            <a:ext cx="304800" cy="304800"/>
          </a:xfrm>
          <a:prstGeom prst="ellipse">
            <a:avLst/>
          </a:prstGeom>
          <a:solidFill>
            <a:srgbClr val="66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9365" name="Oval 5"/>
          <p:cNvSpPr>
            <a:spLocks noChangeArrowheads="1"/>
          </p:cNvSpPr>
          <p:nvPr/>
        </p:nvSpPr>
        <p:spPr bwMode="auto">
          <a:xfrm>
            <a:off x="6477000" y="2286000"/>
            <a:ext cx="304800" cy="304800"/>
          </a:xfrm>
          <a:prstGeom prst="ellipse">
            <a:avLst/>
          </a:prstGeom>
          <a:solidFill>
            <a:srgbClr val="66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9366" name="Oval 6"/>
          <p:cNvSpPr>
            <a:spLocks noChangeArrowheads="1"/>
          </p:cNvSpPr>
          <p:nvPr/>
        </p:nvSpPr>
        <p:spPr bwMode="auto">
          <a:xfrm>
            <a:off x="6477000" y="4114800"/>
            <a:ext cx="304800" cy="304800"/>
          </a:xfrm>
          <a:prstGeom prst="ellipse">
            <a:avLst/>
          </a:prstGeom>
          <a:solidFill>
            <a:srgbClr val="66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9367" name="Oval 7"/>
          <p:cNvSpPr>
            <a:spLocks noChangeArrowheads="1"/>
          </p:cNvSpPr>
          <p:nvPr/>
        </p:nvSpPr>
        <p:spPr bwMode="auto">
          <a:xfrm>
            <a:off x="5791200" y="4191000"/>
            <a:ext cx="304800" cy="304800"/>
          </a:xfrm>
          <a:prstGeom prst="ellipse">
            <a:avLst/>
          </a:prstGeom>
          <a:solidFill>
            <a:srgbClr val="66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9368" name="Oval 8"/>
          <p:cNvSpPr>
            <a:spLocks noChangeArrowheads="1"/>
          </p:cNvSpPr>
          <p:nvPr/>
        </p:nvSpPr>
        <p:spPr bwMode="auto">
          <a:xfrm>
            <a:off x="5029200" y="4191000"/>
            <a:ext cx="304800" cy="304800"/>
          </a:xfrm>
          <a:prstGeom prst="ellipse">
            <a:avLst/>
          </a:prstGeom>
          <a:solidFill>
            <a:srgbClr val="66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9369" name="Oval 9"/>
          <p:cNvSpPr>
            <a:spLocks noChangeArrowheads="1"/>
          </p:cNvSpPr>
          <p:nvPr/>
        </p:nvSpPr>
        <p:spPr bwMode="auto">
          <a:xfrm>
            <a:off x="4191000" y="4114800"/>
            <a:ext cx="304800" cy="304800"/>
          </a:xfrm>
          <a:prstGeom prst="ellipse">
            <a:avLst/>
          </a:prstGeom>
          <a:solidFill>
            <a:srgbClr val="66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9370" name="Oval 10"/>
          <p:cNvSpPr>
            <a:spLocks noChangeArrowheads="1"/>
          </p:cNvSpPr>
          <p:nvPr/>
        </p:nvSpPr>
        <p:spPr bwMode="auto">
          <a:xfrm>
            <a:off x="3048000" y="2209800"/>
            <a:ext cx="304800" cy="304800"/>
          </a:xfrm>
          <a:prstGeom prst="ellipse">
            <a:avLst/>
          </a:prstGeom>
          <a:solidFill>
            <a:srgbClr val="66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9371" name="Oval 11"/>
          <p:cNvSpPr>
            <a:spLocks noChangeArrowheads="1"/>
          </p:cNvSpPr>
          <p:nvPr/>
        </p:nvSpPr>
        <p:spPr bwMode="auto">
          <a:xfrm>
            <a:off x="2286000" y="2209800"/>
            <a:ext cx="304800" cy="304800"/>
          </a:xfrm>
          <a:prstGeom prst="ellipse">
            <a:avLst/>
          </a:prstGeom>
          <a:solidFill>
            <a:srgbClr val="66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9372" name="AutoShape 12"/>
          <p:cNvSpPr>
            <a:spLocks noChangeArrowheads="1"/>
          </p:cNvSpPr>
          <p:nvPr/>
        </p:nvSpPr>
        <p:spPr bwMode="auto">
          <a:xfrm>
            <a:off x="2590800" y="5029200"/>
            <a:ext cx="304800" cy="304800"/>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9373" name="AutoShape 13"/>
          <p:cNvSpPr>
            <a:spLocks noChangeArrowheads="1"/>
          </p:cNvSpPr>
          <p:nvPr/>
        </p:nvSpPr>
        <p:spPr bwMode="auto">
          <a:xfrm>
            <a:off x="4572000" y="5029200"/>
            <a:ext cx="304800" cy="304800"/>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9374" name="AutoShape 14"/>
          <p:cNvSpPr>
            <a:spLocks noChangeArrowheads="1"/>
          </p:cNvSpPr>
          <p:nvPr/>
        </p:nvSpPr>
        <p:spPr bwMode="auto">
          <a:xfrm>
            <a:off x="3657600" y="5029200"/>
            <a:ext cx="304800" cy="304800"/>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9375" name="AutoShape 15"/>
          <p:cNvSpPr>
            <a:spLocks noChangeArrowheads="1"/>
          </p:cNvSpPr>
          <p:nvPr/>
        </p:nvSpPr>
        <p:spPr bwMode="auto">
          <a:xfrm>
            <a:off x="5943600" y="5029200"/>
            <a:ext cx="304800" cy="304800"/>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9376" name="AutoShape 16"/>
          <p:cNvSpPr>
            <a:spLocks noChangeArrowheads="1"/>
          </p:cNvSpPr>
          <p:nvPr/>
        </p:nvSpPr>
        <p:spPr bwMode="auto">
          <a:xfrm>
            <a:off x="3886200" y="1295400"/>
            <a:ext cx="304800" cy="304800"/>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9377" name="Line 17"/>
          <p:cNvSpPr>
            <a:spLocks noChangeShapeType="1"/>
          </p:cNvSpPr>
          <p:nvPr/>
        </p:nvSpPr>
        <p:spPr bwMode="auto">
          <a:xfrm flipH="1">
            <a:off x="2514600" y="1600200"/>
            <a:ext cx="15240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378" name="Line 18"/>
          <p:cNvSpPr>
            <a:spLocks noChangeShapeType="1"/>
          </p:cNvSpPr>
          <p:nvPr/>
        </p:nvSpPr>
        <p:spPr bwMode="auto">
          <a:xfrm flipH="1">
            <a:off x="3200400" y="1600200"/>
            <a:ext cx="8382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379" name="Line 19"/>
          <p:cNvSpPr>
            <a:spLocks noChangeShapeType="1"/>
          </p:cNvSpPr>
          <p:nvPr/>
        </p:nvSpPr>
        <p:spPr bwMode="auto">
          <a:xfrm>
            <a:off x="4038600" y="1600200"/>
            <a:ext cx="609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380" name="Line 20"/>
          <p:cNvSpPr>
            <a:spLocks noChangeShapeType="1"/>
          </p:cNvSpPr>
          <p:nvPr/>
        </p:nvSpPr>
        <p:spPr bwMode="auto">
          <a:xfrm>
            <a:off x="4038600" y="1600200"/>
            <a:ext cx="1600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381" name="Line 21"/>
          <p:cNvSpPr>
            <a:spLocks noChangeShapeType="1"/>
          </p:cNvSpPr>
          <p:nvPr/>
        </p:nvSpPr>
        <p:spPr bwMode="auto">
          <a:xfrm>
            <a:off x="4114800" y="1600200"/>
            <a:ext cx="24384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382" name="Line 22"/>
          <p:cNvSpPr>
            <a:spLocks noChangeShapeType="1"/>
          </p:cNvSpPr>
          <p:nvPr/>
        </p:nvSpPr>
        <p:spPr bwMode="auto">
          <a:xfrm flipH="1">
            <a:off x="2971800" y="25146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383" name="Line 23"/>
          <p:cNvSpPr>
            <a:spLocks noChangeShapeType="1"/>
          </p:cNvSpPr>
          <p:nvPr/>
        </p:nvSpPr>
        <p:spPr bwMode="auto">
          <a:xfrm>
            <a:off x="3200400" y="2514600"/>
            <a:ext cx="76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384" name="Line 24"/>
          <p:cNvSpPr>
            <a:spLocks noChangeShapeType="1"/>
          </p:cNvSpPr>
          <p:nvPr/>
        </p:nvSpPr>
        <p:spPr bwMode="auto">
          <a:xfrm flipH="1">
            <a:off x="3124200" y="2514600"/>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385" name="Line 25"/>
          <p:cNvSpPr>
            <a:spLocks noChangeShapeType="1"/>
          </p:cNvSpPr>
          <p:nvPr/>
        </p:nvSpPr>
        <p:spPr bwMode="auto">
          <a:xfrm flipH="1">
            <a:off x="5486400" y="25908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386" name="Line 26"/>
          <p:cNvSpPr>
            <a:spLocks noChangeShapeType="1"/>
          </p:cNvSpPr>
          <p:nvPr/>
        </p:nvSpPr>
        <p:spPr bwMode="auto">
          <a:xfrm>
            <a:off x="5715000" y="2590800"/>
            <a:ext cx="76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387" name="Line 27"/>
          <p:cNvSpPr>
            <a:spLocks noChangeShapeType="1"/>
          </p:cNvSpPr>
          <p:nvPr/>
        </p:nvSpPr>
        <p:spPr bwMode="auto">
          <a:xfrm flipH="1">
            <a:off x="5638800" y="2590800"/>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388" name="Line 28"/>
          <p:cNvSpPr>
            <a:spLocks noChangeShapeType="1"/>
          </p:cNvSpPr>
          <p:nvPr/>
        </p:nvSpPr>
        <p:spPr bwMode="auto">
          <a:xfrm flipH="1">
            <a:off x="6400800" y="25908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389" name="Line 29"/>
          <p:cNvSpPr>
            <a:spLocks noChangeShapeType="1"/>
          </p:cNvSpPr>
          <p:nvPr/>
        </p:nvSpPr>
        <p:spPr bwMode="auto">
          <a:xfrm>
            <a:off x="6629400" y="2590800"/>
            <a:ext cx="76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390" name="Line 30"/>
          <p:cNvSpPr>
            <a:spLocks noChangeShapeType="1"/>
          </p:cNvSpPr>
          <p:nvPr/>
        </p:nvSpPr>
        <p:spPr bwMode="auto">
          <a:xfrm flipH="1">
            <a:off x="6553200" y="2590800"/>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391" name="Line 31"/>
          <p:cNvSpPr>
            <a:spLocks noChangeShapeType="1"/>
          </p:cNvSpPr>
          <p:nvPr/>
        </p:nvSpPr>
        <p:spPr bwMode="auto">
          <a:xfrm flipH="1">
            <a:off x="2819400" y="37338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392" name="Line 32"/>
          <p:cNvSpPr>
            <a:spLocks noChangeShapeType="1"/>
          </p:cNvSpPr>
          <p:nvPr/>
        </p:nvSpPr>
        <p:spPr bwMode="auto">
          <a:xfrm>
            <a:off x="3048000" y="3733800"/>
            <a:ext cx="76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393" name="Line 33"/>
          <p:cNvSpPr>
            <a:spLocks noChangeShapeType="1"/>
          </p:cNvSpPr>
          <p:nvPr/>
        </p:nvSpPr>
        <p:spPr bwMode="auto">
          <a:xfrm flipH="1">
            <a:off x="2971800" y="3733800"/>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394" name="Line 34"/>
          <p:cNvSpPr>
            <a:spLocks noChangeShapeType="1"/>
          </p:cNvSpPr>
          <p:nvPr/>
        </p:nvSpPr>
        <p:spPr bwMode="auto">
          <a:xfrm>
            <a:off x="4038600" y="1600200"/>
            <a:ext cx="4572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395" name="Line 35"/>
          <p:cNvSpPr>
            <a:spLocks noChangeShapeType="1"/>
          </p:cNvSpPr>
          <p:nvPr/>
        </p:nvSpPr>
        <p:spPr bwMode="auto">
          <a:xfrm>
            <a:off x="4038600" y="1600200"/>
            <a:ext cx="6096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pic>
        <p:nvPicPr>
          <p:cNvPr id="99363" name="Picture 36" descr="MCj0403169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200400"/>
            <a:ext cx="4572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4" name="Picture 37" descr="MCj0403169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276600"/>
            <a:ext cx="4572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5" name="Picture 38" descr="MCj0403169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3276600"/>
            <a:ext cx="4572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66" name="Picture 39" descr="MCj0403169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200400"/>
            <a:ext cx="4572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0" name="Line 40"/>
          <p:cNvSpPr>
            <a:spLocks noChangeShapeType="1"/>
          </p:cNvSpPr>
          <p:nvPr/>
        </p:nvSpPr>
        <p:spPr bwMode="auto">
          <a:xfrm flipH="1">
            <a:off x="2971800" y="2590800"/>
            <a:ext cx="1600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01" name="Line 41"/>
          <p:cNvSpPr>
            <a:spLocks noChangeShapeType="1"/>
          </p:cNvSpPr>
          <p:nvPr/>
        </p:nvSpPr>
        <p:spPr bwMode="auto">
          <a:xfrm flipH="1">
            <a:off x="3962400" y="2590800"/>
            <a:ext cx="609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02" name="Line 42"/>
          <p:cNvSpPr>
            <a:spLocks noChangeShapeType="1"/>
          </p:cNvSpPr>
          <p:nvPr/>
        </p:nvSpPr>
        <p:spPr bwMode="auto">
          <a:xfrm>
            <a:off x="4648200" y="2590800"/>
            <a:ext cx="7620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03" name="Line 43"/>
          <p:cNvSpPr>
            <a:spLocks noChangeShapeType="1"/>
          </p:cNvSpPr>
          <p:nvPr/>
        </p:nvSpPr>
        <p:spPr bwMode="auto">
          <a:xfrm>
            <a:off x="4648200" y="2590800"/>
            <a:ext cx="1752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04" name="Line 44"/>
          <p:cNvSpPr>
            <a:spLocks noChangeShapeType="1"/>
          </p:cNvSpPr>
          <p:nvPr/>
        </p:nvSpPr>
        <p:spPr bwMode="auto">
          <a:xfrm flipH="1">
            <a:off x="4343400" y="36576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05" name="Line 45"/>
          <p:cNvSpPr>
            <a:spLocks noChangeShapeType="1"/>
          </p:cNvSpPr>
          <p:nvPr/>
        </p:nvSpPr>
        <p:spPr bwMode="auto">
          <a:xfrm flipH="1">
            <a:off x="5181600" y="3657600"/>
            <a:ext cx="228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06" name="Line 46"/>
          <p:cNvSpPr>
            <a:spLocks noChangeShapeType="1"/>
          </p:cNvSpPr>
          <p:nvPr/>
        </p:nvSpPr>
        <p:spPr bwMode="auto">
          <a:xfrm>
            <a:off x="5410200" y="3657600"/>
            <a:ext cx="457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07" name="Line 47"/>
          <p:cNvSpPr>
            <a:spLocks noChangeShapeType="1"/>
          </p:cNvSpPr>
          <p:nvPr/>
        </p:nvSpPr>
        <p:spPr bwMode="auto">
          <a:xfrm>
            <a:off x="5410200" y="3657600"/>
            <a:ext cx="11430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08" name="Line 48"/>
          <p:cNvSpPr>
            <a:spLocks noChangeShapeType="1"/>
          </p:cNvSpPr>
          <p:nvPr/>
        </p:nvSpPr>
        <p:spPr bwMode="auto">
          <a:xfrm flipV="1">
            <a:off x="2743200" y="4343400"/>
            <a:ext cx="1447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09" name="Line 49"/>
          <p:cNvSpPr>
            <a:spLocks noChangeShapeType="1"/>
          </p:cNvSpPr>
          <p:nvPr/>
        </p:nvSpPr>
        <p:spPr bwMode="auto">
          <a:xfrm flipV="1">
            <a:off x="3810000" y="4419600"/>
            <a:ext cx="4572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10" name="Line 50"/>
          <p:cNvSpPr>
            <a:spLocks noChangeShapeType="1"/>
          </p:cNvSpPr>
          <p:nvPr/>
        </p:nvSpPr>
        <p:spPr bwMode="auto">
          <a:xfrm flipH="1" flipV="1">
            <a:off x="4343400" y="4419600"/>
            <a:ext cx="3810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11" name="Line 51"/>
          <p:cNvSpPr>
            <a:spLocks noChangeShapeType="1"/>
          </p:cNvSpPr>
          <p:nvPr/>
        </p:nvSpPr>
        <p:spPr bwMode="auto">
          <a:xfrm flipH="1" flipV="1">
            <a:off x="4419600" y="4419600"/>
            <a:ext cx="16764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12" name="Line 52"/>
          <p:cNvSpPr>
            <a:spLocks noChangeShapeType="1"/>
          </p:cNvSpPr>
          <p:nvPr/>
        </p:nvSpPr>
        <p:spPr bwMode="auto">
          <a:xfrm flipH="1">
            <a:off x="3962400" y="5334000"/>
            <a:ext cx="7620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13" name="Line 53"/>
          <p:cNvSpPr>
            <a:spLocks noChangeShapeType="1"/>
          </p:cNvSpPr>
          <p:nvPr/>
        </p:nvSpPr>
        <p:spPr bwMode="auto">
          <a:xfrm flipH="1">
            <a:off x="4267200" y="5334000"/>
            <a:ext cx="457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14" name="Line 54"/>
          <p:cNvSpPr>
            <a:spLocks noChangeShapeType="1"/>
          </p:cNvSpPr>
          <p:nvPr/>
        </p:nvSpPr>
        <p:spPr bwMode="auto">
          <a:xfrm flipH="1">
            <a:off x="4495800" y="5334000"/>
            <a:ext cx="228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15" name="Line 55"/>
          <p:cNvSpPr>
            <a:spLocks noChangeShapeType="1"/>
          </p:cNvSpPr>
          <p:nvPr/>
        </p:nvSpPr>
        <p:spPr bwMode="auto">
          <a:xfrm>
            <a:off x="4724400" y="5334000"/>
            <a:ext cx="3810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16" name="Line 56"/>
          <p:cNvSpPr>
            <a:spLocks noChangeShapeType="1"/>
          </p:cNvSpPr>
          <p:nvPr/>
        </p:nvSpPr>
        <p:spPr bwMode="auto">
          <a:xfrm>
            <a:off x="4800600" y="5334000"/>
            <a:ext cx="6096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17" name="Line 57"/>
          <p:cNvSpPr>
            <a:spLocks noChangeShapeType="1"/>
          </p:cNvSpPr>
          <p:nvPr/>
        </p:nvSpPr>
        <p:spPr bwMode="auto">
          <a:xfrm>
            <a:off x="4724400" y="5334000"/>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18" name="Line 58"/>
          <p:cNvSpPr>
            <a:spLocks noChangeShapeType="1"/>
          </p:cNvSpPr>
          <p:nvPr/>
        </p:nvSpPr>
        <p:spPr bwMode="auto">
          <a:xfrm>
            <a:off x="4724400" y="5334000"/>
            <a:ext cx="1524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19" name="Line 59"/>
          <p:cNvSpPr>
            <a:spLocks noChangeShapeType="1"/>
          </p:cNvSpPr>
          <p:nvPr/>
        </p:nvSpPr>
        <p:spPr bwMode="auto">
          <a:xfrm>
            <a:off x="4724400" y="5334000"/>
            <a:ext cx="762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20" name="Line 60"/>
          <p:cNvSpPr>
            <a:spLocks noChangeShapeType="1"/>
          </p:cNvSpPr>
          <p:nvPr/>
        </p:nvSpPr>
        <p:spPr bwMode="auto">
          <a:xfrm flipH="1">
            <a:off x="3733800" y="36576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21" name="Line 61"/>
          <p:cNvSpPr>
            <a:spLocks noChangeShapeType="1"/>
          </p:cNvSpPr>
          <p:nvPr/>
        </p:nvSpPr>
        <p:spPr bwMode="auto">
          <a:xfrm>
            <a:off x="3962400" y="3657600"/>
            <a:ext cx="76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22" name="Line 62"/>
          <p:cNvSpPr>
            <a:spLocks noChangeShapeType="1"/>
          </p:cNvSpPr>
          <p:nvPr/>
        </p:nvSpPr>
        <p:spPr bwMode="auto">
          <a:xfrm flipH="1">
            <a:off x="3886200" y="3657600"/>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23" name="Line 63"/>
          <p:cNvSpPr>
            <a:spLocks noChangeShapeType="1"/>
          </p:cNvSpPr>
          <p:nvPr/>
        </p:nvSpPr>
        <p:spPr bwMode="auto">
          <a:xfrm flipH="1">
            <a:off x="2209800" y="2500312"/>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24" name="Line 64"/>
          <p:cNvSpPr>
            <a:spLocks noChangeShapeType="1"/>
          </p:cNvSpPr>
          <p:nvPr/>
        </p:nvSpPr>
        <p:spPr bwMode="auto">
          <a:xfrm>
            <a:off x="2438400" y="2514600"/>
            <a:ext cx="76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25" name="Line 65"/>
          <p:cNvSpPr>
            <a:spLocks noChangeShapeType="1"/>
          </p:cNvSpPr>
          <p:nvPr/>
        </p:nvSpPr>
        <p:spPr bwMode="auto">
          <a:xfrm flipH="1">
            <a:off x="2362200" y="2514600"/>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26" name="Line 66"/>
          <p:cNvSpPr>
            <a:spLocks noChangeShapeType="1"/>
          </p:cNvSpPr>
          <p:nvPr/>
        </p:nvSpPr>
        <p:spPr bwMode="auto">
          <a:xfrm flipH="1">
            <a:off x="6172200" y="37338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27" name="Line 67"/>
          <p:cNvSpPr>
            <a:spLocks noChangeShapeType="1"/>
          </p:cNvSpPr>
          <p:nvPr/>
        </p:nvSpPr>
        <p:spPr bwMode="auto">
          <a:xfrm>
            <a:off x="6400800" y="3733800"/>
            <a:ext cx="76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28" name="Line 68"/>
          <p:cNvSpPr>
            <a:spLocks noChangeShapeType="1"/>
          </p:cNvSpPr>
          <p:nvPr/>
        </p:nvSpPr>
        <p:spPr bwMode="auto">
          <a:xfrm flipH="1">
            <a:off x="6324600" y="3733800"/>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29" name="Line 69"/>
          <p:cNvSpPr>
            <a:spLocks noChangeShapeType="1"/>
          </p:cNvSpPr>
          <p:nvPr/>
        </p:nvSpPr>
        <p:spPr bwMode="auto">
          <a:xfrm flipH="1">
            <a:off x="2514600" y="53340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30" name="Line 70"/>
          <p:cNvSpPr>
            <a:spLocks noChangeShapeType="1"/>
          </p:cNvSpPr>
          <p:nvPr/>
        </p:nvSpPr>
        <p:spPr bwMode="auto">
          <a:xfrm>
            <a:off x="2743200" y="5334000"/>
            <a:ext cx="76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31" name="Line 71"/>
          <p:cNvSpPr>
            <a:spLocks noChangeShapeType="1"/>
          </p:cNvSpPr>
          <p:nvPr/>
        </p:nvSpPr>
        <p:spPr bwMode="auto">
          <a:xfrm flipH="1">
            <a:off x="2667000" y="5334000"/>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32" name="Line 72"/>
          <p:cNvSpPr>
            <a:spLocks noChangeShapeType="1"/>
          </p:cNvSpPr>
          <p:nvPr/>
        </p:nvSpPr>
        <p:spPr bwMode="auto">
          <a:xfrm flipH="1">
            <a:off x="3581400" y="53340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33" name="Line 73"/>
          <p:cNvSpPr>
            <a:spLocks noChangeShapeType="1"/>
          </p:cNvSpPr>
          <p:nvPr/>
        </p:nvSpPr>
        <p:spPr bwMode="auto">
          <a:xfrm>
            <a:off x="3810000" y="5334000"/>
            <a:ext cx="76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34" name="Line 74"/>
          <p:cNvSpPr>
            <a:spLocks noChangeShapeType="1"/>
          </p:cNvSpPr>
          <p:nvPr/>
        </p:nvSpPr>
        <p:spPr bwMode="auto">
          <a:xfrm flipH="1">
            <a:off x="3733800" y="5334000"/>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35" name="Line 75"/>
          <p:cNvSpPr>
            <a:spLocks noChangeShapeType="1"/>
          </p:cNvSpPr>
          <p:nvPr/>
        </p:nvSpPr>
        <p:spPr bwMode="auto">
          <a:xfrm flipH="1">
            <a:off x="5867400" y="53340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36" name="Line 76"/>
          <p:cNvSpPr>
            <a:spLocks noChangeShapeType="1"/>
          </p:cNvSpPr>
          <p:nvPr/>
        </p:nvSpPr>
        <p:spPr bwMode="auto">
          <a:xfrm>
            <a:off x="6096000" y="5334000"/>
            <a:ext cx="76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37" name="Line 77"/>
          <p:cNvSpPr>
            <a:spLocks noChangeShapeType="1"/>
          </p:cNvSpPr>
          <p:nvPr/>
        </p:nvSpPr>
        <p:spPr bwMode="auto">
          <a:xfrm flipH="1">
            <a:off x="6019800" y="5334000"/>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38" name="Line 78"/>
          <p:cNvSpPr>
            <a:spLocks noChangeShapeType="1"/>
          </p:cNvSpPr>
          <p:nvPr/>
        </p:nvSpPr>
        <p:spPr bwMode="auto">
          <a:xfrm flipH="1">
            <a:off x="6400800" y="44196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39" name="Line 79"/>
          <p:cNvSpPr>
            <a:spLocks noChangeShapeType="1"/>
          </p:cNvSpPr>
          <p:nvPr/>
        </p:nvSpPr>
        <p:spPr bwMode="auto">
          <a:xfrm>
            <a:off x="6629400" y="4419600"/>
            <a:ext cx="76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40" name="Line 80"/>
          <p:cNvSpPr>
            <a:spLocks noChangeShapeType="1"/>
          </p:cNvSpPr>
          <p:nvPr/>
        </p:nvSpPr>
        <p:spPr bwMode="auto">
          <a:xfrm flipH="1">
            <a:off x="6553200" y="4419600"/>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41" name="Line 81"/>
          <p:cNvSpPr>
            <a:spLocks noChangeShapeType="1"/>
          </p:cNvSpPr>
          <p:nvPr/>
        </p:nvSpPr>
        <p:spPr bwMode="auto">
          <a:xfrm flipH="1">
            <a:off x="4953000" y="44958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42" name="Line 82"/>
          <p:cNvSpPr>
            <a:spLocks noChangeShapeType="1"/>
          </p:cNvSpPr>
          <p:nvPr/>
        </p:nvSpPr>
        <p:spPr bwMode="auto">
          <a:xfrm>
            <a:off x="5181600" y="4495800"/>
            <a:ext cx="76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43" name="Line 83"/>
          <p:cNvSpPr>
            <a:spLocks noChangeShapeType="1"/>
          </p:cNvSpPr>
          <p:nvPr/>
        </p:nvSpPr>
        <p:spPr bwMode="auto">
          <a:xfrm flipH="1">
            <a:off x="5105400" y="4495800"/>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44" name="Line 84"/>
          <p:cNvSpPr>
            <a:spLocks noChangeShapeType="1"/>
          </p:cNvSpPr>
          <p:nvPr/>
        </p:nvSpPr>
        <p:spPr bwMode="auto">
          <a:xfrm flipH="1">
            <a:off x="5715000" y="44958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45" name="Line 85"/>
          <p:cNvSpPr>
            <a:spLocks noChangeShapeType="1"/>
          </p:cNvSpPr>
          <p:nvPr/>
        </p:nvSpPr>
        <p:spPr bwMode="auto">
          <a:xfrm>
            <a:off x="5943600" y="4495800"/>
            <a:ext cx="762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79446" name="Line 86"/>
          <p:cNvSpPr>
            <a:spLocks noChangeShapeType="1"/>
          </p:cNvSpPr>
          <p:nvPr/>
        </p:nvSpPr>
        <p:spPr bwMode="auto">
          <a:xfrm flipH="1">
            <a:off x="5867400" y="4495800"/>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aphicFrame>
        <p:nvGraphicFramePr>
          <p:cNvPr id="99414" name="Object 87"/>
          <p:cNvGraphicFramePr>
            <a:graphicFrameLocks noChangeAspect="1"/>
          </p:cNvGraphicFramePr>
          <p:nvPr/>
        </p:nvGraphicFramePr>
        <p:xfrm>
          <a:off x="533400" y="1447800"/>
          <a:ext cx="685800" cy="279400"/>
        </p:xfrm>
        <a:graphic>
          <a:graphicData uri="http://schemas.openxmlformats.org/presentationml/2006/ole">
            <mc:AlternateContent xmlns:mc="http://schemas.openxmlformats.org/markup-compatibility/2006">
              <mc:Choice xmlns:v="urn:schemas-microsoft-com:vml" Requires="v">
                <p:oleObj spid="_x0000_s2023" name="Equation" r:id="rId5" imgW="406048" imgH="164957" progId="Equation.DSMT4">
                  <p:embed/>
                </p:oleObj>
              </mc:Choice>
              <mc:Fallback>
                <p:oleObj name="Equation" r:id="rId5" imgW="406048" imgH="164957"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447800"/>
                        <a:ext cx="685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9415" name="Object 88"/>
          <p:cNvGraphicFramePr>
            <a:graphicFrameLocks noChangeAspect="1"/>
          </p:cNvGraphicFramePr>
          <p:nvPr/>
        </p:nvGraphicFramePr>
        <p:xfrm>
          <a:off x="533400" y="2276475"/>
          <a:ext cx="685800" cy="300038"/>
        </p:xfrm>
        <a:graphic>
          <a:graphicData uri="http://schemas.openxmlformats.org/presentationml/2006/ole">
            <mc:AlternateContent xmlns:mc="http://schemas.openxmlformats.org/markup-compatibility/2006">
              <mc:Choice xmlns:v="urn:schemas-microsoft-com:vml" Requires="v">
                <p:oleObj spid="_x0000_s2024" name="Equation" r:id="rId7" imgW="405872" imgH="177569" progId="Equation.DSMT4">
                  <p:embed/>
                </p:oleObj>
              </mc:Choice>
              <mc:Fallback>
                <p:oleObj name="Equation" r:id="rId7" imgW="405872" imgH="17756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2276475"/>
                        <a:ext cx="685800" cy="30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9416" name="Object 89"/>
          <p:cNvGraphicFramePr>
            <a:graphicFrameLocks noChangeAspect="1"/>
          </p:cNvGraphicFramePr>
          <p:nvPr/>
        </p:nvGraphicFramePr>
        <p:xfrm>
          <a:off x="587375" y="3189288"/>
          <a:ext cx="577850" cy="301625"/>
        </p:xfrm>
        <a:graphic>
          <a:graphicData uri="http://schemas.openxmlformats.org/presentationml/2006/ole">
            <mc:AlternateContent xmlns:mc="http://schemas.openxmlformats.org/markup-compatibility/2006">
              <mc:Choice xmlns:v="urn:schemas-microsoft-com:vml" Requires="v">
                <p:oleObj spid="_x0000_s2025" name="Equation" r:id="rId9" imgW="342603" imgH="177646" progId="Equation.DSMT4">
                  <p:embed/>
                </p:oleObj>
              </mc:Choice>
              <mc:Fallback>
                <p:oleObj name="Equation" r:id="rId9" imgW="342603" imgH="177646"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7375" y="3189288"/>
                        <a:ext cx="57785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9417" name="Object 90"/>
          <p:cNvGraphicFramePr>
            <a:graphicFrameLocks noChangeAspect="1"/>
          </p:cNvGraphicFramePr>
          <p:nvPr/>
        </p:nvGraphicFramePr>
        <p:xfrm>
          <a:off x="533400" y="4029075"/>
          <a:ext cx="685800" cy="300038"/>
        </p:xfrm>
        <a:graphic>
          <a:graphicData uri="http://schemas.openxmlformats.org/presentationml/2006/ole">
            <mc:AlternateContent xmlns:mc="http://schemas.openxmlformats.org/markup-compatibility/2006">
              <mc:Choice xmlns:v="urn:schemas-microsoft-com:vml" Requires="v">
                <p:oleObj spid="_x0000_s2026" name="Equation" r:id="rId11" imgW="405872" imgH="177569" progId="Equation.DSMT4">
                  <p:embed/>
                </p:oleObj>
              </mc:Choice>
              <mc:Fallback>
                <p:oleObj name="Equation" r:id="rId11" imgW="405872" imgH="177569"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0" y="4029075"/>
                        <a:ext cx="685800" cy="30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9418" name="Object 91"/>
          <p:cNvGraphicFramePr>
            <a:graphicFrameLocks noChangeAspect="1"/>
          </p:cNvGraphicFramePr>
          <p:nvPr/>
        </p:nvGraphicFramePr>
        <p:xfrm>
          <a:off x="533400" y="5105400"/>
          <a:ext cx="685800" cy="279400"/>
        </p:xfrm>
        <a:graphic>
          <a:graphicData uri="http://schemas.openxmlformats.org/presentationml/2006/ole">
            <mc:AlternateContent xmlns:mc="http://schemas.openxmlformats.org/markup-compatibility/2006">
              <mc:Choice xmlns:v="urn:schemas-microsoft-com:vml" Requires="v">
                <p:oleObj spid="_x0000_s2027" name="Equation" r:id="rId13" imgW="406048" imgH="164957" progId="Equation.DSMT4">
                  <p:embed/>
                </p:oleObj>
              </mc:Choice>
              <mc:Fallback>
                <p:oleObj name="Equation" r:id="rId13" imgW="406048" imgH="164957"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5105400"/>
                        <a:ext cx="685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9419" name="Object 92"/>
          <p:cNvGraphicFramePr>
            <a:graphicFrameLocks noChangeAspect="1"/>
          </p:cNvGraphicFramePr>
          <p:nvPr/>
        </p:nvGraphicFramePr>
        <p:xfrm>
          <a:off x="503238" y="6010275"/>
          <a:ext cx="1392237" cy="300038"/>
        </p:xfrm>
        <a:graphic>
          <a:graphicData uri="http://schemas.openxmlformats.org/presentationml/2006/ole">
            <mc:AlternateContent xmlns:mc="http://schemas.openxmlformats.org/markup-compatibility/2006">
              <mc:Choice xmlns:v="urn:schemas-microsoft-com:vml" Requires="v">
                <p:oleObj spid="_x0000_s2028" name="Equation" r:id="rId14" imgW="825142" imgH="177723" progId="Equation.DSMT4">
                  <p:embed/>
                </p:oleObj>
              </mc:Choice>
              <mc:Fallback>
                <p:oleObj name="Equation" r:id="rId14" imgW="825142" imgH="177723"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3238" y="6010275"/>
                        <a:ext cx="1392237" cy="30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679453" name="Text Box 93"/>
          <p:cNvSpPr txBox="1">
            <a:spLocks noChangeArrowheads="1"/>
          </p:cNvSpPr>
          <p:nvPr/>
        </p:nvSpPr>
        <p:spPr bwMode="auto">
          <a:xfrm>
            <a:off x="2286000" y="2438400"/>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a:t>
            </a:r>
          </a:p>
        </p:txBody>
      </p:sp>
      <p:sp>
        <p:nvSpPr>
          <p:cNvPr id="1679454" name="Text Box 94"/>
          <p:cNvSpPr txBox="1">
            <a:spLocks noChangeArrowheads="1"/>
          </p:cNvSpPr>
          <p:nvPr/>
        </p:nvSpPr>
        <p:spPr bwMode="auto">
          <a:xfrm>
            <a:off x="3048000" y="24526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a:t>
            </a:r>
          </a:p>
        </p:txBody>
      </p:sp>
      <p:sp>
        <p:nvSpPr>
          <p:cNvPr id="1679455" name="Text Box 95"/>
          <p:cNvSpPr txBox="1">
            <a:spLocks noChangeArrowheads="1"/>
          </p:cNvSpPr>
          <p:nvPr/>
        </p:nvSpPr>
        <p:spPr bwMode="auto">
          <a:xfrm>
            <a:off x="5562600" y="25288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a:t>
            </a:r>
          </a:p>
        </p:txBody>
      </p:sp>
      <p:sp>
        <p:nvSpPr>
          <p:cNvPr id="1679456" name="Text Box 96"/>
          <p:cNvSpPr txBox="1">
            <a:spLocks noChangeArrowheads="1"/>
          </p:cNvSpPr>
          <p:nvPr/>
        </p:nvSpPr>
        <p:spPr bwMode="auto">
          <a:xfrm>
            <a:off x="1371600" y="45720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a:t>
            </a:r>
          </a:p>
        </p:txBody>
      </p:sp>
      <p:sp>
        <p:nvSpPr>
          <p:cNvPr id="1679457" name="Text Box 97"/>
          <p:cNvSpPr txBox="1">
            <a:spLocks noChangeArrowheads="1"/>
          </p:cNvSpPr>
          <p:nvPr/>
        </p:nvSpPr>
        <p:spPr bwMode="auto">
          <a:xfrm>
            <a:off x="6553200" y="25288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a:t>
            </a:r>
          </a:p>
        </p:txBody>
      </p:sp>
      <p:sp>
        <p:nvSpPr>
          <p:cNvPr id="1679458" name="Text Box 98"/>
          <p:cNvSpPr txBox="1">
            <a:spLocks noChangeArrowheads="1"/>
          </p:cNvSpPr>
          <p:nvPr/>
        </p:nvSpPr>
        <p:spPr bwMode="auto">
          <a:xfrm>
            <a:off x="4495800" y="30622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a:t>
            </a:r>
          </a:p>
        </p:txBody>
      </p:sp>
      <p:sp>
        <p:nvSpPr>
          <p:cNvPr id="1679459" name="Text Box 99"/>
          <p:cNvSpPr txBox="1">
            <a:spLocks noChangeArrowheads="1"/>
          </p:cNvSpPr>
          <p:nvPr/>
        </p:nvSpPr>
        <p:spPr bwMode="auto">
          <a:xfrm>
            <a:off x="6324600" y="37338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a:t>
            </a:r>
          </a:p>
        </p:txBody>
      </p:sp>
      <p:sp>
        <p:nvSpPr>
          <p:cNvPr id="1679460" name="Text Box 100"/>
          <p:cNvSpPr txBox="1">
            <a:spLocks noChangeArrowheads="1"/>
          </p:cNvSpPr>
          <p:nvPr/>
        </p:nvSpPr>
        <p:spPr bwMode="auto">
          <a:xfrm>
            <a:off x="3886200" y="36576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a:t>
            </a:r>
          </a:p>
        </p:txBody>
      </p:sp>
      <p:sp>
        <p:nvSpPr>
          <p:cNvPr id="1679461" name="Text Box 101"/>
          <p:cNvSpPr txBox="1">
            <a:spLocks noChangeArrowheads="1"/>
          </p:cNvSpPr>
          <p:nvPr/>
        </p:nvSpPr>
        <p:spPr bwMode="auto">
          <a:xfrm>
            <a:off x="2971800" y="37480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a:t>
            </a:r>
          </a:p>
        </p:txBody>
      </p:sp>
      <p:sp>
        <p:nvSpPr>
          <p:cNvPr id="1679462" name="Text Box 102"/>
          <p:cNvSpPr txBox="1">
            <a:spLocks noChangeArrowheads="1"/>
          </p:cNvSpPr>
          <p:nvPr/>
        </p:nvSpPr>
        <p:spPr bwMode="auto">
          <a:xfrm>
            <a:off x="5105400" y="44338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a:t>
            </a:r>
          </a:p>
        </p:txBody>
      </p:sp>
      <p:sp>
        <p:nvSpPr>
          <p:cNvPr id="1679463" name="Text Box 103"/>
          <p:cNvSpPr txBox="1">
            <a:spLocks noChangeArrowheads="1"/>
          </p:cNvSpPr>
          <p:nvPr/>
        </p:nvSpPr>
        <p:spPr bwMode="auto">
          <a:xfrm>
            <a:off x="5334000" y="41290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a:t>
            </a:r>
          </a:p>
        </p:txBody>
      </p:sp>
      <p:sp>
        <p:nvSpPr>
          <p:cNvPr id="1679464" name="Text Box 104"/>
          <p:cNvSpPr txBox="1">
            <a:spLocks noChangeArrowheads="1"/>
          </p:cNvSpPr>
          <p:nvPr/>
        </p:nvSpPr>
        <p:spPr bwMode="auto">
          <a:xfrm>
            <a:off x="5867400" y="44338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a:t>
            </a:r>
          </a:p>
        </p:txBody>
      </p:sp>
      <p:sp>
        <p:nvSpPr>
          <p:cNvPr id="1679465" name="Text Box 105"/>
          <p:cNvSpPr txBox="1">
            <a:spLocks noChangeArrowheads="1"/>
          </p:cNvSpPr>
          <p:nvPr/>
        </p:nvSpPr>
        <p:spPr bwMode="auto">
          <a:xfrm>
            <a:off x="6553200" y="44196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a:t>
            </a:r>
          </a:p>
        </p:txBody>
      </p:sp>
      <p:sp>
        <p:nvSpPr>
          <p:cNvPr id="1679466" name="Text Box 106"/>
          <p:cNvSpPr txBox="1">
            <a:spLocks noChangeArrowheads="1"/>
          </p:cNvSpPr>
          <p:nvPr/>
        </p:nvSpPr>
        <p:spPr bwMode="auto">
          <a:xfrm>
            <a:off x="6019800" y="52720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a:t>
            </a:r>
          </a:p>
        </p:txBody>
      </p:sp>
      <p:sp>
        <p:nvSpPr>
          <p:cNvPr id="1679467" name="Text Box 107"/>
          <p:cNvSpPr txBox="1">
            <a:spLocks noChangeArrowheads="1"/>
          </p:cNvSpPr>
          <p:nvPr/>
        </p:nvSpPr>
        <p:spPr bwMode="auto">
          <a:xfrm>
            <a:off x="4114800" y="49530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a:t>
            </a:r>
          </a:p>
        </p:txBody>
      </p:sp>
      <p:sp>
        <p:nvSpPr>
          <p:cNvPr id="1679468" name="Text Box 108"/>
          <p:cNvSpPr txBox="1">
            <a:spLocks noChangeArrowheads="1"/>
          </p:cNvSpPr>
          <p:nvPr/>
        </p:nvSpPr>
        <p:spPr bwMode="auto">
          <a:xfrm>
            <a:off x="3733800" y="52720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a:t>
            </a:r>
          </a:p>
        </p:txBody>
      </p:sp>
      <p:sp>
        <p:nvSpPr>
          <p:cNvPr id="1679469" name="Text Box 109"/>
          <p:cNvSpPr txBox="1">
            <a:spLocks noChangeArrowheads="1"/>
          </p:cNvSpPr>
          <p:nvPr/>
        </p:nvSpPr>
        <p:spPr bwMode="auto">
          <a:xfrm>
            <a:off x="5029200" y="22098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a:t>
            </a:r>
          </a:p>
        </p:txBody>
      </p:sp>
      <p:sp>
        <p:nvSpPr>
          <p:cNvPr id="1679470" name="Text Box 110"/>
          <p:cNvSpPr txBox="1">
            <a:spLocks noChangeArrowheads="1"/>
          </p:cNvSpPr>
          <p:nvPr/>
        </p:nvSpPr>
        <p:spPr bwMode="auto">
          <a:xfrm>
            <a:off x="2667000" y="52720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a:t>
            </a:r>
          </a:p>
        </p:txBody>
      </p:sp>
      <p:graphicFrame>
        <p:nvGraphicFramePr>
          <p:cNvPr id="99438" name="Object 111"/>
          <p:cNvGraphicFramePr>
            <a:graphicFrameLocks noChangeAspect="1"/>
          </p:cNvGraphicFramePr>
          <p:nvPr/>
        </p:nvGraphicFramePr>
        <p:xfrm>
          <a:off x="3805238" y="2800350"/>
          <a:ext cx="304800" cy="431800"/>
        </p:xfrm>
        <a:graphic>
          <a:graphicData uri="http://schemas.openxmlformats.org/presentationml/2006/ole">
            <mc:AlternateContent xmlns:mc="http://schemas.openxmlformats.org/markup-compatibility/2006">
              <mc:Choice xmlns:v="urn:schemas-microsoft-com:vml" Requires="v">
                <p:oleObj spid="_x0000_s2029" name="Equation" r:id="rId16" imgW="304668" imgH="431613" progId="Equation.DSMT4">
                  <p:embed/>
                </p:oleObj>
              </mc:Choice>
              <mc:Fallback>
                <p:oleObj name="Equation" r:id="rId16" imgW="304668" imgH="431613"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05238" y="2800350"/>
                        <a:ext cx="3048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9439" name="Object 112"/>
          <p:cNvGraphicFramePr>
            <a:graphicFrameLocks noChangeAspect="1"/>
          </p:cNvGraphicFramePr>
          <p:nvPr/>
        </p:nvGraphicFramePr>
        <p:xfrm>
          <a:off x="2819400" y="2895600"/>
          <a:ext cx="304800" cy="431800"/>
        </p:xfrm>
        <a:graphic>
          <a:graphicData uri="http://schemas.openxmlformats.org/presentationml/2006/ole">
            <mc:AlternateContent xmlns:mc="http://schemas.openxmlformats.org/markup-compatibility/2006">
              <mc:Choice xmlns:v="urn:schemas-microsoft-com:vml" Requires="v">
                <p:oleObj spid="_x0000_s2030" name="Equation" r:id="rId18" imgW="304668" imgH="431613" progId="Equation.DSMT4">
                  <p:embed/>
                </p:oleObj>
              </mc:Choice>
              <mc:Fallback>
                <p:oleObj name="Equation" r:id="rId18" imgW="304668" imgH="431613"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19400" y="2895600"/>
                        <a:ext cx="3048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9440" name="Object 113"/>
          <p:cNvGraphicFramePr>
            <a:graphicFrameLocks noChangeAspect="1"/>
          </p:cNvGraphicFramePr>
          <p:nvPr/>
        </p:nvGraphicFramePr>
        <p:xfrm>
          <a:off x="4957763" y="3033713"/>
          <a:ext cx="228600" cy="203200"/>
        </p:xfrm>
        <a:graphic>
          <a:graphicData uri="http://schemas.openxmlformats.org/presentationml/2006/ole">
            <mc:AlternateContent xmlns:mc="http://schemas.openxmlformats.org/markup-compatibility/2006">
              <mc:Choice xmlns:v="urn:schemas-microsoft-com:vml" Requires="v">
                <p:oleObj spid="_x0000_s2031" name="Equation" r:id="rId20" imgW="228501" imgH="203112" progId="Equation.DSMT4">
                  <p:embed/>
                </p:oleObj>
              </mc:Choice>
              <mc:Fallback>
                <p:oleObj name="Equation" r:id="rId20" imgW="228501" imgH="203112"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57763" y="3033713"/>
                        <a:ext cx="2286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9441" name="Object 114"/>
          <p:cNvGraphicFramePr>
            <a:graphicFrameLocks noChangeAspect="1"/>
          </p:cNvGraphicFramePr>
          <p:nvPr/>
        </p:nvGraphicFramePr>
        <p:xfrm>
          <a:off x="6284913" y="3081338"/>
          <a:ext cx="241300" cy="203200"/>
        </p:xfrm>
        <a:graphic>
          <a:graphicData uri="http://schemas.openxmlformats.org/presentationml/2006/ole">
            <mc:AlternateContent xmlns:mc="http://schemas.openxmlformats.org/markup-compatibility/2006">
              <mc:Choice xmlns:v="urn:schemas-microsoft-com:vml" Requires="v">
                <p:oleObj spid="_x0000_s2032" name="Equation" r:id="rId22" imgW="241195" imgH="203112" progId="Equation.DSMT4">
                  <p:embed/>
                </p:oleObj>
              </mc:Choice>
              <mc:Fallback>
                <p:oleObj name="Equation" r:id="rId22" imgW="241195" imgH="203112"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84913" y="3081338"/>
                        <a:ext cx="2413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9442" name="Object 115"/>
          <p:cNvGraphicFramePr>
            <a:graphicFrameLocks noChangeAspect="1"/>
          </p:cNvGraphicFramePr>
          <p:nvPr/>
        </p:nvGraphicFramePr>
        <p:xfrm>
          <a:off x="4381500" y="5016500"/>
          <a:ext cx="228600" cy="203200"/>
        </p:xfrm>
        <a:graphic>
          <a:graphicData uri="http://schemas.openxmlformats.org/presentationml/2006/ole">
            <mc:AlternateContent xmlns:mc="http://schemas.openxmlformats.org/markup-compatibility/2006">
              <mc:Choice xmlns:v="urn:schemas-microsoft-com:vml" Requires="v">
                <p:oleObj spid="_x0000_s2033" name="Equation" r:id="rId24" imgW="228501" imgH="203112" progId="Equation.DSMT4">
                  <p:embed/>
                </p:oleObj>
              </mc:Choice>
              <mc:Fallback>
                <p:oleObj name="Equation" r:id="rId24" imgW="228501" imgH="203112"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381500" y="5016500"/>
                        <a:ext cx="2286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9443" name="Object 116"/>
          <p:cNvGraphicFramePr>
            <a:graphicFrameLocks noChangeAspect="1"/>
          </p:cNvGraphicFramePr>
          <p:nvPr/>
        </p:nvGraphicFramePr>
        <p:xfrm>
          <a:off x="5594350" y="5092700"/>
          <a:ext cx="241300" cy="203200"/>
        </p:xfrm>
        <a:graphic>
          <a:graphicData uri="http://schemas.openxmlformats.org/presentationml/2006/ole">
            <mc:AlternateContent xmlns:mc="http://schemas.openxmlformats.org/markup-compatibility/2006">
              <mc:Choice xmlns:v="urn:schemas-microsoft-com:vml" Requires="v">
                <p:oleObj spid="_x0000_s2034" name="Equation" r:id="rId26" imgW="241195" imgH="203112" progId="Equation.DSMT4">
                  <p:embed/>
                </p:oleObj>
              </mc:Choice>
              <mc:Fallback>
                <p:oleObj name="Equation" r:id="rId26" imgW="241195" imgH="203112"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594350" y="5092700"/>
                        <a:ext cx="2413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9444" name="Object 117"/>
          <p:cNvGraphicFramePr>
            <a:graphicFrameLocks noChangeAspect="1"/>
          </p:cNvGraphicFramePr>
          <p:nvPr/>
        </p:nvGraphicFramePr>
        <p:xfrm>
          <a:off x="3505200" y="4749800"/>
          <a:ext cx="304800" cy="431800"/>
        </p:xfrm>
        <a:graphic>
          <a:graphicData uri="http://schemas.openxmlformats.org/presentationml/2006/ole">
            <mc:AlternateContent xmlns:mc="http://schemas.openxmlformats.org/markup-compatibility/2006">
              <mc:Choice xmlns:v="urn:schemas-microsoft-com:vml" Requires="v">
                <p:oleObj spid="_x0000_s2035" name="Equation" r:id="rId28" imgW="304668" imgH="431613" progId="Equation.DSMT4">
                  <p:embed/>
                </p:oleObj>
              </mc:Choice>
              <mc:Fallback>
                <p:oleObj name="Equation" r:id="rId28" imgW="304668" imgH="431613"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505200" y="4749800"/>
                        <a:ext cx="3048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9445" name="Object 118"/>
          <p:cNvGraphicFramePr>
            <a:graphicFrameLocks noChangeAspect="1"/>
          </p:cNvGraphicFramePr>
          <p:nvPr/>
        </p:nvGraphicFramePr>
        <p:xfrm>
          <a:off x="2438400" y="4826000"/>
          <a:ext cx="304800" cy="431800"/>
        </p:xfrm>
        <a:graphic>
          <a:graphicData uri="http://schemas.openxmlformats.org/presentationml/2006/ole">
            <mc:AlternateContent xmlns:mc="http://schemas.openxmlformats.org/markup-compatibility/2006">
              <mc:Choice xmlns:v="urn:schemas-microsoft-com:vml" Requires="v">
                <p:oleObj spid="_x0000_s2036" name="Equation" r:id="rId30" imgW="304668" imgH="431613" progId="Equation.3">
                  <p:embed/>
                </p:oleObj>
              </mc:Choice>
              <mc:Fallback>
                <p:oleObj name="Equation" r:id="rId30" imgW="304668" imgH="431613"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38400" y="4826000"/>
                        <a:ext cx="3048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679479" name="Text Box 119"/>
          <p:cNvSpPr txBox="1">
            <a:spLocks noChangeArrowheads="1"/>
          </p:cNvSpPr>
          <p:nvPr/>
        </p:nvSpPr>
        <p:spPr bwMode="auto">
          <a:xfrm>
            <a:off x="4191000" y="41148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400">
                <a:cs typeface="+mn-cs"/>
              </a:rPr>
              <a:t>C</a:t>
            </a:r>
          </a:p>
        </p:txBody>
      </p:sp>
    </p:spTree>
    <p:extLst>
      <p:ext uri="{BB962C8B-B14F-4D97-AF65-F5344CB8AC3E}">
        <p14:creationId xmlns:p14="http://schemas.microsoft.com/office/powerpoint/2010/main" val="1247589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9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1410" name="Rectangle 2"/>
          <p:cNvSpPr>
            <a:spLocks noGrp="1" noChangeArrowheads="1"/>
          </p:cNvSpPr>
          <p:nvPr>
            <p:ph type="title"/>
          </p:nvPr>
        </p:nvSpPr>
        <p:spPr/>
        <p:txBody>
          <a:bodyPr/>
          <a:lstStyle/>
          <a:p>
            <a:pPr eaLnBrk="1" hangingPunct="1">
              <a:defRPr/>
            </a:pPr>
            <a:r>
              <a:rPr lang="en-US" smtClean="0">
                <a:cs typeface="+mj-cs"/>
              </a:rPr>
              <a:t>Expectiminimax</a:t>
            </a:r>
          </a:p>
        </p:txBody>
      </p:sp>
      <p:graphicFrame>
        <p:nvGraphicFramePr>
          <p:cNvPr id="1681411" name="Group 3"/>
          <p:cNvGraphicFramePr>
            <a:graphicFrameLocks noGrp="1"/>
          </p:cNvGraphicFramePr>
          <p:nvPr/>
        </p:nvGraphicFramePr>
        <p:xfrm>
          <a:off x="381000" y="2057400"/>
          <a:ext cx="8229600" cy="3154363"/>
        </p:xfrm>
        <a:graphic>
          <a:graphicData uri="http://schemas.openxmlformats.org/drawingml/2006/table">
            <a:tbl>
              <a:tblPr/>
              <a:tblGrid>
                <a:gridCol w="5257800"/>
                <a:gridCol w="2971800"/>
              </a:tblGrid>
              <a:tr h="619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Times New Roman" charset="0"/>
                          <a:ea typeface="ＭＳ Ｐゴシック" charset="0"/>
                        </a:rPr>
                        <a:t>Expectiminimax(n) =</a:t>
                      </a:r>
                    </a:p>
                  </a:txBody>
                  <a:tcP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charset="0"/>
                        <a:ea typeface="ＭＳ Ｐゴシック" charset="0"/>
                      </a:endParaRPr>
                    </a:p>
                  </a:txBody>
                  <a:tcPr horzOverflow="overflow">
                    <a:lnL>
                      <a:noFill/>
                    </a:lnL>
                    <a:lnR cap="flat">
                      <a:noFill/>
                    </a:lnR>
                    <a:lnT cap="flat">
                      <a:noFill/>
                    </a:lnT>
                    <a:lnB>
                      <a:noFill/>
                    </a:lnB>
                    <a:lnTlToBr>
                      <a:noFill/>
                    </a:lnTlToBr>
                    <a:lnBlToTr>
                      <a:noFill/>
                    </a:lnBlToTr>
                    <a:noFill/>
                  </a:tcPr>
                </a:tc>
              </a:tr>
              <a:tr h="676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charset="0"/>
                          <a:ea typeface="ＭＳ Ｐゴシック" charset="0"/>
                        </a:rPr>
                        <a:t>    Utility(n)</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for n, a terminal state</a:t>
                      </a:r>
                    </a:p>
                  </a:txBody>
                  <a:tcPr horzOverflow="overflow">
                    <a:lnL>
                      <a:noFill/>
                    </a:lnL>
                    <a:lnR cap="flat">
                      <a:noFill/>
                    </a:lnR>
                    <a:lnT>
                      <a:noFill/>
                    </a:lnT>
                    <a:lnB>
                      <a:noFill/>
                    </a:lnB>
                    <a:lnTlToBr>
                      <a:noFill/>
                    </a:lnTlToBr>
                    <a:lnBlToTr>
                      <a:noFill/>
                    </a:lnBlToTr>
                    <a:noFill/>
                  </a:tcPr>
                </a:tc>
              </a:tr>
              <a:tr h="619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charset="0"/>
                        <a:ea typeface="ＭＳ Ｐゴシック"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for n, a Max node</a:t>
                      </a:r>
                    </a:p>
                  </a:txBody>
                  <a:tcPr horzOverflow="overflow">
                    <a:lnL>
                      <a:noFill/>
                    </a:lnL>
                    <a:lnR cap="flat">
                      <a:noFill/>
                    </a:lnR>
                    <a:lnT>
                      <a:noFill/>
                    </a:lnT>
                    <a:lnB>
                      <a:noFill/>
                    </a:lnB>
                    <a:lnTlToBr>
                      <a:noFill/>
                    </a:lnTlToBr>
                    <a:lnBlToTr>
                      <a:noFill/>
                    </a:lnBlToTr>
                    <a:noFill/>
                  </a:tcPr>
                </a:tc>
              </a:tr>
              <a:tr h="620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charset="0"/>
                        <a:ea typeface="ＭＳ Ｐゴシック"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for n, a Min node</a:t>
                      </a:r>
                    </a:p>
                  </a:txBody>
                  <a:tcPr horzOverflow="overflow">
                    <a:lnL>
                      <a:noFill/>
                    </a:lnL>
                    <a:lnR cap="flat">
                      <a:noFill/>
                    </a:lnR>
                    <a:lnT>
                      <a:noFill/>
                    </a:lnT>
                    <a:lnB>
                      <a:noFill/>
                    </a:lnB>
                    <a:lnTlToBr>
                      <a:noFill/>
                    </a:lnTlToBr>
                    <a:lnBlToTr>
                      <a:noFill/>
                    </a:lnBlToTr>
                    <a:noFill/>
                  </a:tcPr>
                </a:tc>
              </a:tr>
              <a:tr h="619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charset="0"/>
                        <a:ea typeface="ＭＳ Ｐゴシック" charset="0"/>
                      </a:endParaRPr>
                    </a:p>
                  </a:txBody>
                  <a:tcPr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for n, a chance node</a:t>
                      </a:r>
                    </a:p>
                  </a:txBody>
                  <a:tcPr horzOverflow="overflow">
                    <a:lnL>
                      <a:noFill/>
                    </a:lnL>
                    <a:lnR cap="flat">
                      <a:noFill/>
                    </a:lnR>
                    <a:lnT>
                      <a:noFill/>
                    </a:lnT>
                    <a:lnB cap="flat">
                      <a:noFill/>
                    </a:lnB>
                    <a:lnTlToBr>
                      <a:noFill/>
                    </a:lnTlToBr>
                    <a:lnBlToTr>
                      <a:noFill/>
                    </a:lnBlToTr>
                    <a:noFill/>
                  </a:tcPr>
                </a:tc>
              </a:tr>
            </a:tbl>
          </a:graphicData>
        </a:graphic>
      </p:graphicFrame>
      <p:graphicFrame>
        <p:nvGraphicFramePr>
          <p:cNvPr id="101389" name="Object 28"/>
          <p:cNvGraphicFramePr>
            <a:graphicFrameLocks noChangeAspect="1"/>
          </p:cNvGraphicFramePr>
          <p:nvPr/>
        </p:nvGraphicFramePr>
        <p:xfrm>
          <a:off x="762000" y="3352800"/>
          <a:ext cx="4724400" cy="609600"/>
        </p:xfrm>
        <a:graphic>
          <a:graphicData uri="http://schemas.openxmlformats.org/presentationml/2006/ole">
            <mc:AlternateContent xmlns:mc="http://schemas.openxmlformats.org/markup-compatibility/2006">
              <mc:Choice xmlns:v="urn:schemas-microsoft-com:vml" Requires="v">
                <p:oleObj spid="_x0000_s2263" name="Equation" r:id="rId4" imgW="1841500" imgH="241300" progId="Equation.DSMT4">
                  <p:embed/>
                </p:oleObj>
              </mc:Choice>
              <mc:Fallback>
                <p:oleObj name="Equation" r:id="rId4" imgW="1841500" imgH="2413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352800"/>
                        <a:ext cx="4724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1390" name="Object 29"/>
          <p:cNvGraphicFramePr>
            <a:graphicFrameLocks noChangeAspect="1"/>
          </p:cNvGraphicFramePr>
          <p:nvPr/>
        </p:nvGraphicFramePr>
        <p:xfrm>
          <a:off x="762000" y="3962400"/>
          <a:ext cx="4724400" cy="547688"/>
        </p:xfrm>
        <a:graphic>
          <a:graphicData uri="http://schemas.openxmlformats.org/presentationml/2006/ole">
            <mc:AlternateContent xmlns:mc="http://schemas.openxmlformats.org/markup-compatibility/2006">
              <mc:Choice xmlns:v="urn:schemas-microsoft-com:vml" Requires="v">
                <p:oleObj spid="_x0000_s2264" name="Equation" r:id="rId6" imgW="1816100" imgH="241300" progId="Equation.DSMT4">
                  <p:embed/>
                </p:oleObj>
              </mc:Choice>
              <mc:Fallback>
                <p:oleObj name="Equation" r:id="rId6" imgW="1816100" imgH="2413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3962400"/>
                        <a:ext cx="4724400"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1391" name="Object 30"/>
          <p:cNvGraphicFramePr>
            <a:graphicFrameLocks noChangeAspect="1"/>
          </p:cNvGraphicFramePr>
          <p:nvPr/>
        </p:nvGraphicFramePr>
        <p:xfrm>
          <a:off x="762000" y="4648200"/>
          <a:ext cx="5029200" cy="473075"/>
        </p:xfrm>
        <a:graphic>
          <a:graphicData uri="http://schemas.openxmlformats.org/presentationml/2006/ole">
            <mc:AlternateContent xmlns:mc="http://schemas.openxmlformats.org/markup-compatibility/2006">
              <mc:Choice xmlns:v="urn:schemas-microsoft-com:vml" Requires="v">
                <p:oleObj spid="_x0000_s2265" name="Equation" r:id="rId8" imgW="2108200" imgH="241300" progId="Equation.3">
                  <p:embed/>
                </p:oleObj>
              </mc:Choice>
              <mc:Fallback>
                <p:oleObj name="Equation" r:id="rId8" imgW="2108200" imgH="241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 y="4648200"/>
                        <a:ext cx="50292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50609211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3459" name="Oval 3"/>
          <p:cNvSpPr>
            <a:spLocks noChangeArrowheads="1"/>
          </p:cNvSpPr>
          <p:nvPr/>
        </p:nvSpPr>
        <p:spPr bwMode="auto">
          <a:xfrm>
            <a:off x="2743200" y="2514600"/>
            <a:ext cx="304800" cy="304800"/>
          </a:xfrm>
          <a:prstGeom prst="ellipse">
            <a:avLst/>
          </a:prstGeom>
          <a:solidFill>
            <a:srgbClr val="66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83460" name="Oval 4"/>
          <p:cNvSpPr>
            <a:spLocks noChangeArrowheads="1"/>
          </p:cNvSpPr>
          <p:nvPr/>
        </p:nvSpPr>
        <p:spPr bwMode="auto">
          <a:xfrm>
            <a:off x="1219200" y="2667000"/>
            <a:ext cx="304800" cy="304800"/>
          </a:xfrm>
          <a:prstGeom prst="ellipse">
            <a:avLst/>
          </a:prstGeom>
          <a:solidFill>
            <a:srgbClr val="66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83461" name="AutoShape 5"/>
          <p:cNvSpPr>
            <a:spLocks noChangeArrowheads="1"/>
          </p:cNvSpPr>
          <p:nvPr/>
        </p:nvSpPr>
        <p:spPr bwMode="auto">
          <a:xfrm>
            <a:off x="1981200" y="1752600"/>
            <a:ext cx="304800" cy="304800"/>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83462" name="Line 6"/>
          <p:cNvSpPr>
            <a:spLocks noChangeShapeType="1"/>
          </p:cNvSpPr>
          <p:nvPr/>
        </p:nvSpPr>
        <p:spPr bwMode="auto">
          <a:xfrm flipH="1">
            <a:off x="1447800" y="2057400"/>
            <a:ext cx="685800" cy="60960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463" name="Line 7"/>
          <p:cNvSpPr>
            <a:spLocks noChangeShapeType="1"/>
          </p:cNvSpPr>
          <p:nvPr/>
        </p:nvSpPr>
        <p:spPr bwMode="auto">
          <a:xfrm flipH="1" flipV="1">
            <a:off x="2133600" y="2057400"/>
            <a:ext cx="609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464" name="Line 8"/>
          <p:cNvSpPr>
            <a:spLocks noChangeShapeType="1"/>
          </p:cNvSpPr>
          <p:nvPr/>
        </p:nvSpPr>
        <p:spPr bwMode="auto">
          <a:xfrm>
            <a:off x="3352800" y="4038600"/>
            <a:ext cx="3048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pic>
        <p:nvPicPr>
          <p:cNvPr id="103431" name="Picture 9" descr="MCj0403169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581400"/>
            <a:ext cx="4572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2" name="Picture 10" descr="MCj0403169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3581400"/>
            <a:ext cx="4572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3" name="Picture 11" descr="MCj0403169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581400"/>
            <a:ext cx="4572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4" name="Picture 12" descr="MCj0403169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581400"/>
            <a:ext cx="4572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3469" name="Line 13"/>
          <p:cNvSpPr>
            <a:spLocks noChangeShapeType="1"/>
          </p:cNvSpPr>
          <p:nvPr/>
        </p:nvSpPr>
        <p:spPr bwMode="auto">
          <a:xfrm flipH="1">
            <a:off x="914400" y="2971800"/>
            <a:ext cx="3810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470" name="Line 14"/>
          <p:cNvSpPr>
            <a:spLocks noChangeShapeType="1"/>
          </p:cNvSpPr>
          <p:nvPr/>
        </p:nvSpPr>
        <p:spPr bwMode="auto">
          <a:xfrm>
            <a:off x="1447800" y="2971800"/>
            <a:ext cx="3048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471" name="Line 15"/>
          <p:cNvSpPr>
            <a:spLocks noChangeShapeType="1"/>
          </p:cNvSpPr>
          <p:nvPr/>
        </p:nvSpPr>
        <p:spPr bwMode="auto">
          <a:xfrm flipH="1">
            <a:off x="2362200" y="2819400"/>
            <a:ext cx="533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472" name="Line 16"/>
          <p:cNvSpPr>
            <a:spLocks noChangeShapeType="1"/>
          </p:cNvSpPr>
          <p:nvPr/>
        </p:nvSpPr>
        <p:spPr bwMode="auto">
          <a:xfrm>
            <a:off x="2971800" y="2819400"/>
            <a:ext cx="3810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473" name="Line 17"/>
          <p:cNvSpPr>
            <a:spLocks noChangeShapeType="1"/>
          </p:cNvSpPr>
          <p:nvPr/>
        </p:nvSpPr>
        <p:spPr bwMode="auto">
          <a:xfrm flipH="1">
            <a:off x="533400" y="4038600"/>
            <a:ext cx="3810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474" name="Line 18"/>
          <p:cNvSpPr>
            <a:spLocks noChangeShapeType="1"/>
          </p:cNvSpPr>
          <p:nvPr/>
        </p:nvSpPr>
        <p:spPr bwMode="auto">
          <a:xfrm>
            <a:off x="914400" y="40386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475" name="Line 19"/>
          <p:cNvSpPr>
            <a:spLocks noChangeShapeType="1"/>
          </p:cNvSpPr>
          <p:nvPr/>
        </p:nvSpPr>
        <p:spPr bwMode="auto">
          <a:xfrm flipV="1">
            <a:off x="1371600" y="4038600"/>
            <a:ext cx="3810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476" name="Line 20"/>
          <p:cNvSpPr>
            <a:spLocks noChangeShapeType="1"/>
          </p:cNvSpPr>
          <p:nvPr/>
        </p:nvSpPr>
        <p:spPr bwMode="auto">
          <a:xfrm flipV="1">
            <a:off x="3124200" y="40386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477" name="Line 21"/>
          <p:cNvSpPr>
            <a:spLocks noChangeShapeType="1"/>
          </p:cNvSpPr>
          <p:nvPr/>
        </p:nvSpPr>
        <p:spPr bwMode="auto">
          <a:xfrm>
            <a:off x="1752600" y="40386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478" name="Line 22"/>
          <p:cNvSpPr>
            <a:spLocks noChangeShapeType="1"/>
          </p:cNvSpPr>
          <p:nvPr/>
        </p:nvSpPr>
        <p:spPr bwMode="auto">
          <a:xfrm flipH="1">
            <a:off x="2133600" y="40386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479" name="Line 23"/>
          <p:cNvSpPr>
            <a:spLocks noChangeShapeType="1"/>
          </p:cNvSpPr>
          <p:nvPr/>
        </p:nvSpPr>
        <p:spPr bwMode="auto">
          <a:xfrm>
            <a:off x="2438400" y="4038600"/>
            <a:ext cx="3048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aphicFrame>
        <p:nvGraphicFramePr>
          <p:cNvPr id="103446" name="Object 24"/>
          <p:cNvGraphicFramePr>
            <a:graphicFrameLocks noChangeAspect="1"/>
          </p:cNvGraphicFramePr>
          <p:nvPr/>
        </p:nvGraphicFramePr>
        <p:xfrm>
          <a:off x="3168650" y="2565400"/>
          <a:ext cx="215900" cy="177800"/>
        </p:xfrm>
        <a:graphic>
          <a:graphicData uri="http://schemas.openxmlformats.org/presentationml/2006/ole">
            <mc:AlternateContent xmlns:mc="http://schemas.openxmlformats.org/markup-compatibility/2006">
              <mc:Choice xmlns:v="urn:schemas-microsoft-com:vml" Requires="v">
                <p:oleObj spid="_x0000_s12061" name="Equation" r:id="rId5" imgW="215619" imgH="177569" progId="Equation.DSMT4">
                  <p:embed/>
                </p:oleObj>
              </mc:Choice>
              <mc:Fallback>
                <p:oleObj name="Equation" r:id="rId5" imgW="215619" imgH="17756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8650" y="2565400"/>
                        <a:ext cx="2159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47" name="Object 25"/>
          <p:cNvGraphicFramePr>
            <a:graphicFrameLocks noChangeAspect="1"/>
          </p:cNvGraphicFramePr>
          <p:nvPr/>
        </p:nvGraphicFramePr>
        <p:xfrm>
          <a:off x="647700" y="2565400"/>
          <a:ext cx="228600" cy="177800"/>
        </p:xfrm>
        <a:graphic>
          <a:graphicData uri="http://schemas.openxmlformats.org/presentationml/2006/ole">
            <mc:AlternateContent xmlns:mc="http://schemas.openxmlformats.org/markup-compatibility/2006">
              <mc:Choice xmlns:v="urn:schemas-microsoft-com:vml" Requires="v">
                <p:oleObj spid="_x0000_s12062" name="Equation" r:id="rId7" imgW="228402" imgH="177646" progId="Equation.DSMT4">
                  <p:embed/>
                </p:oleObj>
              </mc:Choice>
              <mc:Fallback>
                <p:oleObj name="Equation" r:id="rId7" imgW="228402" imgH="177646"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700" y="2565400"/>
                        <a:ext cx="2286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48" name="Object 26"/>
          <p:cNvGraphicFramePr>
            <a:graphicFrameLocks noChangeAspect="1"/>
          </p:cNvGraphicFramePr>
          <p:nvPr/>
        </p:nvGraphicFramePr>
        <p:xfrm>
          <a:off x="431800" y="3905250"/>
          <a:ext cx="127000" cy="165100"/>
        </p:xfrm>
        <a:graphic>
          <a:graphicData uri="http://schemas.openxmlformats.org/presentationml/2006/ole">
            <mc:AlternateContent xmlns:mc="http://schemas.openxmlformats.org/markup-compatibility/2006">
              <mc:Choice xmlns:v="urn:schemas-microsoft-com:vml" Requires="v">
                <p:oleObj spid="_x0000_s12063" name="Equation" r:id="rId9" imgW="126780" imgH="164814" progId="Equation.DSMT4">
                  <p:embed/>
                </p:oleObj>
              </mc:Choice>
              <mc:Fallback>
                <p:oleObj name="Equation" r:id="rId9" imgW="126780" imgH="164814"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800" y="3905250"/>
                        <a:ext cx="127000"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49" name="Object 27"/>
          <p:cNvGraphicFramePr>
            <a:graphicFrameLocks noChangeAspect="1"/>
          </p:cNvGraphicFramePr>
          <p:nvPr/>
        </p:nvGraphicFramePr>
        <p:xfrm>
          <a:off x="1651000" y="3060700"/>
          <a:ext cx="139700" cy="177800"/>
        </p:xfrm>
        <a:graphic>
          <a:graphicData uri="http://schemas.openxmlformats.org/presentationml/2006/ole">
            <mc:AlternateContent xmlns:mc="http://schemas.openxmlformats.org/markup-compatibility/2006">
              <mc:Choice xmlns:v="urn:schemas-microsoft-com:vml" Requires="v">
                <p:oleObj spid="_x0000_s12064" name="Equation" r:id="rId11" imgW="139579" imgH="177646" progId="Equation.DSMT4">
                  <p:embed/>
                </p:oleObj>
              </mc:Choice>
              <mc:Fallback>
                <p:oleObj name="Equation" r:id="rId11" imgW="139579" imgH="177646"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51000" y="3060700"/>
                        <a:ext cx="1397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50" name="Object 28"/>
          <p:cNvGraphicFramePr>
            <a:graphicFrameLocks noChangeAspect="1"/>
          </p:cNvGraphicFramePr>
          <p:nvPr/>
        </p:nvGraphicFramePr>
        <p:xfrm>
          <a:off x="2400300" y="3060700"/>
          <a:ext cx="152400" cy="177800"/>
        </p:xfrm>
        <a:graphic>
          <a:graphicData uri="http://schemas.openxmlformats.org/presentationml/2006/ole">
            <mc:AlternateContent xmlns:mc="http://schemas.openxmlformats.org/markup-compatibility/2006">
              <mc:Choice xmlns:v="urn:schemas-microsoft-com:vml" Requires="v">
                <p:oleObj spid="_x0000_s12065" name="Equation" r:id="rId13" imgW="152202" imgH="177569" progId="Equation.DSMT4">
                  <p:embed/>
                </p:oleObj>
              </mc:Choice>
              <mc:Fallback>
                <p:oleObj name="Equation" r:id="rId13" imgW="152202" imgH="17756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00300" y="3060700"/>
                        <a:ext cx="1524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51" name="Object 29"/>
          <p:cNvGraphicFramePr>
            <a:graphicFrameLocks noChangeAspect="1"/>
          </p:cNvGraphicFramePr>
          <p:nvPr/>
        </p:nvGraphicFramePr>
        <p:xfrm>
          <a:off x="654050" y="3060700"/>
          <a:ext cx="152400" cy="177800"/>
        </p:xfrm>
        <a:graphic>
          <a:graphicData uri="http://schemas.openxmlformats.org/presentationml/2006/ole">
            <mc:AlternateContent xmlns:mc="http://schemas.openxmlformats.org/markup-compatibility/2006">
              <mc:Choice xmlns:v="urn:schemas-microsoft-com:vml" Requires="v">
                <p:oleObj spid="_x0000_s12066" name="Equation" r:id="rId15" imgW="152202" imgH="177569" progId="Equation.DSMT4">
                  <p:embed/>
                </p:oleObj>
              </mc:Choice>
              <mc:Fallback>
                <p:oleObj name="Equation" r:id="rId15" imgW="152202" imgH="177569"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4050" y="3060700"/>
                        <a:ext cx="1524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52" name="Object 30"/>
          <p:cNvGraphicFramePr>
            <a:graphicFrameLocks noChangeAspect="1"/>
          </p:cNvGraphicFramePr>
          <p:nvPr/>
        </p:nvGraphicFramePr>
        <p:xfrm>
          <a:off x="3352800" y="3048000"/>
          <a:ext cx="139700" cy="177800"/>
        </p:xfrm>
        <a:graphic>
          <a:graphicData uri="http://schemas.openxmlformats.org/presentationml/2006/ole">
            <mc:AlternateContent xmlns:mc="http://schemas.openxmlformats.org/markup-compatibility/2006">
              <mc:Choice xmlns:v="urn:schemas-microsoft-com:vml" Requires="v">
                <p:oleObj spid="_x0000_s12067" name="Equation" r:id="rId17" imgW="139579" imgH="177646" progId="Equation.DSMT4">
                  <p:embed/>
                </p:oleObj>
              </mc:Choice>
              <mc:Fallback>
                <p:oleObj name="Equation" r:id="rId17" imgW="139579" imgH="177646"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52800" y="3048000"/>
                        <a:ext cx="1397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53" name="Object 31"/>
          <p:cNvGraphicFramePr>
            <a:graphicFrameLocks noChangeAspect="1"/>
          </p:cNvGraphicFramePr>
          <p:nvPr/>
        </p:nvGraphicFramePr>
        <p:xfrm>
          <a:off x="2108200" y="4724400"/>
          <a:ext cx="88900" cy="165100"/>
        </p:xfrm>
        <a:graphic>
          <a:graphicData uri="http://schemas.openxmlformats.org/presentationml/2006/ole">
            <mc:AlternateContent xmlns:mc="http://schemas.openxmlformats.org/markup-compatibility/2006">
              <mc:Choice xmlns:v="urn:schemas-microsoft-com:vml" Requires="v">
                <p:oleObj spid="_x0000_s12068" name="Equation" r:id="rId19" imgW="88707" imgH="164742" progId="Equation.DSMT4">
                  <p:embed/>
                </p:oleObj>
              </mc:Choice>
              <mc:Fallback>
                <p:oleObj name="Equation" r:id="rId19" imgW="88707" imgH="164742"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08200" y="4724400"/>
                        <a:ext cx="88900"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54" name="Object 32"/>
          <p:cNvGraphicFramePr>
            <a:graphicFrameLocks noChangeAspect="1"/>
          </p:cNvGraphicFramePr>
          <p:nvPr/>
        </p:nvGraphicFramePr>
        <p:xfrm>
          <a:off x="1219200" y="1905000"/>
          <a:ext cx="381000" cy="457200"/>
        </p:xfrm>
        <a:graphic>
          <a:graphicData uri="http://schemas.openxmlformats.org/presentationml/2006/ole">
            <mc:AlternateContent xmlns:mc="http://schemas.openxmlformats.org/markup-compatibility/2006">
              <mc:Choice xmlns:v="urn:schemas-microsoft-com:vml" Requires="v">
                <p:oleObj spid="_x0000_s12069" name="Equation" r:id="rId21" imgW="190500" imgH="228600" progId="Equation.DSMT4">
                  <p:embed/>
                </p:oleObj>
              </mc:Choice>
              <mc:Fallback>
                <p:oleObj name="Equation" r:id="rId21" imgW="19050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19200" y="19050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55" name="Object 33"/>
          <p:cNvGraphicFramePr>
            <a:graphicFrameLocks noChangeAspect="1"/>
          </p:cNvGraphicFramePr>
          <p:nvPr/>
        </p:nvGraphicFramePr>
        <p:xfrm>
          <a:off x="2490788" y="1905000"/>
          <a:ext cx="396875" cy="419100"/>
        </p:xfrm>
        <a:graphic>
          <a:graphicData uri="http://schemas.openxmlformats.org/presentationml/2006/ole">
            <mc:AlternateContent xmlns:mc="http://schemas.openxmlformats.org/markup-compatibility/2006">
              <mc:Choice xmlns:v="urn:schemas-microsoft-com:vml" Requires="v">
                <p:oleObj spid="_x0000_s12070" name="Equation" r:id="rId23" imgW="215806" imgH="228501" progId="Equation.DSMT4">
                  <p:embed/>
                </p:oleObj>
              </mc:Choice>
              <mc:Fallback>
                <p:oleObj name="Equation" r:id="rId23" imgW="215806" imgH="228501"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90788" y="1905000"/>
                        <a:ext cx="39687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56" name="Object 34"/>
          <p:cNvGraphicFramePr>
            <a:graphicFrameLocks noChangeAspect="1"/>
          </p:cNvGraphicFramePr>
          <p:nvPr/>
        </p:nvGraphicFramePr>
        <p:xfrm>
          <a:off x="2971800" y="4711700"/>
          <a:ext cx="127000" cy="165100"/>
        </p:xfrm>
        <a:graphic>
          <a:graphicData uri="http://schemas.openxmlformats.org/presentationml/2006/ole">
            <mc:AlternateContent xmlns:mc="http://schemas.openxmlformats.org/markup-compatibility/2006">
              <mc:Choice xmlns:v="urn:schemas-microsoft-com:vml" Requires="v">
                <p:oleObj spid="_x0000_s12071" name="Equation" r:id="rId25" imgW="126780" imgH="164814" progId="Equation.DSMT4">
                  <p:embed/>
                </p:oleObj>
              </mc:Choice>
              <mc:Fallback>
                <p:oleObj name="Equation" r:id="rId25" imgW="126780" imgH="164814"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71800" y="4711700"/>
                        <a:ext cx="127000"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57" name="Object 35"/>
          <p:cNvGraphicFramePr>
            <a:graphicFrameLocks noChangeAspect="1"/>
          </p:cNvGraphicFramePr>
          <p:nvPr/>
        </p:nvGraphicFramePr>
        <p:xfrm>
          <a:off x="1314450" y="3937000"/>
          <a:ext cx="114300" cy="177800"/>
        </p:xfrm>
        <a:graphic>
          <a:graphicData uri="http://schemas.openxmlformats.org/presentationml/2006/ole">
            <mc:AlternateContent xmlns:mc="http://schemas.openxmlformats.org/markup-compatibility/2006">
              <mc:Choice xmlns:v="urn:schemas-microsoft-com:vml" Requires="v">
                <p:oleObj spid="_x0000_s12072" name="Equation" r:id="rId27" imgW="114102" imgH="177492" progId="Equation.DSMT4">
                  <p:embed/>
                </p:oleObj>
              </mc:Choice>
              <mc:Fallback>
                <p:oleObj name="Equation" r:id="rId27" imgW="114102" imgH="177492"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314450" y="3937000"/>
                        <a:ext cx="1143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58" name="Object 36"/>
          <p:cNvGraphicFramePr>
            <a:graphicFrameLocks noChangeAspect="1"/>
          </p:cNvGraphicFramePr>
          <p:nvPr/>
        </p:nvGraphicFramePr>
        <p:xfrm>
          <a:off x="1168400" y="4800600"/>
          <a:ext cx="127000" cy="165100"/>
        </p:xfrm>
        <a:graphic>
          <a:graphicData uri="http://schemas.openxmlformats.org/presentationml/2006/ole">
            <mc:AlternateContent xmlns:mc="http://schemas.openxmlformats.org/markup-compatibility/2006">
              <mc:Choice xmlns:v="urn:schemas-microsoft-com:vml" Requires="v">
                <p:oleObj spid="_x0000_s12073" name="Equation" r:id="rId29" imgW="126780" imgH="164814" progId="Equation.DSMT4">
                  <p:embed/>
                </p:oleObj>
              </mc:Choice>
              <mc:Fallback>
                <p:oleObj name="Equation" r:id="rId29" imgW="126780" imgH="164814"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8400" y="4800600"/>
                        <a:ext cx="127000"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59" name="Object 37"/>
          <p:cNvGraphicFramePr>
            <a:graphicFrameLocks noChangeAspect="1"/>
          </p:cNvGraphicFramePr>
          <p:nvPr/>
        </p:nvGraphicFramePr>
        <p:xfrm>
          <a:off x="457200" y="4787900"/>
          <a:ext cx="127000" cy="165100"/>
        </p:xfrm>
        <a:graphic>
          <a:graphicData uri="http://schemas.openxmlformats.org/presentationml/2006/ole">
            <mc:AlternateContent xmlns:mc="http://schemas.openxmlformats.org/markup-compatibility/2006">
              <mc:Choice xmlns:v="urn:schemas-microsoft-com:vml" Requires="v">
                <p:oleObj spid="_x0000_s12074" name="Equation" r:id="rId30" imgW="126780" imgH="164814" progId="Equation.DSMT4">
                  <p:embed/>
                </p:oleObj>
              </mc:Choice>
              <mc:Fallback>
                <p:oleObj name="Equation" r:id="rId30" imgW="126780" imgH="164814"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4787900"/>
                        <a:ext cx="127000"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60" name="Object 38"/>
          <p:cNvGraphicFramePr>
            <a:graphicFrameLocks noChangeAspect="1"/>
          </p:cNvGraphicFramePr>
          <p:nvPr/>
        </p:nvGraphicFramePr>
        <p:xfrm>
          <a:off x="1295400" y="4800600"/>
          <a:ext cx="114300" cy="177800"/>
        </p:xfrm>
        <a:graphic>
          <a:graphicData uri="http://schemas.openxmlformats.org/presentationml/2006/ole">
            <mc:AlternateContent xmlns:mc="http://schemas.openxmlformats.org/markup-compatibility/2006">
              <mc:Choice xmlns:v="urn:schemas-microsoft-com:vml" Requires="v">
                <p:oleObj spid="_x0000_s12075" name="Equation" r:id="rId31" imgW="114102" imgH="177492" progId="Equation.DSMT4">
                  <p:embed/>
                </p:oleObj>
              </mc:Choice>
              <mc:Fallback>
                <p:oleObj name="Equation" r:id="rId31" imgW="114102" imgH="177492"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295400" y="4800600"/>
                        <a:ext cx="1143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61" name="Object 39"/>
          <p:cNvGraphicFramePr>
            <a:graphicFrameLocks noChangeAspect="1"/>
          </p:cNvGraphicFramePr>
          <p:nvPr/>
        </p:nvGraphicFramePr>
        <p:xfrm>
          <a:off x="1943100" y="4775200"/>
          <a:ext cx="114300" cy="177800"/>
        </p:xfrm>
        <a:graphic>
          <a:graphicData uri="http://schemas.openxmlformats.org/presentationml/2006/ole">
            <mc:AlternateContent xmlns:mc="http://schemas.openxmlformats.org/markup-compatibility/2006">
              <mc:Choice xmlns:v="urn:schemas-microsoft-com:vml" Requires="v">
                <p:oleObj spid="_x0000_s12076" name="Equation" r:id="rId32" imgW="114102" imgH="177492" progId="Equation.DSMT4">
                  <p:embed/>
                </p:oleObj>
              </mc:Choice>
              <mc:Fallback>
                <p:oleObj name="Equation" r:id="rId32" imgW="114102" imgH="177492"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943100" y="4775200"/>
                        <a:ext cx="1143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62" name="Object 40"/>
          <p:cNvGraphicFramePr>
            <a:graphicFrameLocks noChangeAspect="1"/>
          </p:cNvGraphicFramePr>
          <p:nvPr/>
        </p:nvGraphicFramePr>
        <p:xfrm>
          <a:off x="2108200" y="3943350"/>
          <a:ext cx="88900" cy="165100"/>
        </p:xfrm>
        <a:graphic>
          <a:graphicData uri="http://schemas.openxmlformats.org/presentationml/2006/ole">
            <mc:AlternateContent xmlns:mc="http://schemas.openxmlformats.org/markup-compatibility/2006">
              <mc:Choice xmlns:v="urn:schemas-microsoft-com:vml" Requires="v">
                <p:oleObj spid="_x0000_s12077" name="Equation" r:id="rId33" imgW="88707" imgH="164742" progId="Equation.DSMT4">
                  <p:embed/>
                </p:oleObj>
              </mc:Choice>
              <mc:Fallback>
                <p:oleObj name="Equation" r:id="rId33" imgW="88707" imgH="164742"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08200" y="3943350"/>
                        <a:ext cx="88900"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63" name="Object 41"/>
          <p:cNvGraphicFramePr>
            <a:graphicFrameLocks noChangeAspect="1"/>
          </p:cNvGraphicFramePr>
          <p:nvPr/>
        </p:nvGraphicFramePr>
        <p:xfrm>
          <a:off x="2743200" y="4724400"/>
          <a:ext cx="88900" cy="165100"/>
        </p:xfrm>
        <a:graphic>
          <a:graphicData uri="http://schemas.openxmlformats.org/presentationml/2006/ole">
            <mc:AlternateContent xmlns:mc="http://schemas.openxmlformats.org/markup-compatibility/2006">
              <mc:Choice xmlns:v="urn:schemas-microsoft-com:vml" Requires="v">
                <p:oleObj spid="_x0000_s12078" name="Equation" r:id="rId34" imgW="88707" imgH="164742" progId="Equation.DSMT4">
                  <p:embed/>
                </p:oleObj>
              </mc:Choice>
              <mc:Fallback>
                <p:oleObj name="Equation" r:id="rId34" imgW="88707" imgH="164742"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43200" y="4724400"/>
                        <a:ext cx="88900"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64" name="Object 42"/>
          <p:cNvGraphicFramePr>
            <a:graphicFrameLocks noChangeAspect="1"/>
          </p:cNvGraphicFramePr>
          <p:nvPr/>
        </p:nvGraphicFramePr>
        <p:xfrm>
          <a:off x="3683000" y="4711700"/>
          <a:ext cx="127000" cy="165100"/>
        </p:xfrm>
        <a:graphic>
          <a:graphicData uri="http://schemas.openxmlformats.org/presentationml/2006/ole">
            <mc:AlternateContent xmlns:mc="http://schemas.openxmlformats.org/markup-compatibility/2006">
              <mc:Choice xmlns:v="urn:schemas-microsoft-com:vml" Requires="v">
                <p:oleObj spid="_x0000_s12079" name="Equation" r:id="rId35" imgW="126780" imgH="164814" progId="Equation.DSMT4">
                  <p:embed/>
                </p:oleObj>
              </mc:Choice>
              <mc:Fallback>
                <p:oleObj name="Equation" r:id="rId35" imgW="126780" imgH="164814"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683000" y="4711700"/>
                        <a:ext cx="127000"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65" name="Object 43"/>
          <p:cNvGraphicFramePr>
            <a:graphicFrameLocks noChangeAspect="1"/>
          </p:cNvGraphicFramePr>
          <p:nvPr/>
        </p:nvGraphicFramePr>
        <p:xfrm>
          <a:off x="3079750" y="3943350"/>
          <a:ext cx="127000" cy="165100"/>
        </p:xfrm>
        <a:graphic>
          <a:graphicData uri="http://schemas.openxmlformats.org/presentationml/2006/ole">
            <mc:AlternateContent xmlns:mc="http://schemas.openxmlformats.org/markup-compatibility/2006">
              <mc:Choice xmlns:v="urn:schemas-microsoft-com:vml" Requires="v">
                <p:oleObj spid="_x0000_s12080" name="Equation" r:id="rId36" imgW="126780" imgH="164814" progId="Equation.DSMT4">
                  <p:embed/>
                </p:oleObj>
              </mc:Choice>
              <mc:Fallback>
                <p:oleObj name="Equation" r:id="rId36" imgW="126780" imgH="164814"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079750" y="3943350"/>
                        <a:ext cx="127000"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3" name="Group 2"/>
          <p:cNvGrpSpPr>
            <a:grpSpLocks/>
          </p:cNvGrpSpPr>
          <p:nvPr/>
        </p:nvGrpSpPr>
        <p:grpSpPr bwMode="auto">
          <a:xfrm>
            <a:off x="4419600" y="1828800"/>
            <a:ext cx="3467100" cy="3225800"/>
            <a:chOff x="4419600" y="1828800"/>
            <a:chExt cx="3467100" cy="3225800"/>
          </a:xfrm>
        </p:grpSpPr>
        <p:sp>
          <p:nvSpPr>
            <p:cNvPr id="1683500" name="Oval 44"/>
            <p:cNvSpPr>
              <a:spLocks noChangeArrowheads="1"/>
            </p:cNvSpPr>
            <p:nvPr/>
          </p:nvSpPr>
          <p:spPr bwMode="auto">
            <a:xfrm>
              <a:off x="6781800" y="2590800"/>
              <a:ext cx="304800" cy="304800"/>
            </a:xfrm>
            <a:prstGeom prst="ellipse">
              <a:avLst/>
            </a:prstGeom>
            <a:solidFill>
              <a:srgbClr val="66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83501" name="Oval 45"/>
            <p:cNvSpPr>
              <a:spLocks noChangeArrowheads="1"/>
            </p:cNvSpPr>
            <p:nvPr/>
          </p:nvSpPr>
          <p:spPr bwMode="auto">
            <a:xfrm>
              <a:off x="5257800" y="2743200"/>
              <a:ext cx="304800" cy="304800"/>
            </a:xfrm>
            <a:prstGeom prst="ellipse">
              <a:avLst/>
            </a:prstGeom>
            <a:solidFill>
              <a:srgbClr val="66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83502" name="AutoShape 46"/>
            <p:cNvSpPr>
              <a:spLocks noChangeArrowheads="1"/>
            </p:cNvSpPr>
            <p:nvPr/>
          </p:nvSpPr>
          <p:spPr bwMode="auto">
            <a:xfrm>
              <a:off x="6019800" y="1828800"/>
              <a:ext cx="304800" cy="304800"/>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83503" name="Line 47"/>
            <p:cNvSpPr>
              <a:spLocks noChangeShapeType="1"/>
            </p:cNvSpPr>
            <p:nvPr/>
          </p:nvSpPr>
          <p:spPr bwMode="auto">
            <a:xfrm flipH="1">
              <a:off x="5486400" y="2133600"/>
              <a:ext cx="6858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504" name="Line 48"/>
            <p:cNvSpPr>
              <a:spLocks noChangeShapeType="1"/>
            </p:cNvSpPr>
            <p:nvPr/>
          </p:nvSpPr>
          <p:spPr bwMode="auto">
            <a:xfrm flipH="1" flipV="1">
              <a:off x="6172200" y="2133600"/>
              <a:ext cx="609600" cy="533400"/>
            </a:xfrm>
            <a:prstGeom prst="line">
              <a:avLst/>
            </a:prstGeom>
            <a:noFill/>
            <a:ln w="9525">
              <a:solidFill>
                <a:schemeClr val="tx1"/>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505" name="Line 49"/>
            <p:cNvSpPr>
              <a:spLocks noChangeShapeType="1"/>
            </p:cNvSpPr>
            <p:nvPr/>
          </p:nvSpPr>
          <p:spPr bwMode="auto">
            <a:xfrm>
              <a:off x="7391400" y="4114800"/>
              <a:ext cx="3048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pic>
          <p:nvPicPr>
            <p:cNvPr id="103476" name="Picture 50" descr="MCj0403169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657600"/>
              <a:ext cx="4572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77" name="Picture 51" descr="MCj0403169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3657600"/>
              <a:ext cx="4572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78" name="Picture 52" descr="MCj0403169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657600"/>
              <a:ext cx="4572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79" name="Picture 53" descr="MCj0403169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3657600"/>
              <a:ext cx="4572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3510" name="Line 54"/>
            <p:cNvSpPr>
              <a:spLocks noChangeShapeType="1"/>
            </p:cNvSpPr>
            <p:nvPr/>
          </p:nvSpPr>
          <p:spPr bwMode="auto">
            <a:xfrm flipH="1">
              <a:off x="4953000" y="3048000"/>
              <a:ext cx="3810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511" name="Line 55"/>
            <p:cNvSpPr>
              <a:spLocks noChangeShapeType="1"/>
            </p:cNvSpPr>
            <p:nvPr/>
          </p:nvSpPr>
          <p:spPr bwMode="auto">
            <a:xfrm>
              <a:off x="5486400" y="3048000"/>
              <a:ext cx="3048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512" name="Line 56"/>
            <p:cNvSpPr>
              <a:spLocks noChangeShapeType="1"/>
            </p:cNvSpPr>
            <p:nvPr/>
          </p:nvSpPr>
          <p:spPr bwMode="auto">
            <a:xfrm flipH="1">
              <a:off x="6400800" y="2895600"/>
              <a:ext cx="533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513" name="Line 57"/>
            <p:cNvSpPr>
              <a:spLocks noChangeShapeType="1"/>
            </p:cNvSpPr>
            <p:nvPr/>
          </p:nvSpPr>
          <p:spPr bwMode="auto">
            <a:xfrm>
              <a:off x="7010400" y="2895600"/>
              <a:ext cx="3810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514" name="Line 58"/>
            <p:cNvSpPr>
              <a:spLocks noChangeShapeType="1"/>
            </p:cNvSpPr>
            <p:nvPr/>
          </p:nvSpPr>
          <p:spPr bwMode="auto">
            <a:xfrm flipH="1">
              <a:off x="4572000" y="4114800"/>
              <a:ext cx="3810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515" name="Line 59"/>
            <p:cNvSpPr>
              <a:spLocks noChangeShapeType="1"/>
            </p:cNvSpPr>
            <p:nvPr/>
          </p:nvSpPr>
          <p:spPr bwMode="auto">
            <a:xfrm>
              <a:off x="4953000" y="4114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516" name="Line 60"/>
            <p:cNvSpPr>
              <a:spLocks noChangeShapeType="1"/>
            </p:cNvSpPr>
            <p:nvPr/>
          </p:nvSpPr>
          <p:spPr bwMode="auto">
            <a:xfrm flipV="1">
              <a:off x="5410200" y="4114800"/>
              <a:ext cx="3810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517" name="Line 61"/>
            <p:cNvSpPr>
              <a:spLocks noChangeShapeType="1"/>
            </p:cNvSpPr>
            <p:nvPr/>
          </p:nvSpPr>
          <p:spPr bwMode="auto">
            <a:xfrm flipV="1">
              <a:off x="7162800" y="41148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518" name="Line 62"/>
            <p:cNvSpPr>
              <a:spLocks noChangeShapeType="1"/>
            </p:cNvSpPr>
            <p:nvPr/>
          </p:nvSpPr>
          <p:spPr bwMode="auto">
            <a:xfrm>
              <a:off x="5791200" y="4114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519" name="Line 63"/>
            <p:cNvSpPr>
              <a:spLocks noChangeShapeType="1"/>
            </p:cNvSpPr>
            <p:nvPr/>
          </p:nvSpPr>
          <p:spPr bwMode="auto">
            <a:xfrm flipH="1">
              <a:off x="6172200" y="4114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683520" name="Line 64"/>
            <p:cNvSpPr>
              <a:spLocks noChangeShapeType="1"/>
            </p:cNvSpPr>
            <p:nvPr/>
          </p:nvSpPr>
          <p:spPr bwMode="auto">
            <a:xfrm>
              <a:off x="6477000" y="4114800"/>
              <a:ext cx="3048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aphicFrame>
          <p:nvGraphicFramePr>
            <p:cNvPr id="103491" name="Object 65"/>
            <p:cNvGraphicFramePr>
              <a:graphicFrameLocks noChangeAspect="1"/>
            </p:cNvGraphicFramePr>
            <p:nvPr/>
          </p:nvGraphicFramePr>
          <p:xfrm>
            <a:off x="7156450" y="2641600"/>
            <a:ext cx="317500" cy="177800"/>
          </p:xfrm>
          <a:graphic>
            <a:graphicData uri="http://schemas.openxmlformats.org/presentationml/2006/ole">
              <mc:AlternateContent xmlns:mc="http://schemas.openxmlformats.org/markup-compatibility/2006">
                <mc:Choice xmlns:v="urn:schemas-microsoft-com:vml" Requires="v">
                  <p:oleObj spid="_x0000_s12081" name="Equation" r:id="rId37" imgW="317087" imgH="177569" progId="Equation.DSMT4">
                    <p:embed/>
                  </p:oleObj>
                </mc:Choice>
                <mc:Fallback>
                  <p:oleObj name="Equation" r:id="rId37" imgW="317087" imgH="177569" progId="Equation.DSMT4">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156450" y="2641600"/>
                          <a:ext cx="3175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92" name="Object 66"/>
            <p:cNvGraphicFramePr>
              <a:graphicFrameLocks noChangeAspect="1"/>
            </p:cNvGraphicFramePr>
            <p:nvPr/>
          </p:nvGraphicFramePr>
          <p:xfrm>
            <a:off x="4705350" y="2647950"/>
            <a:ext cx="190500" cy="165100"/>
          </p:xfrm>
          <a:graphic>
            <a:graphicData uri="http://schemas.openxmlformats.org/presentationml/2006/ole">
              <mc:AlternateContent xmlns:mc="http://schemas.openxmlformats.org/markup-compatibility/2006">
                <mc:Choice xmlns:v="urn:schemas-microsoft-com:vml" Requires="v">
                  <p:oleObj spid="_x0000_s12082" name="Equation" r:id="rId39" imgW="190335" imgH="164957" progId="Equation.DSMT4">
                    <p:embed/>
                  </p:oleObj>
                </mc:Choice>
                <mc:Fallback>
                  <p:oleObj name="Equation" r:id="rId39" imgW="190335" imgH="164957" progId="Equation.DSMT4">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705350" y="2647950"/>
                          <a:ext cx="190500"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93" name="Object 67"/>
            <p:cNvGraphicFramePr>
              <a:graphicFrameLocks noChangeAspect="1"/>
            </p:cNvGraphicFramePr>
            <p:nvPr/>
          </p:nvGraphicFramePr>
          <p:xfrm>
            <a:off x="4419600" y="4851400"/>
            <a:ext cx="203200" cy="177800"/>
          </p:xfrm>
          <a:graphic>
            <a:graphicData uri="http://schemas.openxmlformats.org/presentationml/2006/ole">
              <mc:AlternateContent xmlns:mc="http://schemas.openxmlformats.org/markup-compatibility/2006">
                <mc:Choice xmlns:v="urn:schemas-microsoft-com:vml" Requires="v">
                  <p:oleObj spid="_x0000_s12083" name="Equation" r:id="rId41" imgW="202936" imgH="177569" progId="Equation.DSMT4">
                    <p:embed/>
                  </p:oleObj>
                </mc:Choice>
                <mc:Fallback>
                  <p:oleObj name="Equation" r:id="rId41" imgW="202936" imgH="177569" progId="Equation.DSMT4">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419600" y="4851400"/>
                          <a:ext cx="2032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94" name="Object 68"/>
            <p:cNvGraphicFramePr>
              <a:graphicFrameLocks noChangeAspect="1"/>
            </p:cNvGraphicFramePr>
            <p:nvPr/>
          </p:nvGraphicFramePr>
          <p:xfrm>
            <a:off x="5689600" y="3136900"/>
            <a:ext cx="139700" cy="177800"/>
          </p:xfrm>
          <a:graphic>
            <a:graphicData uri="http://schemas.openxmlformats.org/presentationml/2006/ole">
              <mc:AlternateContent xmlns:mc="http://schemas.openxmlformats.org/markup-compatibility/2006">
                <mc:Choice xmlns:v="urn:schemas-microsoft-com:vml" Requires="v">
                  <p:oleObj spid="_x0000_s12084" name="Equation" r:id="rId43" imgW="139579" imgH="177646" progId="Equation.DSMT4">
                    <p:embed/>
                  </p:oleObj>
                </mc:Choice>
                <mc:Fallback>
                  <p:oleObj name="Equation" r:id="rId43" imgW="139579" imgH="177646"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89600" y="3136900"/>
                          <a:ext cx="1397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95" name="Object 69"/>
            <p:cNvGraphicFramePr>
              <a:graphicFrameLocks noChangeAspect="1"/>
            </p:cNvGraphicFramePr>
            <p:nvPr/>
          </p:nvGraphicFramePr>
          <p:xfrm>
            <a:off x="6438900" y="3136900"/>
            <a:ext cx="152400" cy="177800"/>
          </p:xfrm>
          <a:graphic>
            <a:graphicData uri="http://schemas.openxmlformats.org/presentationml/2006/ole">
              <mc:AlternateContent xmlns:mc="http://schemas.openxmlformats.org/markup-compatibility/2006">
                <mc:Choice xmlns:v="urn:schemas-microsoft-com:vml" Requires="v">
                  <p:oleObj spid="_x0000_s12085" name="Equation" r:id="rId44" imgW="152202" imgH="177569" progId="Equation.DSMT4">
                    <p:embed/>
                  </p:oleObj>
                </mc:Choice>
                <mc:Fallback>
                  <p:oleObj name="Equation" r:id="rId44" imgW="152202" imgH="17756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38900" y="3136900"/>
                          <a:ext cx="1524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96" name="Object 70"/>
            <p:cNvGraphicFramePr>
              <a:graphicFrameLocks noChangeAspect="1"/>
            </p:cNvGraphicFramePr>
            <p:nvPr/>
          </p:nvGraphicFramePr>
          <p:xfrm>
            <a:off x="4692650" y="3136900"/>
            <a:ext cx="152400" cy="177800"/>
          </p:xfrm>
          <a:graphic>
            <a:graphicData uri="http://schemas.openxmlformats.org/presentationml/2006/ole">
              <mc:AlternateContent xmlns:mc="http://schemas.openxmlformats.org/markup-compatibility/2006">
                <mc:Choice xmlns:v="urn:schemas-microsoft-com:vml" Requires="v">
                  <p:oleObj spid="_x0000_s12086" name="Equation" r:id="rId45" imgW="152202" imgH="177569" progId="Equation.DSMT4">
                    <p:embed/>
                  </p:oleObj>
                </mc:Choice>
                <mc:Fallback>
                  <p:oleObj name="Equation" r:id="rId45" imgW="152202" imgH="177569"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92650" y="3136900"/>
                          <a:ext cx="1524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97" name="Object 71"/>
            <p:cNvGraphicFramePr>
              <a:graphicFrameLocks noChangeAspect="1"/>
            </p:cNvGraphicFramePr>
            <p:nvPr/>
          </p:nvGraphicFramePr>
          <p:xfrm>
            <a:off x="7391400" y="3124200"/>
            <a:ext cx="139700" cy="177800"/>
          </p:xfrm>
          <a:graphic>
            <a:graphicData uri="http://schemas.openxmlformats.org/presentationml/2006/ole">
              <mc:AlternateContent xmlns:mc="http://schemas.openxmlformats.org/markup-compatibility/2006">
                <mc:Choice xmlns:v="urn:schemas-microsoft-com:vml" Requires="v">
                  <p:oleObj spid="_x0000_s12087" name="Equation" r:id="rId46" imgW="139579" imgH="177646" progId="Equation.DSMT4">
                    <p:embed/>
                  </p:oleObj>
                </mc:Choice>
                <mc:Fallback>
                  <p:oleObj name="Equation" r:id="rId46" imgW="139579" imgH="177646"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91400" y="3124200"/>
                          <a:ext cx="1397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98" name="Object 72"/>
            <p:cNvGraphicFramePr>
              <a:graphicFrameLocks noChangeAspect="1"/>
            </p:cNvGraphicFramePr>
            <p:nvPr/>
          </p:nvGraphicFramePr>
          <p:xfrm>
            <a:off x="6146800" y="4800600"/>
            <a:ext cx="88900" cy="165100"/>
          </p:xfrm>
          <a:graphic>
            <a:graphicData uri="http://schemas.openxmlformats.org/presentationml/2006/ole">
              <mc:AlternateContent xmlns:mc="http://schemas.openxmlformats.org/markup-compatibility/2006">
                <mc:Choice xmlns:v="urn:schemas-microsoft-com:vml" Requires="v">
                  <p:oleObj spid="_x0000_s12088" name="Equation" r:id="rId47" imgW="88707" imgH="164742" progId="Equation.DSMT4">
                    <p:embed/>
                  </p:oleObj>
                </mc:Choice>
                <mc:Fallback>
                  <p:oleObj name="Equation" r:id="rId47" imgW="88707" imgH="164742"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146800" y="4800600"/>
                          <a:ext cx="88900"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499" name="Object 73"/>
            <p:cNvGraphicFramePr>
              <a:graphicFrameLocks noChangeAspect="1"/>
            </p:cNvGraphicFramePr>
            <p:nvPr/>
          </p:nvGraphicFramePr>
          <p:xfrm>
            <a:off x="5257800" y="1981200"/>
            <a:ext cx="381000" cy="457200"/>
          </p:xfrm>
          <a:graphic>
            <a:graphicData uri="http://schemas.openxmlformats.org/presentationml/2006/ole">
              <mc:AlternateContent xmlns:mc="http://schemas.openxmlformats.org/markup-compatibility/2006">
                <mc:Choice xmlns:v="urn:schemas-microsoft-com:vml" Requires="v">
                  <p:oleObj spid="_x0000_s12089" name="Equation" r:id="rId48" imgW="190500" imgH="228600" progId="Equation.DSMT4">
                    <p:embed/>
                  </p:oleObj>
                </mc:Choice>
                <mc:Fallback>
                  <p:oleObj name="Equation" r:id="rId48" imgW="19050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57800" y="19812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500" name="Object 74"/>
            <p:cNvGraphicFramePr>
              <a:graphicFrameLocks noChangeAspect="1"/>
            </p:cNvGraphicFramePr>
            <p:nvPr/>
          </p:nvGraphicFramePr>
          <p:xfrm>
            <a:off x="6529388" y="1981200"/>
            <a:ext cx="396875" cy="419100"/>
          </p:xfrm>
          <a:graphic>
            <a:graphicData uri="http://schemas.openxmlformats.org/presentationml/2006/ole">
              <mc:AlternateContent xmlns:mc="http://schemas.openxmlformats.org/markup-compatibility/2006">
                <mc:Choice xmlns:v="urn:schemas-microsoft-com:vml" Requires="v">
                  <p:oleObj spid="_x0000_s12090" name="Equation" r:id="rId49" imgW="215806" imgH="228501" progId="Equation.DSMT4">
                    <p:embed/>
                  </p:oleObj>
                </mc:Choice>
                <mc:Fallback>
                  <p:oleObj name="Equation" r:id="rId49" imgW="215806" imgH="228501"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29388" y="1981200"/>
                          <a:ext cx="39687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501" name="Object 75"/>
            <p:cNvGraphicFramePr>
              <a:graphicFrameLocks noChangeAspect="1"/>
            </p:cNvGraphicFramePr>
            <p:nvPr/>
          </p:nvGraphicFramePr>
          <p:xfrm>
            <a:off x="6146800" y="4019550"/>
            <a:ext cx="88900" cy="165100"/>
          </p:xfrm>
          <a:graphic>
            <a:graphicData uri="http://schemas.openxmlformats.org/presentationml/2006/ole">
              <mc:AlternateContent xmlns:mc="http://schemas.openxmlformats.org/markup-compatibility/2006">
                <mc:Choice xmlns:v="urn:schemas-microsoft-com:vml" Requires="v">
                  <p:oleObj spid="_x0000_s12091" name="Equation" r:id="rId50" imgW="88707" imgH="164742" progId="Equation.DSMT4">
                    <p:embed/>
                  </p:oleObj>
                </mc:Choice>
                <mc:Fallback>
                  <p:oleObj name="Equation" r:id="rId50" imgW="88707" imgH="164742"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146800" y="4019550"/>
                          <a:ext cx="88900"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502" name="Object 76"/>
            <p:cNvGraphicFramePr>
              <a:graphicFrameLocks noChangeAspect="1"/>
            </p:cNvGraphicFramePr>
            <p:nvPr/>
          </p:nvGraphicFramePr>
          <p:xfrm>
            <a:off x="6781800" y="4800600"/>
            <a:ext cx="88900" cy="165100"/>
          </p:xfrm>
          <a:graphic>
            <a:graphicData uri="http://schemas.openxmlformats.org/presentationml/2006/ole">
              <mc:AlternateContent xmlns:mc="http://schemas.openxmlformats.org/markup-compatibility/2006">
                <mc:Choice xmlns:v="urn:schemas-microsoft-com:vml" Requires="v">
                  <p:oleObj spid="_x0000_s12092" name="Equation" r:id="rId51" imgW="88707" imgH="164742" progId="Equation.DSMT4">
                    <p:embed/>
                  </p:oleObj>
                </mc:Choice>
                <mc:Fallback>
                  <p:oleObj name="Equation" r:id="rId51" imgW="88707" imgH="164742"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81800" y="4800600"/>
                          <a:ext cx="88900"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503" name="Object 77"/>
            <p:cNvGraphicFramePr>
              <a:graphicFrameLocks noChangeAspect="1"/>
            </p:cNvGraphicFramePr>
            <p:nvPr/>
          </p:nvGraphicFramePr>
          <p:xfrm>
            <a:off x="4432300" y="3975100"/>
            <a:ext cx="203200" cy="177800"/>
          </p:xfrm>
          <a:graphic>
            <a:graphicData uri="http://schemas.openxmlformats.org/presentationml/2006/ole">
              <mc:AlternateContent xmlns:mc="http://schemas.openxmlformats.org/markup-compatibility/2006">
                <mc:Choice xmlns:v="urn:schemas-microsoft-com:vml" Requires="v">
                  <p:oleObj spid="_x0000_s12093" name="Equation" r:id="rId52" imgW="202936" imgH="177569" progId="Equation.DSMT4">
                    <p:embed/>
                  </p:oleObj>
                </mc:Choice>
                <mc:Fallback>
                  <p:oleObj name="Equation" r:id="rId52" imgW="202936" imgH="177569" progId="Equation.DSMT4">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432300" y="3975100"/>
                          <a:ext cx="2032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504" name="Object 78"/>
            <p:cNvGraphicFramePr>
              <a:graphicFrameLocks noChangeAspect="1"/>
            </p:cNvGraphicFramePr>
            <p:nvPr/>
          </p:nvGraphicFramePr>
          <p:xfrm>
            <a:off x="5105400" y="4876800"/>
            <a:ext cx="203200" cy="177800"/>
          </p:xfrm>
          <a:graphic>
            <a:graphicData uri="http://schemas.openxmlformats.org/presentationml/2006/ole">
              <mc:AlternateContent xmlns:mc="http://schemas.openxmlformats.org/markup-compatibility/2006">
                <mc:Choice xmlns:v="urn:schemas-microsoft-com:vml" Requires="v">
                  <p:oleObj spid="_x0000_s12094" name="Equation" r:id="rId53" imgW="202936" imgH="177569" progId="Equation.DSMT4">
                    <p:embed/>
                  </p:oleObj>
                </mc:Choice>
                <mc:Fallback>
                  <p:oleObj name="Equation" r:id="rId53" imgW="202936" imgH="177569" progId="Equation.DSMT4">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105400" y="4876800"/>
                          <a:ext cx="2032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505" name="Object 79"/>
            <p:cNvGraphicFramePr>
              <a:graphicFrameLocks noChangeAspect="1"/>
            </p:cNvGraphicFramePr>
            <p:nvPr/>
          </p:nvGraphicFramePr>
          <p:xfrm>
            <a:off x="5334000" y="4851400"/>
            <a:ext cx="190500" cy="177800"/>
          </p:xfrm>
          <a:graphic>
            <a:graphicData uri="http://schemas.openxmlformats.org/presentationml/2006/ole">
              <mc:AlternateContent xmlns:mc="http://schemas.openxmlformats.org/markup-compatibility/2006">
                <mc:Choice xmlns:v="urn:schemas-microsoft-com:vml" Requires="v">
                  <p:oleObj spid="_x0000_s12095" name="Equation" r:id="rId54" imgW="190335" imgH="177646" progId="Equation.DSMT4">
                    <p:embed/>
                  </p:oleObj>
                </mc:Choice>
                <mc:Fallback>
                  <p:oleObj name="Equation" r:id="rId54" imgW="190335" imgH="177646" progId="Equation.DSMT4">
                    <p:embed/>
                    <p:pic>
                      <p:nvPicPr>
                        <p:cNvPr id="0" name=""/>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5334000" y="4851400"/>
                          <a:ext cx="1905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506" name="Object 80"/>
            <p:cNvGraphicFramePr>
              <a:graphicFrameLocks noChangeAspect="1"/>
            </p:cNvGraphicFramePr>
            <p:nvPr/>
          </p:nvGraphicFramePr>
          <p:xfrm>
            <a:off x="5905500" y="4851400"/>
            <a:ext cx="190500" cy="177800"/>
          </p:xfrm>
          <a:graphic>
            <a:graphicData uri="http://schemas.openxmlformats.org/presentationml/2006/ole">
              <mc:AlternateContent xmlns:mc="http://schemas.openxmlformats.org/markup-compatibility/2006">
                <mc:Choice xmlns:v="urn:schemas-microsoft-com:vml" Requires="v">
                  <p:oleObj spid="_x0000_s12096" name="Equation" r:id="rId56" imgW="190335" imgH="177646" progId="Equation.DSMT4">
                    <p:embed/>
                  </p:oleObj>
                </mc:Choice>
                <mc:Fallback>
                  <p:oleObj name="Equation" r:id="rId56" imgW="190335" imgH="177646" progId="Equation.DSMT4">
                    <p:embed/>
                    <p:pic>
                      <p:nvPicPr>
                        <p:cNvPr id="0" name=""/>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5905500" y="4851400"/>
                          <a:ext cx="1905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507" name="Object 81"/>
            <p:cNvGraphicFramePr>
              <a:graphicFrameLocks noChangeAspect="1"/>
            </p:cNvGraphicFramePr>
            <p:nvPr/>
          </p:nvGraphicFramePr>
          <p:xfrm>
            <a:off x="5492750" y="4038600"/>
            <a:ext cx="190500" cy="177800"/>
          </p:xfrm>
          <a:graphic>
            <a:graphicData uri="http://schemas.openxmlformats.org/presentationml/2006/ole">
              <mc:AlternateContent xmlns:mc="http://schemas.openxmlformats.org/markup-compatibility/2006">
                <mc:Choice xmlns:v="urn:schemas-microsoft-com:vml" Requires="v">
                  <p:oleObj spid="_x0000_s12097" name="Equation" r:id="rId57" imgW="190335" imgH="177646" progId="Equation.DSMT4">
                    <p:embed/>
                  </p:oleObj>
                </mc:Choice>
                <mc:Fallback>
                  <p:oleObj name="Equation" r:id="rId57" imgW="190335" imgH="177646" progId="Equation.DSMT4">
                    <p:embed/>
                    <p:pic>
                      <p:nvPicPr>
                        <p:cNvPr id="0" name=""/>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5492750" y="4038600"/>
                          <a:ext cx="1905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508" name="Object 82"/>
            <p:cNvGraphicFramePr>
              <a:graphicFrameLocks noChangeAspect="1"/>
            </p:cNvGraphicFramePr>
            <p:nvPr/>
          </p:nvGraphicFramePr>
          <p:xfrm>
            <a:off x="6972300" y="4775200"/>
            <a:ext cx="279400" cy="177800"/>
          </p:xfrm>
          <a:graphic>
            <a:graphicData uri="http://schemas.openxmlformats.org/presentationml/2006/ole">
              <mc:AlternateContent xmlns:mc="http://schemas.openxmlformats.org/markup-compatibility/2006">
                <mc:Choice xmlns:v="urn:schemas-microsoft-com:vml" Requires="v">
                  <p:oleObj spid="_x0000_s12098" name="Equation" r:id="rId58" imgW="279400" imgH="177800" progId="Equation.3">
                    <p:embed/>
                  </p:oleObj>
                </mc:Choice>
                <mc:Fallback>
                  <p:oleObj name="Equation" r:id="rId58" imgW="279400" imgH="177800" progId="Equation.3">
                    <p:embed/>
                    <p:pic>
                      <p:nvPicPr>
                        <p:cNvPr id="0" name=""/>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6972300" y="4775200"/>
                          <a:ext cx="2794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509" name="Object 83"/>
            <p:cNvGraphicFramePr>
              <a:graphicFrameLocks noChangeAspect="1"/>
            </p:cNvGraphicFramePr>
            <p:nvPr/>
          </p:nvGraphicFramePr>
          <p:xfrm>
            <a:off x="7607300" y="4775200"/>
            <a:ext cx="279400" cy="177800"/>
          </p:xfrm>
          <a:graphic>
            <a:graphicData uri="http://schemas.openxmlformats.org/presentationml/2006/ole">
              <mc:AlternateContent xmlns:mc="http://schemas.openxmlformats.org/markup-compatibility/2006">
                <mc:Choice xmlns:v="urn:schemas-microsoft-com:vml" Requires="v">
                  <p:oleObj spid="_x0000_s12099" name="Equation" r:id="rId60" imgW="279400" imgH="177800" progId="Equation.3">
                    <p:embed/>
                  </p:oleObj>
                </mc:Choice>
                <mc:Fallback>
                  <p:oleObj name="Equation" r:id="rId60" imgW="279400" imgH="177800" progId="Equation.3">
                    <p:embed/>
                    <p:pic>
                      <p:nvPicPr>
                        <p:cNvPr id="0" name=""/>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7607300" y="4775200"/>
                          <a:ext cx="2794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3510" name="Object 84"/>
            <p:cNvGraphicFramePr>
              <a:graphicFrameLocks noChangeAspect="1"/>
            </p:cNvGraphicFramePr>
            <p:nvPr/>
          </p:nvGraphicFramePr>
          <p:xfrm>
            <a:off x="7042150" y="4038600"/>
            <a:ext cx="279400" cy="177800"/>
          </p:xfrm>
          <a:graphic>
            <a:graphicData uri="http://schemas.openxmlformats.org/presentationml/2006/ole">
              <mc:AlternateContent xmlns:mc="http://schemas.openxmlformats.org/markup-compatibility/2006">
                <mc:Choice xmlns:v="urn:schemas-microsoft-com:vml" Requires="v">
                  <p:oleObj spid="_x0000_s12100" name="Equation" r:id="rId62" imgW="279400" imgH="177800" progId="Equation.3">
                    <p:embed/>
                  </p:oleObj>
                </mc:Choice>
                <mc:Fallback>
                  <p:oleObj name="Equation" r:id="rId62" imgW="279400" imgH="177800" progId="Equation.3">
                    <p:embed/>
                    <p:pic>
                      <p:nvPicPr>
                        <p:cNvPr id="0" name=""/>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7042150" y="4038600"/>
                          <a:ext cx="2794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sp>
        <p:nvSpPr>
          <p:cNvPr id="1683541" name="Rectangle 85"/>
          <p:cNvSpPr>
            <a:spLocks noChangeArrowheads="1"/>
          </p:cNvSpPr>
          <p:nvPr/>
        </p:nvSpPr>
        <p:spPr bwMode="auto">
          <a:xfrm>
            <a:off x="10668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defRPr/>
            </a:pPr>
            <a:endParaRPr lang="en-US" sz="3200" b="1" dirty="0">
              <a:solidFill>
                <a:schemeClr val="tx2"/>
              </a:solidFill>
              <a:cs typeface="+mn-cs"/>
            </a:endParaRPr>
          </a:p>
        </p:txBody>
      </p:sp>
      <p:sp>
        <p:nvSpPr>
          <p:cNvPr id="2" name="TextBox 1"/>
          <p:cNvSpPr txBox="1">
            <a:spLocks noChangeArrowheads="1"/>
          </p:cNvSpPr>
          <p:nvPr/>
        </p:nvSpPr>
        <p:spPr bwMode="auto">
          <a:xfrm>
            <a:off x="4267200" y="5334000"/>
            <a:ext cx="368289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2000" dirty="0"/>
              <a:t>Small chance at high payoff wins.</a:t>
            </a:r>
          </a:p>
          <a:p>
            <a:pPr algn="ctr" eaLnBrk="1" hangingPunct="1"/>
            <a:r>
              <a:rPr lang="en-US" sz="2000" dirty="0"/>
              <a:t>But, not necessarily the best thing</a:t>
            </a:r>
          </a:p>
          <a:p>
            <a:pPr algn="ctr" eaLnBrk="1" hangingPunct="1"/>
            <a:r>
              <a:rPr lang="en-US" sz="2000" dirty="0"/>
              <a:t>to do!</a:t>
            </a:r>
          </a:p>
        </p:txBody>
      </p:sp>
      <p:sp>
        <p:nvSpPr>
          <p:cNvPr id="103469" name="TextBox 3"/>
          <p:cNvSpPr txBox="1">
            <a:spLocks noChangeArrowheads="1"/>
          </p:cNvSpPr>
          <p:nvPr/>
        </p:nvSpPr>
        <p:spPr bwMode="auto">
          <a:xfrm>
            <a:off x="457200" y="5334000"/>
            <a:ext cx="2205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b="1"/>
              <a:t>.9 * 2 + .1 * 3 = 2.1</a:t>
            </a:r>
          </a:p>
        </p:txBody>
      </p:sp>
      <p:sp>
        <p:nvSpPr>
          <p:cNvPr id="6" name="Title 5"/>
          <p:cNvSpPr>
            <a:spLocks noGrp="1"/>
          </p:cNvSpPr>
          <p:nvPr>
            <p:ph type="title"/>
          </p:nvPr>
        </p:nvSpPr>
        <p:spPr/>
        <p:txBody>
          <a:bodyPr/>
          <a:lstStyle/>
          <a:p>
            <a:r>
              <a:rPr lang="en-US" dirty="0" err="1" smtClean="0"/>
              <a:t>Expectiminimax</a:t>
            </a:r>
            <a:endParaRPr lang="en-US" dirty="0"/>
          </a:p>
        </p:txBody>
      </p:sp>
    </p:spTree>
    <p:extLst>
      <p:ext uri="{BB962C8B-B14F-4D97-AF65-F5344CB8AC3E}">
        <p14:creationId xmlns:p14="http://schemas.microsoft.com/office/powerpoint/2010/main" val="25952400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smtClean="0"/>
              <a:t>Next Time: Logic and Reasoning!</a:t>
            </a:r>
          </a:p>
        </p:txBody>
      </p:sp>
      <p:sp>
        <p:nvSpPr>
          <p:cNvPr id="29699" name="Content Placeholder 2"/>
          <p:cNvSpPr>
            <a:spLocks noGrp="1"/>
          </p:cNvSpPr>
          <p:nvPr>
            <p:ph idx="1"/>
          </p:nvPr>
        </p:nvSpPr>
        <p:spPr>
          <a:xfrm>
            <a:off x="457200" y="1981200"/>
            <a:ext cx="8229600" cy="4525963"/>
          </a:xfrm>
        </p:spPr>
        <p:txBody>
          <a:bodyPr/>
          <a:lstStyle/>
          <a:p>
            <a:r>
              <a:rPr lang="en-US" dirty="0" smtClean="0"/>
              <a:t>NOW – In </a:t>
            </a:r>
            <a:r>
              <a:rPr lang="en-US" dirty="0"/>
              <a:t>C</a:t>
            </a:r>
            <a:r>
              <a:rPr lang="en-US" dirty="0" smtClean="0"/>
              <a:t>lass Assignment 2</a:t>
            </a:r>
          </a:p>
        </p:txBody>
      </p:sp>
    </p:spTree>
    <p:extLst>
      <p:ext uri="{BB962C8B-B14F-4D97-AF65-F5344CB8AC3E}">
        <p14:creationId xmlns:p14="http://schemas.microsoft.com/office/powerpoint/2010/main" val="24247856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t>Games vs. </a:t>
            </a:r>
            <a:r>
              <a:rPr lang="en-US" dirty="0" smtClean="0"/>
              <a:t>Search </a:t>
            </a:r>
            <a:r>
              <a:rPr lang="en-US" dirty="0"/>
              <a:t>problems</a:t>
            </a:r>
          </a:p>
        </p:txBody>
      </p:sp>
      <p:sp>
        <p:nvSpPr>
          <p:cNvPr id="5123" name="Rectangle 3"/>
          <p:cNvSpPr>
            <a:spLocks noGrp="1" noChangeArrowheads="1"/>
          </p:cNvSpPr>
          <p:nvPr>
            <p:ph type="body" idx="1"/>
          </p:nvPr>
        </p:nvSpPr>
        <p:spPr/>
        <p:txBody>
          <a:bodyPr/>
          <a:lstStyle/>
          <a:p>
            <a:r>
              <a:rPr lang="en-US" sz="2800" dirty="0" smtClean="0"/>
              <a:t>Search Problem </a:t>
            </a:r>
            <a:endParaRPr lang="en-US" sz="2800" dirty="0"/>
          </a:p>
          <a:p>
            <a:pPr lvl="1"/>
            <a:r>
              <a:rPr lang="en-US" sz="2400" dirty="0" smtClean="0"/>
              <a:t>Bad heuristics </a:t>
            </a:r>
            <a:r>
              <a:rPr lang="en-US" sz="2400" dirty="0" smtClean="0">
                <a:cs typeface="Arial" charset="0"/>
                <a:sym typeface="Wingdings" charset="0"/>
              </a:rPr>
              <a:t> </a:t>
            </a:r>
            <a:r>
              <a:rPr lang="en-US" sz="2400" dirty="0" smtClean="0"/>
              <a:t>slow solution, </a:t>
            </a:r>
          </a:p>
          <a:p>
            <a:pPr lvl="1"/>
            <a:r>
              <a:rPr lang="en-US" sz="2400" dirty="0" smtClean="0"/>
              <a:t>e.g. A* will take twice as long to reach the solution</a:t>
            </a:r>
          </a:p>
          <a:p>
            <a:r>
              <a:rPr lang="en-US" sz="2800" dirty="0" smtClean="0"/>
              <a:t> Games</a:t>
            </a:r>
          </a:p>
          <a:p>
            <a:pPr lvl="1"/>
            <a:r>
              <a:rPr lang="en-US" sz="2400" dirty="0" smtClean="0"/>
              <a:t>Bad solution </a:t>
            </a:r>
            <a:r>
              <a:rPr lang="en-US" sz="2400" dirty="0" smtClean="0">
                <a:cs typeface="Arial" charset="0"/>
                <a:sym typeface="Wingdings" charset="0"/>
              </a:rPr>
              <a:t> </a:t>
            </a:r>
            <a:r>
              <a:rPr lang="en-US" sz="2400" dirty="0" smtClean="0"/>
              <a:t>loses badly</a:t>
            </a:r>
            <a:r>
              <a:rPr lang="en-US" dirty="0"/>
              <a:t>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a:xfrm>
            <a:off x="304800" y="1397001"/>
            <a:ext cx="8534400" cy="4729164"/>
          </a:xfrm>
        </p:spPr>
        <p:txBody>
          <a:bodyPr/>
          <a:lstStyle/>
          <a:p>
            <a:pPr eaLnBrk="1" hangingPunct="1"/>
            <a:r>
              <a:rPr lang="en-US" dirty="0" smtClean="0"/>
              <a:t>Many different kinds of games!</a:t>
            </a:r>
          </a:p>
          <a:p>
            <a:r>
              <a:rPr lang="en-US" dirty="0" smtClean="0"/>
              <a:t>Adversarial Games</a:t>
            </a:r>
          </a:p>
          <a:p>
            <a:pPr lvl="1"/>
            <a:r>
              <a:rPr lang="en-US" dirty="0" smtClean="0"/>
              <a:t>Win of one player is a loss of another</a:t>
            </a:r>
          </a:p>
          <a:p>
            <a:pPr lvl="1"/>
            <a:r>
              <a:rPr lang="en-US" dirty="0" smtClean="0"/>
              <a:t>Type of Game AI is most interested in</a:t>
            </a:r>
          </a:p>
          <a:p>
            <a:r>
              <a:rPr lang="en-US" dirty="0" smtClean="0">
                <a:latin typeface="Arial" charset="0"/>
              </a:rPr>
              <a:t>Physical </a:t>
            </a:r>
            <a:r>
              <a:rPr lang="en-US" dirty="0">
                <a:latin typeface="Arial" charset="0"/>
              </a:rPr>
              <a:t>games such as ice hockey, cricket, baseball etc. are much more </a:t>
            </a:r>
            <a:r>
              <a:rPr lang="en-US" dirty="0" smtClean="0">
                <a:latin typeface="Arial" charset="0"/>
              </a:rPr>
              <a:t>complicated</a:t>
            </a:r>
            <a:endParaRPr lang="en-US" dirty="0">
              <a:latin typeface="Arial" charset="0"/>
            </a:endParaRPr>
          </a:p>
          <a:p>
            <a:r>
              <a:rPr lang="en-US" dirty="0" smtClean="0">
                <a:latin typeface="Arial" charset="0"/>
              </a:rPr>
              <a:t>“</a:t>
            </a:r>
            <a:r>
              <a:rPr lang="en-US" dirty="0">
                <a:latin typeface="Arial" charset="0"/>
              </a:rPr>
              <a:t>Robot soccer” is probably the only physical game that has attracted the interest of the AI </a:t>
            </a:r>
            <a:r>
              <a:rPr lang="en-US" dirty="0" smtClean="0">
                <a:latin typeface="Arial" charset="0"/>
              </a:rPr>
              <a:t>community</a:t>
            </a:r>
            <a:endParaRPr lang="en-US" dirty="0">
              <a:latin typeface="Arial" charset="0"/>
            </a:endParaRPr>
          </a:p>
        </p:txBody>
      </p:sp>
      <p:sp>
        <p:nvSpPr>
          <p:cNvPr id="9218" name="Rectangle 2"/>
          <p:cNvSpPr>
            <a:spLocks noGrp="1" noChangeArrowheads="1"/>
          </p:cNvSpPr>
          <p:nvPr>
            <p:ph type="title"/>
          </p:nvPr>
        </p:nvSpPr>
        <p:spPr/>
        <p:txBody>
          <a:bodyPr/>
          <a:lstStyle/>
          <a:p>
            <a:pPr eaLnBrk="1" hangingPunct="1"/>
            <a:r>
              <a:rPr lang="en-US" dirty="0" smtClean="0"/>
              <a:t>Types of Games</a:t>
            </a:r>
          </a:p>
        </p:txBody>
      </p:sp>
    </p:spTree>
    <p:extLst>
      <p:ext uri="{BB962C8B-B14F-4D97-AF65-F5344CB8AC3E}">
        <p14:creationId xmlns:p14="http://schemas.microsoft.com/office/powerpoint/2010/main" val="3721694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children}(s)} V(s')&#10;\]&#10;\end{document}&#10;"/>
  <p:tag name="FILENAME" val="TP_tmp"/>
  <p:tag name="FORMAT" val="png16m"/>
  <p:tag name="RES" val="1200"/>
  <p:tag name="BLEND" val="0"/>
  <p:tag name="TRANSPARENT" val="0"/>
  <p:tag name="TBUG" val="0"/>
  <p:tag name="ALLOWFS" val="0"/>
  <p:tag name="ORIGWIDTH" val="107"/>
  <p:tag name="PICTUREFILESIZE" val="904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2635</TotalTime>
  <Words>3010</Words>
  <Application>Microsoft Macintosh PowerPoint</Application>
  <PresentationFormat>On-screen Show (4:3)</PresentationFormat>
  <Paragraphs>625</Paragraphs>
  <Slides>73</Slides>
  <Notes>35</Notes>
  <HiddenSlides>0</HiddenSlides>
  <MMClips>4</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75" baseType="lpstr">
      <vt:lpstr>Default Design</vt:lpstr>
      <vt:lpstr>Equation</vt:lpstr>
      <vt:lpstr>CS5100: Foundations of Artificial Intelligence  Adversarial Search</vt:lpstr>
      <vt:lpstr>Administrative</vt:lpstr>
      <vt:lpstr>Assignment 1: Solutions</vt:lpstr>
      <vt:lpstr>Assignment 1: Solutions</vt:lpstr>
      <vt:lpstr>Assignment 1: Solutions</vt:lpstr>
      <vt:lpstr>Recap</vt:lpstr>
      <vt:lpstr>Today’s Outline</vt:lpstr>
      <vt:lpstr>Games vs. Search problems</vt:lpstr>
      <vt:lpstr>Types of Games</vt:lpstr>
      <vt:lpstr>Zero-Sum Games</vt:lpstr>
      <vt:lpstr>Game Playing State-of-the-Art</vt:lpstr>
      <vt:lpstr>Game Playing State-of-the-Art</vt:lpstr>
      <vt:lpstr>PowerPoint Presentation</vt:lpstr>
      <vt:lpstr>Game Playing State-of-the-Art</vt:lpstr>
      <vt:lpstr>Traditional Board Games</vt:lpstr>
      <vt:lpstr>Terminology</vt:lpstr>
      <vt:lpstr>Adversarial Search</vt:lpstr>
      <vt:lpstr>Formal definition of a game: </vt:lpstr>
      <vt:lpstr>Single-Agent Search Trees</vt:lpstr>
      <vt:lpstr>Value of a State</vt:lpstr>
      <vt:lpstr>Adversarial Game Trees</vt:lpstr>
      <vt:lpstr>Minimax Values</vt:lpstr>
      <vt:lpstr>Key Idea: Look Ahead</vt:lpstr>
      <vt:lpstr>Look-ahead based Tic-Tac-Toe</vt:lpstr>
      <vt:lpstr>Look-ahead based Tic-Tac-Toe</vt:lpstr>
      <vt:lpstr>Look-ahead based Tic-Tac-Toe</vt:lpstr>
      <vt:lpstr>Look-ahead based Tic-Tac-Toe</vt:lpstr>
      <vt:lpstr>PowerPoint Presentation</vt:lpstr>
      <vt:lpstr>Tic-Tac-Toe Game Tree</vt:lpstr>
      <vt:lpstr>Adversarial Search (Minimax)</vt:lpstr>
      <vt:lpstr>Minimax Implementation</vt:lpstr>
      <vt:lpstr>Minimax Implementation (Dispatch)</vt:lpstr>
      <vt:lpstr>Minimax Algorithm  </vt:lpstr>
      <vt:lpstr>Minimax Algorithm (cont’d)</vt:lpstr>
      <vt:lpstr>Minimax Algorithm (cont’d)</vt:lpstr>
      <vt:lpstr>Well… Why not use a strategy / knowledge, as humans do?</vt:lpstr>
      <vt:lpstr>PowerPoint Presentation</vt:lpstr>
      <vt:lpstr>Minimax Efficiency</vt:lpstr>
      <vt:lpstr>Minimax Properties</vt:lpstr>
      <vt:lpstr>Demo Min vs. Optimal Max</vt:lpstr>
      <vt:lpstr>Demo: Min vs. Suboptimal Max</vt:lpstr>
      <vt:lpstr>Resource Limits</vt:lpstr>
      <vt:lpstr>Look-ahead based Chess</vt:lpstr>
      <vt:lpstr>How big is this tree?</vt:lpstr>
      <vt:lpstr>Resource Limits</vt:lpstr>
      <vt:lpstr>Depth Matters</vt:lpstr>
      <vt:lpstr>Video of Demo Limited Depth (2)</vt:lpstr>
      <vt:lpstr>Video of Demo Limited Depth (10)</vt:lpstr>
      <vt:lpstr>Minimax Limitations?</vt:lpstr>
      <vt:lpstr>Minimax Limitations?</vt:lpstr>
      <vt:lpstr>Minimax Limitations?</vt:lpstr>
      <vt:lpstr>Minimax Limitations?</vt:lpstr>
      <vt:lpstr>Evaluation Functions</vt:lpstr>
      <vt:lpstr>Evaluation Function </vt:lpstr>
      <vt:lpstr>Evaluation Functions</vt:lpstr>
      <vt:lpstr>Game Tree Pruning</vt:lpstr>
      <vt:lpstr>Minimax Algorithm with α-β Pruning  </vt:lpstr>
      <vt:lpstr>Minimax Algorithm with α-β Pruning </vt:lpstr>
      <vt:lpstr>Minimax Algorithm with α-β Pruning </vt:lpstr>
      <vt:lpstr>Minimax Algorithm with α-β Pruning </vt:lpstr>
      <vt:lpstr>Minimax Example</vt:lpstr>
      <vt:lpstr>Minimax with Pruning</vt:lpstr>
      <vt:lpstr>Alpha-Beta Pruning</vt:lpstr>
      <vt:lpstr>Alpha-Beta Implementation</vt:lpstr>
      <vt:lpstr>Alpha-Beta Pruning Properties</vt:lpstr>
      <vt:lpstr>Alpha-Beta Quiz</vt:lpstr>
      <vt:lpstr>Alpha Beta Quiz 2</vt:lpstr>
      <vt:lpstr>When Chance is involved: Backgammon Board</vt:lpstr>
      <vt:lpstr>Expectiminimax</vt:lpstr>
      <vt:lpstr>Game Tree for Backgammon</vt:lpstr>
      <vt:lpstr>Expectiminimax</vt:lpstr>
      <vt:lpstr>Expectiminimax</vt:lpstr>
      <vt:lpstr>Next Time: Logic and Reasoning!</vt:lpstr>
    </vt:vector>
  </TitlesOfParts>
  <Company>NUS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Adversarial Search</dc:title>
  <dc:creator>Min-Yen Kan</dc:creator>
  <cp:lastModifiedBy>Rutu Mulkar-Mehta</cp:lastModifiedBy>
  <cp:revision>141</cp:revision>
  <cp:lastPrinted>2016-09-29T18:11:08Z</cp:lastPrinted>
  <dcterms:created xsi:type="dcterms:W3CDTF">2003-12-17T06:37:42Z</dcterms:created>
  <dcterms:modified xsi:type="dcterms:W3CDTF">2016-09-29T23:02:48Z</dcterms:modified>
</cp:coreProperties>
</file>